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5"/>
  </p:sldMasterIdLst>
  <p:notesMasterIdLst>
    <p:notesMasterId r:id="rId46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</p:sldIdLst>
  <p:sldSz cx="18288000" cy="10287000"/>
  <p:notesSz cx="6858000" cy="9144000"/>
  <p:embeddedFontLst>
    <p:embeddedFont>
      <p:font typeface="Proxima Nova 1" panose="020B0604020202020204" charset="0"/>
      <p:regular r:id="rId47"/>
      <p:bold r:id="rId48"/>
      <p:italic r:id="rId49"/>
      <p:boldItalic r:id="rId50"/>
    </p:embeddedFont>
    <p:embeddedFont>
      <p:font typeface="Proxima Nova 1 Bold" panose="020B0604020202020204" charset="0"/>
      <p:regular r:id="rId51"/>
      <p:bold r:id="rId52"/>
      <p:italic r:id="rId53"/>
      <p:boldItalic r:id="rId54"/>
    </p:embeddedFont>
    <p:embeddedFont>
      <p:font typeface="Proxima Nova 1 Heavy" panose="020B0604020202020204" charset="0"/>
      <p:regular r:id="rId55"/>
      <p:bold r:id="rId56"/>
      <p:italic r:id="rId57"/>
      <p:boldItalic r:id="rId58"/>
    </p:embeddedFont>
    <p:embeddedFont>
      <p:font typeface="Proxima Nova 1 Light" panose="020B0604020202020204" charset="0"/>
      <p:regular r:id="rId59"/>
      <p:bold r:id="rId60"/>
      <p:italic r:id="rId61"/>
      <p:boldItalic r:id="rId62"/>
    </p:embeddedFont>
    <p:embeddedFont>
      <p:font typeface="Proxima Nova 2" panose="020B0604020202020204" charset="0"/>
      <p:regular r:id="rId63"/>
      <p:bold r:id="rId64"/>
      <p:italic r:id="rId65"/>
      <p:boldItalic r:id="rId6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203777-D829-FB46-A35F-05B4DA864F37}" v="1" dt="2026-03-02T14:46:44.239"/>
    <p1510:client id="{2CA7581D-702B-97F6-5279-E50DF0C94E74}" v="6" dt="2026-03-02T14:50:45.1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font" Target="fonts/font1.fntdata"/><Relationship Id="rId63" Type="http://schemas.openxmlformats.org/officeDocument/2006/relationships/font" Target="fonts/font17.fntdata"/><Relationship Id="rId68" Type="http://schemas.openxmlformats.org/officeDocument/2006/relationships/viewProps" Target="viewProps.xml"/><Relationship Id="rId7" Type="http://schemas.openxmlformats.org/officeDocument/2006/relationships/slide" Target="slides/slide2.xml"/><Relationship Id="rId71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font" Target="fonts/font7.fntdata"/><Relationship Id="rId58" Type="http://schemas.openxmlformats.org/officeDocument/2006/relationships/font" Target="fonts/font12.fntdata"/><Relationship Id="rId66" Type="http://schemas.openxmlformats.org/officeDocument/2006/relationships/font" Target="fonts/font20.fntdata"/><Relationship Id="rId5" Type="http://schemas.openxmlformats.org/officeDocument/2006/relationships/slideMaster" Target="slideMasters/slideMaster1.xml"/><Relationship Id="rId61" Type="http://schemas.openxmlformats.org/officeDocument/2006/relationships/font" Target="fonts/font15.fntdata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font" Target="fonts/font2.fntdata"/><Relationship Id="rId56" Type="http://schemas.openxmlformats.org/officeDocument/2006/relationships/font" Target="fonts/font10.fntdata"/><Relationship Id="rId64" Type="http://schemas.openxmlformats.org/officeDocument/2006/relationships/font" Target="fonts/font18.fntdata"/><Relationship Id="rId69" Type="http://schemas.openxmlformats.org/officeDocument/2006/relationships/theme" Target="theme/theme1.xml"/><Relationship Id="rId8" Type="http://schemas.openxmlformats.org/officeDocument/2006/relationships/slide" Target="slides/slide3.xml"/><Relationship Id="rId51" Type="http://schemas.openxmlformats.org/officeDocument/2006/relationships/font" Target="fonts/font5.fntdata"/><Relationship Id="rId72" Type="http://schemas.microsoft.com/office/2015/10/relationships/revisionInfo" Target="revisionInfo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notesMaster" Target="notesMasters/notesMaster1.xml"/><Relationship Id="rId59" Type="http://schemas.openxmlformats.org/officeDocument/2006/relationships/font" Target="fonts/font13.fntdata"/><Relationship Id="rId67" Type="http://schemas.openxmlformats.org/officeDocument/2006/relationships/presProps" Target="presProps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font" Target="fonts/font8.fntdata"/><Relationship Id="rId62" Type="http://schemas.openxmlformats.org/officeDocument/2006/relationships/font" Target="fonts/font16.fntdata"/><Relationship Id="rId7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font" Target="fonts/font3.fntdata"/><Relationship Id="rId57" Type="http://schemas.openxmlformats.org/officeDocument/2006/relationships/font" Target="fonts/font11.fntdata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font" Target="fonts/font6.fntdata"/><Relationship Id="rId60" Type="http://schemas.openxmlformats.org/officeDocument/2006/relationships/font" Target="fonts/font14.fntdata"/><Relationship Id="rId65" Type="http://schemas.openxmlformats.org/officeDocument/2006/relationships/font" Target="fonts/font19.fntdata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font" Target="fonts/font4.fntdata"/><Relationship Id="rId55" Type="http://schemas.openxmlformats.org/officeDocument/2006/relationships/font" Target="fonts/font9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endy Verbrigghe" userId="d5dd8167-4c21-41ef-8dc7-7808298a6133" providerId="ADAL" clId="{E8741E30-8A64-5981-B05B-3F7ACD5C6803}"/>
    <pc:docChg chg="undo custSel modSld">
      <pc:chgData name="Wendy Verbrigghe" userId="d5dd8167-4c21-41ef-8dc7-7808298a6133" providerId="ADAL" clId="{E8741E30-8A64-5981-B05B-3F7ACD5C6803}" dt="2026-03-02T14:49:16.589" v="13" actId="14100"/>
      <pc:docMkLst>
        <pc:docMk/>
      </pc:docMkLst>
      <pc:sldChg chg="modNotes">
        <pc:chgData name="Wendy Verbrigghe" userId="d5dd8167-4c21-41ef-8dc7-7808298a6133" providerId="ADAL" clId="{E8741E30-8A64-5981-B05B-3F7ACD5C6803}" dt="2026-03-02T14:46:44.237" v="0"/>
        <pc:sldMkLst>
          <pc:docMk/>
          <pc:sldMk cId="0" sldId="276"/>
        </pc:sldMkLst>
      </pc:sldChg>
      <pc:sldChg chg="modSp mod">
        <pc:chgData name="Wendy Verbrigghe" userId="d5dd8167-4c21-41ef-8dc7-7808298a6133" providerId="ADAL" clId="{E8741E30-8A64-5981-B05B-3F7ACD5C6803}" dt="2026-03-02T14:48:22.049" v="3" actId="14100"/>
        <pc:sldMkLst>
          <pc:docMk/>
          <pc:sldMk cId="0" sldId="287"/>
        </pc:sldMkLst>
        <pc:spChg chg="mod">
          <ac:chgData name="Wendy Verbrigghe" userId="d5dd8167-4c21-41ef-8dc7-7808298a6133" providerId="ADAL" clId="{E8741E30-8A64-5981-B05B-3F7ACD5C6803}" dt="2026-03-02T14:48:22.049" v="3" actId="14100"/>
          <ac:spMkLst>
            <pc:docMk/>
            <pc:sldMk cId="0" sldId="287"/>
            <ac:spMk id="37" creationId="{00000000-0000-0000-0000-000000000000}"/>
          </ac:spMkLst>
        </pc:spChg>
      </pc:sldChg>
      <pc:sldChg chg="modSp mod">
        <pc:chgData name="Wendy Verbrigghe" userId="d5dd8167-4c21-41ef-8dc7-7808298a6133" providerId="ADAL" clId="{E8741E30-8A64-5981-B05B-3F7ACD5C6803}" dt="2026-03-02T14:49:16.589" v="13" actId="14100"/>
        <pc:sldMkLst>
          <pc:docMk/>
          <pc:sldMk cId="0" sldId="291"/>
        </pc:sldMkLst>
        <pc:spChg chg="mod">
          <ac:chgData name="Wendy Verbrigghe" userId="d5dd8167-4c21-41ef-8dc7-7808298a6133" providerId="ADAL" clId="{E8741E30-8A64-5981-B05B-3F7ACD5C6803}" dt="2026-03-02T14:48:50.673" v="9" actId="20577"/>
          <ac:spMkLst>
            <pc:docMk/>
            <pc:sldMk cId="0" sldId="291"/>
            <ac:spMk id="13" creationId="{00000000-0000-0000-0000-000000000000}"/>
          </ac:spMkLst>
        </pc:spChg>
        <pc:grpChg chg="mod">
          <ac:chgData name="Wendy Verbrigghe" userId="d5dd8167-4c21-41ef-8dc7-7808298a6133" providerId="ADAL" clId="{E8741E30-8A64-5981-B05B-3F7ACD5C6803}" dt="2026-03-02T14:49:10.013" v="12" actId="14100"/>
          <ac:grpSpMkLst>
            <pc:docMk/>
            <pc:sldMk cId="0" sldId="291"/>
            <ac:grpSpMk id="6" creationId="{00000000-0000-0000-0000-000000000000}"/>
          </ac:grpSpMkLst>
        </pc:grpChg>
        <pc:grpChg chg="mod">
          <ac:chgData name="Wendy Verbrigghe" userId="d5dd8167-4c21-41ef-8dc7-7808298a6133" providerId="ADAL" clId="{E8741E30-8A64-5981-B05B-3F7ACD5C6803}" dt="2026-03-02T14:49:16.589" v="13" actId="14100"/>
          <ac:grpSpMkLst>
            <pc:docMk/>
            <pc:sldMk cId="0" sldId="291"/>
            <ac:grpSpMk id="8" creationId="{00000000-0000-0000-0000-000000000000}"/>
          </ac:grpSpMkLst>
        </pc:grpChg>
      </pc:sldChg>
      <pc:sldChg chg="modSp mod">
        <pc:chgData name="Wendy Verbrigghe" userId="d5dd8167-4c21-41ef-8dc7-7808298a6133" providerId="ADAL" clId="{E8741E30-8A64-5981-B05B-3F7ACD5C6803}" dt="2026-03-02T14:48:42.332" v="7" actId="20577"/>
        <pc:sldMkLst>
          <pc:docMk/>
          <pc:sldMk cId="0" sldId="292"/>
        </pc:sldMkLst>
        <pc:spChg chg="mod">
          <ac:chgData name="Wendy Verbrigghe" userId="d5dd8167-4c21-41ef-8dc7-7808298a6133" providerId="ADAL" clId="{E8741E30-8A64-5981-B05B-3F7ACD5C6803}" dt="2026-03-02T14:48:37.303" v="4" actId="20577"/>
          <ac:spMkLst>
            <pc:docMk/>
            <pc:sldMk cId="0" sldId="292"/>
            <ac:spMk id="20" creationId="{00000000-0000-0000-0000-000000000000}"/>
          </ac:spMkLst>
        </pc:spChg>
        <pc:spChg chg="mod">
          <ac:chgData name="Wendy Verbrigghe" userId="d5dd8167-4c21-41ef-8dc7-7808298a6133" providerId="ADAL" clId="{E8741E30-8A64-5981-B05B-3F7ACD5C6803}" dt="2026-03-02T14:48:42.332" v="7" actId="20577"/>
          <ac:spMkLst>
            <pc:docMk/>
            <pc:sldMk cId="0" sldId="292"/>
            <ac:spMk id="40" creationId="{00000000-0000-0000-0000-000000000000}"/>
          </ac:spMkLst>
        </pc:spChg>
      </pc:sldChg>
    </pc:docChg>
  </pc:docChgLst>
  <pc:docChgLst>
    <pc:chgData name="Wendy Verbrigghe" userId="S::wendy.verbrigghe@polletgroup.com::d5dd8167-4c21-41ef-8dc7-7808298a6133" providerId="AD" clId="Web-{2CA7581D-702B-97F6-5279-E50DF0C94E74}"/>
    <pc:docChg chg="modSld">
      <pc:chgData name="Wendy Verbrigghe" userId="S::wendy.verbrigghe@polletgroup.com::d5dd8167-4c21-41ef-8dc7-7808298a6133" providerId="AD" clId="Web-{2CA7581D-702B-97F6-5279-E50DF0C94E74}" dt="2026-03-02T14:50:44" v="4" actId="20577"/>
      <pc:docMkLst>
        <pc:docMk/>
      </pc:docMkLst>
      <pc:sldChg chg="modSp">
        <pc:chgData name="Wendy Verbrigghe" userId="S::wendy.verbrigghe@polletgroup.com::d5dd8167-4c21-41ef-8dc7-7808298a6133" providerId="AD" clId="Web-{2CA7581D-702B-97F6-5279-E50DF0C94E74}" dt="2026-03-02T14:50:44" v="4" actId="20577"/>
        <pc:sldMkLst>
          <pc:docMk/>
          <pc:sldMk cId="0" sldId="292"/>
        </pc:sldMkLst>
        <pc:spChg chg="mod">
          <ac:chgData name="Wendy Verbrigghe" userId="S::wendy.verbrigghe@polletgroup.com::d5dd8167-4c21-41ef-8dc7-7808298a6133" providerId="AD" clId="Web-{2CA7581D-702B-97F6-5279-E50DF0C94E74}" dt="2026-03-02T14:50:44" v="4" actId="20577"/>
          <ac:spMkLst>
            <pc:docMk/>
            <pc:sldMk cId="0" sldId="292"/>
            <ac:spMk id="20" creationId="{00000000-0000-0000-0000-000000000000}"/>
          </ac:spMkLst>
        </pc:spChg>
        <pc:grpChg chg="mod">
          <ac:chgData name="Wendy Verbrigghe" userId="S::wendy.verbrigghe@polletgroup.com::d5dd8167-4c21-41ef-8dc7-7808298a6133" providerId="AD" clId="Web-{2CA7581D-702B-97F6-5279-E50DF0C94E74}" dt="2026-03-02T14:50:40.281" v="2" actId="14100"/>
          <ac:grpSpMkLst>
            <pc:docMk/>
            <pc:sldMk cId="0" sldId="292"/>
            <ac:grpSpMk id="17" creationId="{00000000-0000-0000-0000-000000000000}"/>
          </ac:grpSpMkLst>
        </pc:gr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02.03.2026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Missing categorie: PWG tailored</a:t>
            </a:r>
          </a:p>
          <a:p>
            <a:endParaRPr lang="en-US"/>
          </a:p>
          <a:p>
            <a:r>
              <a:rPr lang="en-US"/>
              <a:t>moderate MOQ's - easy instap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limited MOQ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valve tonen vb pallas cn aquaprotect / veolia impression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Level 3 voorbeelden: Veolia, Visionwater, aquaprotect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Level 3 voorbeelden: Veolia, Visionwater, aquaprotect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Level 4: ON request + MOQ indicatie (vanaf 500 pcs)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add slide where to find the ppt. Use this presentation as an external communication tool and use slides corresponding to type of client</a:t>
            </a:r>
          </a:p>
          <a:p>
            <a:endParaRPr lang="en-US"/>
          </a:p>
          <a:p>
            <a:r>
              <a:rPr lang="en-US"/>
              <a:t>Extra slide: take aways</a:t>
            </a:r>
          </a:p>
          <a:p>
            <a:endParaRPr lang="en-US"/>
          </a:p>
          <a:p>
            <a:r>
              <a:rPr lang="en-US"/>
              <a:t>kort stappenplan - practical implementation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0.png"/><Relationship Id="rId7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2.png"/><Relationship Id="rId10" Type="http://schemas.openxmlformats.org/officeDocument/2006/relationships/image" Target="../media/image7.png"/><Relationship Id="rId4" Type="http://schemas.openxmlformats.org/officeDocument/2006/relationships/image" Target="../media/image11.pn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11" Type="http://schemas.openxmlformats.org/officeDocument/2006/relationships/slide" Target="slide36.xml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7.png"/><Relationship Id="rId7" Type="http://schemas.openxmlformats.org/officeDocument/2006/relationships/image" Target="../media/image4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36.xml"/><Relationship Id="rId5" Type="http://schemas.openxmlformats.org/officeDocument/2006/relationships/image" Target="../media/image39.png"/><Relationship Id="rId10" Type="http://schemas.openxmlformats.org/officeDocument/2006/relationships/image" Target="../media/image43.png"/><Relationship Id="rId4" Type="http://schemas.openxmlformats.org/officeDocument/2006/relationships/image" Target="../media/image38.png"/><Relationship Id="rId9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3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5" Type="http://schemas.openxmlformats.org/officeDocument/2006/relationships/slide" Target="slide37.xml"/><Relationship Id="rId4" Type="http://schemas.openxmlformats.org/officeDocument/2006/relationships/image" Target="../media/image4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png"/><Relationship Id="rId4" Type="http://schemas.openxmlformats.org/officeDocument/2006/relationships/image" Target="../media/image5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jpe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jpeg"/><Relationship Id="rId3" Type="http://schemas.openxmlformats.org/officeDocument/2006/relationships/image" Target="../media/image79.png"/><Relationship Id="rId7" Type="http://schemas.openxmlformats.org/officeDocument/2006/relationships/image" Target="../media/image83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png"/><Relationship Id="rId5" Type="http://schemas.openxmlformats.org/officeDocument/2006/relationships/image" Target="../media/image81.svg"/><Relationship Id="rId4" Type="http://schemas.openxmlformats.org/officeDocument/2006/relationships/image" Target="../media/image80.png"/><Relationship Id="rId9" Type="http://schemas.openxmlformats.org/officeDocument/2006/relationships/image" Target="../media/image8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slide" Target="slide2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slide" Target="slide22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721" y="7196"/>
            <a:ext cx="18275406" cy="10274027"/>
          </a:xfrm>
          <a:custGeom>
            <a:avLst/>
            <a:gdLst/>
            <a:ahLst/>
            <a:cxnLst/>
            <a:rect l="l" t="t" r="r" b="b"/>
            <a:pathLst>
              <a:path w="18275406" h="10274027">
                <a:moveTo>
                  <a:pt x="0" y="0"/>
                </a:moveTo>
                <a:lnTo>
                  <a:pt x="18275406" y="0"/>
                </a:lnTo>
                <a:lnTo>
                  <a:pt x="18275406" y="10274027"/>
                </a:lnTo>
                <a:lnTo>
                  <a:pt x="0" y="102740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2" t="-65" r="-52" b="-129"/>
            </a:stretch>
          </a:blipFill>
        </p:spPr>
        <p:txBody>
          <a:bodyPr/>
          <a:lstStyle/>
          <a:p>
            <a:endParaRPr lang="en-BE"/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16659999" y="3663039"/>
            <a:ext cx="1347852" cy="442937"/>
            <a:chOff x="0" y="0"/>
            <a:chExt cx="5094008" cy="167401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093970" cy="1673987"/>
            </a:xfrm>
            <a:custGeom>
              <a:avLst/>
              <a:gdLst/>
              <a:ahLst/>
              <a:cxnLst/>
              <a:rect l="l" t="t" r="r" b="b"/>
              <a:pathLst>
                <a:path w="5093970" h="1673987">
                  <a:moveTo>
                    <a:pt x="0" y="1673987"/>
                  </a:moveTo>
                  <a:lnTo>
                    <a:pt x="5093970" y="1673987"/>
                  </a:lnTo>
                  <a:lnTo>
                    <a:pt x="50939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5" name="Freeform 5"/>
          <p:cNvSpPr/>
          <p:nvPr/>
        </p:nvSpPr>
        <p:spPr>
          <a:xfrm>
            <a:off x="11448259" y="605238"/>
            <a:ext cx="1552692" cy="846923"/>
          </a:xfrm>
          <a:custGeom>
            <a:avLst/>
            <a:gdLst/>
            <a:ahLst/>
            <a:cxnLst/>
            <a:rect l="l" t="t" r="r" b="b"/>
            <a:pathLst>
              <a:path w="1552692" h="846923">
                <a:moveTo>
                  <a:pt x="0" y="0"/>
                </a:moveTo>
                <a:lnTo>
                  <a:pt x="1552693" y="0"/>
                </a:lnTo>
                <a:lnTo>
                  <a:pt x="1552693" y="846924"/>
                </a:lnTo>
                <a:lnTo>
                  <a:pt x="0" y="8469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6" name="TextBox 6"/>
          <p:cNvSpPr txBox="1"/>
          <p:nvPr/>
        </p:nvSpPr>
        <p:spPr>
          <a:xfrm>
            <a:off x="11556871" y="1555404"/>
            <a:ext cx="6243399" cy="16592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  <a:spcBef>
                <a:spcPct val="0"/>
              </a:spcBef>
            </a:pPr>
            <a:r>
              <a:rPr lang="en-US" sz="4799" b="1">
                <a:solidFill>
                  <a:srgbClr val="005AAA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SOFTENERS &amp; PERSONALISATION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857288" y="857758"/>
            <a:ext cx="1000274" cy="1000269"/>
            <a:chOff x="0" y="0"/>
            <a:chExt cx="3780384" cy="378037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80409" cy="3780409"/>
            </a:xfrm>
            <a:custGeom>
              <a:avLst/>
              <a:gdLst/>
              <a:ahLst/>
              <a:cxnLst/>
              <a:rect l="l" t="t" r="r" b="b"/>
              <a:pathLst>
                <a:path w="3780409" h="3780409">
                  <a:moveTo>
                    <a:pt x="0" y="3780409"/>
                  </a:moveTo>
                  <a:lnTo>
                    <a:pt x="3780409" y="3780409"/>
                  </a:lnTo>
                  <a:lnTo>
                    <a:pt x="378040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AAA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171800" y="1119994"/>
            <a:ext cx="4237645" cy="487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04"/>
              </a:lnSpc>
            </a:pPr>
            <a:r>
              <a:rPr lang="en-US" sz="3704" b="1">
                <a:solidFill>
                  <a:srgbClr val="004F9F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CONTENT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15667" y="2700429"/>
            <a:ext cx="11568737" cy="3804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40" lvl="1" indent="-388620" algn="l">
              <a:lnSpc>
                <a:spcPts val="5040"/>
              </a:lnSpc>
              <a:buAutoNum type="arabicPeriod"/>
            </a:pPr>
            <a:r>
              <a:rPr lang="en-US" sz="3600">
                <a:solidFill>
                  <a:srgbClr val="000000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Softener Categories</a:t>
            </a:r>
          </a:p>
          <a:p>
            <a:pPr marL="777240" lvl="1" indent="-388620" algn="l">
              <a:lnSpc>
                <a:spcPts val="5040"/>
              </a:lnSpc>
              <a:buAutoNum type="arabicPeriod"/>
            </a:pPr>
            <a:r>
              <a:rPr lang="en-US" sz="3600">
                <a:solidFill>
                  <a:srgbClr val="000000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Levels of personalisation</a:t>
            </a:r>
          </a:p>
          <a:p>
            <a:pPr marL="777240" lvl="1" indent="-388620" algn="l">
              <a:lnSpc>
                <a:spcPts val="5040"/>
              </a:lnSpc>
              <a:buAutoNum type="arabicPeriod"/>
            </a:pPr>
            <a:r>
              <a:rPr lang="en-US" sz="3600">
                <a:solidFill>
                  <a:srgbClr val="000000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Personalisation techniques</a:t>
            </a:r>
          </a:p>
          <a:p>
            <a:pPr marL="777240" lvl="1" indent="-388620" algn="l">
              <a:lnSpc>
                <a:spcPts val="5040"/>
              </a:lnSpc>
              <a:buAutoNum type="arabicPeriod"/>
            </a:pPr>
            <a:r>
              <a:rPr lang="en-US" sz="3600">
                <a:solidFill>
                  <a:srgbClr val="000000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Examples in our market</a:t>
            </a:r>
          </a:p>
          <a:p>
            <a:pPr marL="777240" lvl="1" indent="-388620" algn="l">
              <a:lnSpc>
                <a:spcPts val="5040"/>
              </a:lnSpc>
              <a:buAutoNum type="arabicPeriod"/>
            </a:pPr>
            <a:r>
              <a:rPr lang="en-US" sz="3600">
                <a:solidFill>
                  <a:srgbClr val="000000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MOQ &amp; Price Indication</a:t>
            </a:r>
          </a:p>
          <a:p>
            <a:pPr marL="777240" lvl="1" indent="-388620" algn="l">
              <a:lnSpc>
                <a:spcPts val="5040"/>
              </a:lnSpc>
              <a:buAutoNum type="arabicPeriod"/>
            </a:pPr>
            <a:r>
              <a:rPr lang="en-US" sz="3600">
                <a:solidFill>
                  <a:srgbClr val="000000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Practical information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15667" y="985528"/>
            <a:ext cx="283518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3600" b="1">
                <a:solidFill>
                  <a:srgbClr val="FFFFFF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857288" y="2072455"/>
            <a:ext cx="966314" cy="966309"/>
            <a:chOff x="0" y="0"/>
            <a:chExt cx="3780384" cy="378037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80409" cy="3780409"/>
            </a:xfrm>
            <a:custGeom>
              <a:avLst/>
              <a:gdLst/>
              <a:ahLst/>
              <a:cxnLst/>
              <a:rect l="l" t="t" r="r" b="b"/>
              <a:pathLst>
                <a:path w="3780409" h="3780409">
                  <a:moveTo>
                    <a:pt x="0" y="3780409"/>
                  </a:moveTo>
                  <a:lnTo>
                    <a:pt x="3780409" y="3780409"/>
                  </a:lnTo>
                  <a:lnTo>
                    <a:pt x="378040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AAA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857288" y="4246215"/>
            <a:ext cx="1000274" cy="1000269"/>
            <a:chOff x="0" y="0"/>
            <a:chExt cx="3780384" cy="378037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780409" cy="3780409"/>
            </a:xfrm>
            <a:custGeom>
              <a:avLst/>
              <a:gdLst/>
              <a:ahLst/>
              <a:cxnLst/>
              <a:rect l="l" t="t" r="r" b="b"/>
              <a:pathLst>
                <a:path w="3780409" h="3780409">
                  <a:moveTo>
                    <a:pt x="0" y="3780409"/>
                  </a:moveTo>
                  <a:lnTo>
                    <a:pt x="3780409" y="3780409"/>
                  </a:lnTo>
                  <a:lnTo>
                    <a:pt x="378040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AAA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857288" y="6416755"/>
            <a:ext cx="1000274" cy="1000269"/>
            <a:chOff x="0" y="0"/>
            <a:chExt cx="3780384" cy="378037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780409" cy="3780409"/>
            </a:xfrm>
            <a:custGeom>
              <a:avLst/>
              <a:gdLst/>
              <a:ahLst/>
              <a:cxnLst/>
              <a:rect l="l" t="t" r="r" b="b"/>
              <a:pathLst>
                <a:path w="3780409" h="3780409">
                  <a:moveTo>
                    <a:pt x="0" y="3780409"/>
                  </a:moveTo>
                  <a:lnTo>
                    <a:pt x="3780409" y="3780409"/>
                  </a:lnTo>
                  <a:lnTo>
                    <a:pt x="378040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AAA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857288" y="8587296"/>
            <a:ext cx="1000274" cy="1000269"/>
            <a:chOff x="0" y="0"/>
            <a:chExt cx="3780384" cy="378037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780409" cy="3780409"/>
            </a:xfrm>
            <a:custGeom>
              <a:avLst/>
              <a:gdLst/>
              <a:ahLst/>
              <a:cxnLst/>
              <a:rect l="l" t="t" r="r" b="b"/>
              <a:pathLst>
                <a:path w="3780409" h="3780409">
                  <a:moveTo>
                    <a:pt x="0" y="3780409"/>
                  </a:moveTo>
                  <a:lnTo>
                    <a:pt x="3780409" y="3780409"/>
                  </a:lnTo>
                  <a:lnTo>
                    <a:pt x="378040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AAA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10" name="AutoShape 10"/>
          <p:cNvSpPr/>
          <p:nvPr/>
        </p:nvSpPr>
        <p:spPr>
          <a:xfrm>
            <a:off x="0" y="3659470"/>
            <a:ext cx="18288000" cy="0"/>
          </a:xfrm>
          <a:prstGeom prst="line">
            <a:avLst/>
          </a:prstGeom>
          <a:ln w="19050" cap="flat">
            <a:solidFill>
              <a:srgbClr val="005AAA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11" name="AutoShape 11"/>
          <p:cNvSpPr/>
          <p:nvPr/>
        </p:nvSpPr>
        <p:spPr>
          <a:xfrm>
            <a:off x="-231031" y="6030293"/>
            <a:ext cx="18519031" cy="0"/>
          </a:xfrm>
          <a:prstGeom prst="line">
            <a:avLst/>
          </a:prstGeom>
          <a:ln w="19050" cap="flat">
            <a:solidFill>
              <a:srgbClr val="005AAA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12" name="AutoShape 12"/>
          <p:cNvSpPr/>
          <p:nvPr/>
        </p:nvSpPr>
        <p:spPr>
          <a:xfrm>
            <a:off x="0" y="8278740"/>
            <a:ext cx="18288000" cy="0"/>
          </a:xfrm>
          <a:prstGeom prst="line">
            <a:avLst/>
          </a:prstGeom>
          <a:ln w="19050" cap="flat">
            <a:solidFill>
              <a:srgbClr val="005AAA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13" name="AutoShape 13"/>
          <p:cNvSpPr/>
          <p:nvPr/>
        </p:nvSpPr>
        <p:spPr>
          <a:xfrm flipV="1">
            <a:off x="-431082" y="1468270"/>
            <a:ext cx="18719082" cy="0"/>
          </a:xfrm>
          <a:prstGeom prst="line">
            <a:avLst/>
          </a:prstGeom>
          <a:ln w="38100" cap="flat">
            <a:solidFill>
              <a:srgbClr val="005AAA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grpSp>
        <p:nvGrpSpPr>
          <p:cNvPr id="14" name="Group 14"/>
          <p:cNvGrpSpPr/>
          <p:nvPr/>
        </p:nvGrpSpPr>
        <p:grpSpPr>
          <a:xfrm>
            <a:off x="0" y="-17180"/>
            <a:ext cx="18288000" cy="1590225"/>
            <a:chOff x="0" y="0"/>
            <a:chExt cx="4816593" cy="41882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816592" cy="418825"/>
            </a:xfrm>
            <a:custGeom>
              <a:avLst/>
              <a:gdLst/>
              <a:ahLst/>
              <a:cxnLst/>
              <a:rect l="l" t="t" r="r" b="b"/>
              <a:pathLst>
                <a:path w="4816592" h="418825">
                  <a:moveTo>
                    <a:pt x="0" y="0"/>
                  </a:moveTo>
                  <a:lnTo>
                    <a:pt x="4816592" y="0"/>
                  </a:lnTo>
                  <a:lnTo>
                    <a:pt x="4816592" y="418825"/>
                  </a:lnTo>
                  <a:lnTo>
                    <a:pt x="0" y="418825"/>
                  </a:lnTo>
                  <a:close/>
                </a:path>
              </a:pathLst>
            </a:custGeom>
            <a:solidFill>
              <a:srgbClr val="005AAA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28575"/>
              <a:ext cx="4816593" cy="4474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80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12845982" y="3023185"/>
            <a:ext cx="1105546" cy="378802"/>
          </a:xfrm>
          <a:custGeom>
            <a:avLst/>
            <a:gdLst/>
            <a:ahLst/>
            <a:cxnLst/>
            <a:rect l="l" t="t" r="r" b="b"/>
            <a:pathLst>
              <a:path w="1105546" h="378802">
                <a:moveTo>
                  <a:pt x="0" y="0"/>
                </a:moveTo>
                <a:lnTo>
                  <a:pt x="1105546" y="0"/>
                </a:lnTo>
                <a:lnTo>
                  <a:pt x="1105546" y="378802"/>
                </a:lnTo>
                <a:lnTo>
                  <a:pt x="0" y="3788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1428" t="-4186111" r="-284761" b="-158333"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18" name="TextBox 18"/>
          <p:cNvSpPr txBox="1"/>
          <p:nvPr/>
        </p:nvSpPr>
        <p:spPr>
          <a:xfrm>
            <a:off x="12845982" y="2027513"/>
            <a:ext cx="1778577" cy="829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57"/>
              </a:lnSpc>
            </a:pPr>
            <a:r>
              <a:rPr lang="en-US" sz="2157">
                <a:solidFill>
                  <a:srgbClr val="005AAA"/>
                </a:solidFill>
                <a:latin typeface="Proxima Nova 2"/>
                <a:ea typeface="Proxima Nova 2"/>
                <a:cs typeface="Proxima Nova 2"/>
                <a:sym typeface="Proxima Nova 2"/>
              </a:rPr>
              <a:t>PWG</a:t>
            </a:r>
          </a:p>
          <a:p>
            <a:pPr algn="l">
              <a:lnSpc>
                <a:spcPts val="2157"/>
              </a:lnSpc>
            </a:pPr>
            <a:r>
              <a:rPr lang="en-US" sz="2157">
                <a:solidFill>
                  <a:srgbClr val="005AAA"/>
                </a:solidFill>
                <a:latin typeface="Proxima Nova 2"/>
                <a:ea typeface="Proxima Nova 2"/>
                <a:cs typeface="Proxima Nova 2"/>
                <a:sym typeface="Proxima Nova 2"/>
              </a:rPr>
              <a:t>TAILORED</a:t>
            </a:r>
          </a:p>
          <a:p>
            <a:pPr algn="l">
              <a:lnSpc>
                <a:spcPts val="2157"/>
              </a:lnSpc>
            </a:pPr>
            <a:r>
              <a:rPr lang="en-US" sz="2157">
                <a:solidFill>
                  <a:srgbClr val="005AAA"/>
                </a:solidFill>
                <a:latin typeface="Proxima Nova 2"/>
                <a:ea typeface="Proxima Nova 2"/>
                <a:cs typeface="Proxima Nova 2"/>
                <a:sym typeface="Proxima Nova 2"/>
              </a:rPr>
              <a:t>SOFTENERS</a:t>
            </a:r>
          </a:p>
        </p:txBody>
      </p:sp>
      <p:sp>
        <p:nvSpPr>
          <p:cNvPr id="19" name="Freeform 19"/>
          <p:cNvSpPr/>
          <p:nvPr/>
        </p:nvSpPr>
        <p:spPr>
          <a:xfrm>
            <a:off x="13955456" y="2925148"/>
            <a:ext cx="565616" cy="492419"/>
          </a:xfrm>
          <a:custGeom>
            <a:avLst/>
            <a:gdLst/>
            <a:ahLst/>
            <a:cxnLst/>
            <a:rect l="l" t="t" r="r" b="b"/>
            <a:pathLst>
              <a:path w="565616" h="492419">
                <a:moveTo>
                  <a:pt x="0" y="0"/>
                </a:moveTo>
                <a:lnTo>
                  <a:pt x="565616" y="0"/>
                </a:lnTo>
                <a:lnTo>
                  <a:pt x="565616" y="492418"/>
                </a:lnTo>
                <a:lnTo>
                  <a:pt x="0" y="4924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21476" t="-3256341" r="-664757" b="-120396"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20" name="Freeform 20"/>
          <p:cNvSpPr/>
          <p:nvPr/>
        </p:nvSpPr>
        <p:spPr>
          <a:xfrm>
            <a:off x="14482858" y="2912432"/>
            <a:ext cx="669103" cy="456661"/>
          </a:xfrm>
          <a:custGeom>
            <a:avLst/>
            <a:gdLst/>
            <a:ahLst/>
            <a:cxnLst/>
            <a:rect l="l" t="t" r="r" b="b"/>
            <a:pathLst>
              <a:path w="669103" h="456661">
                <a:moveTo>
                  <a:pt x="0" y="0"/>
                </a:moveTo>
                <a:lnTo>
                  <a:pt x="669103" y="0"/>
                </a:lnTo>
                <a:lnTo>
                  <a:pt x="669103" y="456661"/>
                </a:lnTo>
                <a:lnTo>
                  <a:pt x="0" y="4566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84111" t="-3451188" r="-535734" b="-135497"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21" name="Freeform 21"/>
          <p:cNvSpPr/>
          <p:nvPr/>
        </p:nvSpPr>
        <p:spPr>
          <a:xfrm>
            <a:off x="13433629" y="3011614"/>
            <a:ext cx="556884" cy="385774"/>
          </a:xfrm>
          <a:custGeom>
            <a:avLst/>
            <a:gdLst/>
            <a:ahLst/>
            <a:cxnLst/>
            <a:rect l="l" t="t" r="r" b="b"/>
            <a:pathLst>
              <a:path w="556884" h="385774">
                <a:moveTo>
                  <a:pt x="0" y="0"/>
                </a:moveTo>
                <a:lnTo>
                  <a:pt x="556884" y="0"/>
                </a:lnTo>
                <a:lnTo>
                  <a:pt x="556884" y="385774"/>
                </a:lnTo>
                <a:lnTo>
                  <a:pt x="0" y="3857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1211" t="-4103725" r="-663842" b="-160395"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22" name="TextBox 22"/>
          <p:cNvSpPr txBox="1"/>
          <p:nvPr/>
        </p:nvSpPr>
        <p:spPr>
          <a:xfrm>
            <a:off x="2055104" y="2219386"/>
            <a:ext cx="5171217" cy="790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4"/>
              </a:lnSpc>
            </a:pPr>
            <a:r>
              <a:rPr lang="en-US" sz="3004" b="1">
                <a:solidFill>
                  <a:srgbClr val="005AAA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SOFTENER </a:t>
            </a:r>
          </a:p>
          <a:p>
            <a:pPr algn="l">
              <a:lnSpc>
                <a:spcPts val="3004"/>
              </a:lnSpc>
            </a:pPr>
            <a:r>
              <a:rPr lang="en-US" sz="3004" b="1">
                <a:solidFill>
                  <a:srgbClr val="005AAA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CATEGORIES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055104" y="4424048"/>
            <a:ext cx="5171217" cy="790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4"/>
              </a:lnSpc>
            </a:pPr>
            <a:r>
              <a:rPr lang="en-US" sz="3004" b="1">
                <a:solidFill>
                  <a:srgbClr val="005AAA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LEVELS OF PERSONALISATION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055104" y="6610375"/>
            <a:ext cx="5171217" cy="790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4"/>
              </a:lnSpc>
            </a:pPr>
            <a:r>
              <a:rPr lang="en-US" sz="3004" b="1">
                <a:solidFill>
                  <a:srgbClr val="005AAA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PERSONALISATION</a:t>
            </a:r>
          </a:p>
          <a:p>
            <a:pPr algn="l">
              <a:lnSpc>
                <a:spcPts val="3004"/>
              </a:lnSpc>
            </a:pPr>
            <a:r>
              <a:rPr lang="en-US" sz="3004" b="1">
                <a:solidFill>
                  <a:srgbClr val="005AAA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TECHNIQUES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055104" y="8715900"/>
            <a:ext cx="5171217" cy="790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4"/>
              </a:lnSpc>
            </a:pPr>
            <a:r>
              <a:rPr lang="en-US" sz="3004" b="1">
                <a:solidFill>
                  <a:srgbClr val="005AAA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MOQ &amp;</a:t>
            </a:r>
          </a:p>
          <a:p>
            <a:pPr algn="l">
              <a:lnSpc>
                <a:spcPts val="3004"/>
              </a:lnSpc>
            </a:pPr>
            <a:r>
              <a:rPr lang="en-US" sz="3004" b="1">
                <a:solidFill>
                  <a:srgbClr val="005AAA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PRICE INDICATION</a:t>
            </a:r>
          </a:p>
        </p:txBody>
      </p:sp>
      <p:sp>
        <p:nvSpPr>
          <p:cNvPr id="26" name="AutoShape 26"/>
          <p:cNvSpPr/>
          <p:nvPr/>
        </p:nvSpPr>
        <p:spPr>
          <a:xfrm>
            <a:off x="7004148" y="1573045"/>
            <a:ext cx="0" cy="8713955"/>
          </a:xfrm>
          <a:prstGeom prst="line">
            <a:avLst/>
          </a:prstGeom>
          <a:ln w="19050" cap="flat">
            <a:solidFill>
              <a:srgbClr val="005AAA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grpSp>
        <p:nvGrpSpPr>
          <p:cNvPr id="27" name="Group 27"/>
          <p:cNvGrpSpPr/>
          <p:nvPr/>
        </p:nvGrpSpPr>
        <p:grpSpPr>
          <a:xfrm>
            <a:off x="7547127" y="3080643"/>
            <a:ext cx="2757083" cy="378802"/>
            <a:chOff x="0" y="0"/>
            <a:chExt cx="3676111" cy="505069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759311" cy="495677"/>
            </a:xfrm>
            <a:custGeom>
              <a:avLst/>
              <a:gdLst/>
              <a:ahLst/>
              <a:cxnLst/>
              <a:rect l="l" t="t" r="r" b="b"/>
              <a:pathLst>
                <a:path w="759311" h="495677">
                  <a:moveTo>
                    <a:pt x="0" y="0"/>
                  </a:moveTo>
                  <a:lnTo>
                    <a:pt x="759311" y="0"/>
                  </a:lnTo>
                  <a:lnTo>
                    <a:pt x="759311" y="495677"/>
                  </a:lnTo>
                  <a:lnTo>
                    <a:pt x="0" y="4956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22222" t="-3140425" r="-556944" b="-161702"/>
              </a:stretch>
            </a:blipFill>
          </p:spPr>
          <p:txBody>
            <a:bodyPr/>
            <a:lstStyle/>
            <a:p>
              <a:endParaRPr lang="en-BE"/>
            </a:p>
          </p:txBody>
        </p:sp>
        <p:sp>
          <p:nvSpPr>
            <p:cNvPr id="29" name="Freeform 29"/>
            <p:cNvSpPr/>
            <p:nvPr/>
          </p:nvSpPr>
          <p:spPr>
            <a:xfrm>
              <a:off x="759311" y="0"/>
              <a:ext cx="1446649" cy="495677"/>
            </a:xfrm>
            <a:custGeom>
              <a:avLst/>
              <a:gdLst/>
              <a:ahLst/>
              <a:cxnLst/>
              <a:rect l="l" t="t" r="r" b="b"/>
              <a:pathLst>
                <a:path w="1446649" h="495677">
                  <a:moveTo>
                    <a:pt x="0" y="0"/>
                  </a:moveTo>
                  <a:lnTo>
                    <a:pt x="1446648" y="0"/>
                  </a:lnTo>
                  <a:lnTo>
                    <a:pt x="1446648" y="495677"/>
                  </a:lnTo>
                  <a:lnTo>
                    <a:pt x="0" y="4956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11428" t="-4186111" r="-284761" b="-158333"/>
              </a:stretch>
            </a:blipFill>
          </p:spPr>
          <p:txBody>
            <a:bodyPr/>
            <a:lstStyle/>
            <a:p>
              <a:endParaRPr lang="en-BE"/>
            </a:p>
          </p:txBody>
        </p:sp>
        <p:sp>
          <p:nvSpPr>
            <p:cNvPr id="30" name="Freeform 30"/>
            <p:cNvSpPr/>
            <p:nvPr/>
          </p:nvSpPr>
          <p:spPr>
            <a:xfrm>
              <a:off x="1482635" y="0"/>
              <a:ext cx="1446649" cy="495677"/>
            </a:xfrm>
            <a:custGeom>
              <a:avLst/>
              <a:gdLst/>
              <a:ahLst/>
              <a:cxnLst/>
              <a:rect l="l" t="t" r="r" b="b"/>
              <a:pathLst>
                <a:path w="1446649" h="495677">
                  <a:moveTo>
                    <a:pt x="0" y="0"/>
                  </a:moveTo>
                  <a:lnTo>
                    <a:pt x="1446649" y="0"/>
                  </a:lnTo>
                  <a:lnTo>
                    <a:pt x="1446649" y="495677"/>
                  </a:lnTo>
                  <a:lnTo>
                    <a:pt x="0" y="4956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11428" t="-4186111" r="-284761" b="-158333"/>
              </a:stretch>
            </a:blipFill>
          </p:spPr>
          <p:txBody>
            <a:bodyPr/>
            <a:lstStyle/>
            <a:p>
              <a:endParaRPr lang="en-BE"/>
            </a:p>
          </p:txBody>
        </p:sp>
        <p:sp>
          <p:nvSpPr>
            <p:cNvPr id="31" name="Freeform 31"/>
            <p:cNvSpPr/>
            <p:nvPr/>
          </p:nvSpPr>
          <p:spPr>
            <a:xfrm>
              <a:off x="2202050" y="0"/>
              <a:ext cx="1474061" cy="505069"/>
            </a:xfrm>
            <a:custGeom>
              <a:avLst/>
              <a:gdLst/>
              <a:ahLst/>
              <a:cxnLst/>
              <a:rect l="l" t="t" r="r" b="b"/>
              <a:pathLst>
                <a:path w="1474061" h="505069">
                  <a:moveTo>
                    <a:pt x="0" y="0"/>
                  </a:moveTo>
                  <a:lnTo>
                    <a:pt x="1474061" y="0"/>
                  </a:lnTo>
                  <a:lnTo>
                    <a:pt x="1474061" y="505069"/>
                  </a:lnTo>
                  <a:lnTo>
                    <a:pt x="0" y="5050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11428" t="-4186111" r="-284761" b="-158333"/>
              </a:stretch>
            </a:blip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0144139" y="3071940"/>
            <a:ext cx="2211092" cy="378802"/>
            <a:chOff x="0" y="0"/>
            <a:chExt cx="2948122" cy="505069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474061" cy="505069"/>
            </a:xfrm>
            <a:custGeom>
              <a:avLst/>
              <a:gdLst/>
              <a:ahLst/>
              <a:cxnLst/>
              <a:rect l="l" t="t" r="r" b="b"/>
              <a:pathLst>
                <a:path w="1474061" h="505069">
                  <a:moveTo>
                    <a:pt x="0" y="0"/>
                  </a:moveTo>
                  <a:lnTo>
                    <a:pt x="1474061" y="0"/>
                  </a:lnTo>
                  <a:lnTo>
                    <a:pt x="1474061" y="505069"/>
                  </a:lnTo>
                  <a:lnTo>
                    <a:pt x="0" y="5050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11428" t="-4186111" r="-284761" b="-158333"/>
              </a:stretch>
            </a:blipFill>
          </p:spPr>
          <p:txBody>
            <a:bodyPr/>
            <a:lstStyle/>
            <a:p>
              <a:endParaRPr lang="en-BE"/>
            </a:p>
          </p:txBody>
        </p:sp>
        <p:sp>
          <p:nvSpPr>
            <p:cNvPr id="34" name="Freeform 34"/>
            <p:cNvSpPr/>
            <p:nvPr/>
          </p:nvSpPr>
          <p:spPr>
            <a:xfrm>
              <a:off x="1474061" y="0"/>
              <a:ext cx="1474061" cy="505069"/>
            </a:xfrm>
            <a:custGeom>
              <a:avLst/>
              <a:gdLst/>
              <a:ahLst/>
              <a:cxnLst/>
              <a:rect l="l" t="t" r="r" b="b"/>
              <a:pathLst>
                <a:path w="1474061" h="505069">
                  <a:moveTo>
                    <a:pt x="0" y="0"/>
                  </a:moveTo>
                  <a:lnTo>
                    <a:pt x="1474061" y="0"/>
                  </a:lnTo>
                  <a:lnTo>
                    <a:pt x="1474061" y="505069"/>
                  </a:lnTo>
                  <a:lnTo>
                    <a:pt x="0" y="5050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11428" t="-4186111" r="-284761" b="-158333"/>
              </a:stretch>
            </a:blip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35" name="Freeform 35"/>
          <p:cNvSpPr/>
          <p:nvPr/>
        </p:nvSpPr>
        <p:spPr>
          <a:xfrm>
            <a:off x="10702572" y="3086233"/>
            <a:ext cx="547113" cy="364509"/>
          </a:xfrm>
          <a:custGeom>
            <a:avLst/>
            <a:gdLst/>
            <a:ahLst/>
            <a:cxnLst/>
            <a:rect l="l" t="t" r="r" b="b"/>
            <a:pathLst>
              <a:path w="547113" h="364509">
                <a:moveTo>
                  <a:pt x="0" y="0"/>
                </a:moveTo>
                <a:lnTo>
                  <a:pt x="547113" y="0"/>
                </a:lnTo>
                <a:lnTo>
                  <a:pt x="547113" y="364508"/>
                </a:lnTo>
                <a:lnTo>
                  <a:pt x="0" y="36450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16666" t="-4186111" r="-648148" b="-158333"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36" name="TextBox 36"/>
          <p:cNvSpPr txBox="1"/>
          <p:nvPr/>
        </p:nvSpPr>
        <p:spPr>
          <a:xfrm>
            <a:off x="10144139" y="2076267"/>
            <a:ext cx="1778577" cy="829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57"/>
              </a:lnSpc>
            </a:pPr>
            <a:r>
              <a:rPr lang="en-US" sz="2157">
                <a:solidFill>
                  <a:srgbClr val="005AAA"/>
                </a:solidFill>
                <a:latin typeface="Proxima Nova 2"/>
                <a:ea typeface="Proxima Nova 2"/>
                <a:cs typeface="Proxima Nova 2"/>
                <a:sym typeface="Proxima Nova 2"/>
              </a:rPr>
              <a:t>PWG SOURCED SOFTENERS</a:t>
            </a:r>
          </a:p>
        </p:txBody>
      </p:sp>
      <p:grpSp>
        <p:nvGrpSpPr>
          <p:cNvPr id="37" name="Group 37"/>
          <p:cNvGrpSpPr/>
          <p:nvPr/>
        </p:nvGrpSpPr>
        <p:grpSpPr>
          <a:xfrm>
            <a:off x="15427633" y="3010071"/>
            <a:ext cx="2115954" cy="407495"/>
            <a:chOff x="0" y="0"/>
            <a:chExt cx="2821273" cy="543327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973029" cy="543327"/>
            </a:xfrm>
            <a:custGeom>
              <a:avLst/>
              <a:gdLst/>
              <a:ahLst/>
              <a:cxnLst/>
              <a:rect l="l" t="t" r="r" b="b"/>
              <a:pathLst>
                <a:path w="973029" h="543327">
                  <a:moveTo>
                    <a:pt x="0" y="0"/>
                  </a:moveTo>
                  <a:lnTo>
                    <a:pt x="973029" y="0"/>
                  </a:lnTo>
                  <a:lnTo>
                    <a:pt x="973029" y="543327"/>
                  </a:lnTo>
                  <a:lnTo>
                    <a:pt x="0" y="543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68805" t="-3884312" r="-482883" b="-147184"/>
              </a:stretch>
            </a:blipFill>
          </p:spPr>
          <p:txBody>
            <a:bodyPr/>
            <a:lstStyle/>
            <a:p>
              <a:endParaRPr lang="en-BE"/>
            </a:p>
          </p:txBody>
        </p:sp>
        <p:sp>
          <p:nvSpPr>
            <p:cNvPr id="39" name="Freeform 39"/>
            <p:cNvSpPr/>
            <p:nvPr/>
          </p:nvSpPr>
          <p:spPr>
            <a:xfrm>
              <a:off x="1415526" y="38257"/>
              <a:ext cx="1405747" cy="486294"/>
            </a:xfrm>
            <a:custGeom>
              <a:avLst/>
              <a:gdLst/>
              <a:ahLst/>
              <a:cxnLst/>
              <a:rect l="l" t="t" r="r" b="b"/>
              <a:pathLst>
                <a:path w="1405747" h="486294">
                  <a:moveTo>
                    <a:pt x="0" y="0"/>
                  </a:moveTo>
                  <a:lnTo>
                    <a:pt x="1405747" y="0"/>
                  </a:lnTo>
                  <a:lnTo>
                    <a:pt x="1405747" y="486294"/>
                  </a:lnTo>
                  <a:lnTo>
                    <a:pt x="0" y="486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13461" t="-4186111" r="-287500" b="-158333"/>
              </a:stretch>
            </a:blipFill>
          </p:spPr>
          <p:txBody>
            <a:bodyPr/>
            <a:lstStyle/>
            <a:p>
              <a:endParaRPr lang="en-BE"/>
            </a:p>
          </p:txBody>
        </p:sp>
        <p:sp>
          <p:nvSpPr>
            <p:cNvPr id="40" name="Freeform 40"/>
            <p:cNvSpPr/>
            <p:nvPr/>
          </p:nvSpPr>
          <p:spPr>
            <a:xfrm>
              <a:off x="699135" y="38257"/>
              <a:ext cx="722173" cy="505069"/>
            </a:xfrm>
            <a:custGeom>
              <a:avLst/>
              <a:gdLst/>
              <a:ahLst/>
              <a:cxnLst/>
              <a:rect l="l" t="t" r="r" b="b"/>
              <a:pathLst>
                <a:path w="722173" h="505069">
                  <a:moveTo>
                    <a:pt x="0" y="0"/>
                  </a:moveTo>
                  <a:lnTo>
                    <a:pt x="722173" y="0"/>
                  </a:lnTo>
                  <a:lnTo>
                    <a:pt x="722173" y="505070"/>
                  </a:lnTo>
                  <a:lnTo>
                    <a:pt x="0" y="5050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18987" t="-4030494" r="-656160" b="-148729"/>
              </a:stretch>
            </a:blip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15355392" y="2096920"/>
            <a:ext cx="2328964" cy="829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57"/>
              </a:lnSpc>
            </a:pPr>
            <a:r>
              <a:rPr lang="en-US" sz="2157">
                <a:solidFill>
                  <a:srgbClr val="005AAA"/>
                </a:solidFill>
                <a:latin typeface="Proxima Nova 2"/>
                <a:ea typeface="Proxima Nova 2"/>
                <a:cs typeface="Proxima Nova 2"/>
                <a:sym typeface="Proxima Nova 2"/>
              </a:rPr>
              <a:t>PWG OWN</a:t>
            </a:r>
          </a:p>
          <a:p>
            <a:pPr algn="l">
              <a:lnSpc>
                <a:spcPts val="2157"/>
              </a:lnSpc>
            </a:pPr>
            <a:r>
              <a:rPr lang="en-US" sz="2157">
                <a:solidFill>
                  <a:srgbClr val="005AAA"/>
                </a:solidFill>
                <a:latin typeface="Proxima Nova 2"/>
                <a:ea typeface="Proxima Nova 2"/>
                <a:cs typeface="Proxima Nova 2"/>
                <a:sym typeface="Proxima Nova 2"/>
              </a:rPr>
              <a:t>MANUFACTURED SOFTENERS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9161657" y="3926170"/>
            <a:ext cx="5990304" cy="1846948"/>
            <a:chOff x="0" y="0"/>
            <a:chExt cx="7987072" cy="2462598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7987072" cy="1993712"/>
            </a:xfrm>
            <a:custGeom>
              <a:avLst/>
              <a:gdLst/>
              <a:ahLst/>
              <a:cxnLst/>
              <a:rect l="l" t="t" r="r" b="b"/>
              <a:pathLst>
                <a:path w="7987072" h="1993712">
                  <a:moveTo>
                    <a:pt x="0" y="0"/>
                  </a:moveTo>
                  <a:lnTo>
                    <a:pt x="7987072" y="0"/>
                  </a:lnTo>
                  <a:lnTo>
                    <a:pt x="7987072" y="1993712"/>
                  </a:lnTo>
                  <a:lnTo>
                    <a:pt x="0" y="19937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3935" r="-23327" b="-3935"/>
              </a:stretch>
            </a:blipFill>
          </p:spPr>
          <p:txBody>
            <a:bodyPr/>
            <a:lstStyle/>
            <a:p>
              <a:endParaRPr lang="en-BE"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429949" y="2082987"/>
              <a:ext cx="1324031" cy="3796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44"/>
                </a:lnSpc>
              </a:pPr>
              <a:r>
                <a:rPr lang="en-US" sz="1745" b="1">
                  <a:solidFill>
                    <a:srgbClr val="93C2EA"/>
                  </a:solidFill>
                  <a:latin typeface="Proxima Nova 1 Bold"/>
                  <a:ea typeface="Proxima Nova 1 Bold"/>
                  <a:cs typeface="Proxima Nova 1 Bold"/>
                  <a:sym typeface="Proxima Nova 1 Bold"/>
                </a:rPr>
                <a:t>LEVEL 1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2289025" y="2082987"/>
              <a:ext cx="1673061" cy="3796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44"/>
                </a:lnSpc>
              </a:pPr>
              <a:r>
                <a:rPr lang="en-US" sz="1745" b="1">
                  <a:solidFill>
                    <a:srgbClr val="146F63"/>
                  </a:solidFill>
                  <a:latin typeface="Proxima Nova 1 Bold"/>
                  <a:ea typeface="Proxima Nova 1 Bold"/>
                  <a:cs typeface="Proxima Nova 1 Bold"/>
                  <a:sym typeface="Proxima Nova 1 Bold"/>
                </a:rPr>
                <a:t>LEVEL 2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4157241" y="2082987"/>
              <a:ext cx="1310746" cy="3796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44"/>
                </a:lnSpc>
              </a:pPr>
              <a:r>
                <a:rPr lang="en-US" sz="1745" b="1">
                  <a:solidFill>
                    <a:srgbClr val="FBB917"/>
                  </a:solidFill>
                  <a:latin typeface="Proxima Nova 1 Bold"/>
                  <a:ea typeface="Proxima Nova 1 Bold"/>
                  <a:cs typeface="Proxima Nova 1 Bold"/>
                  <a:sym typeface="Proxima Nova 1 Bold"/>
                </a:rPr>
                <a:t>LEVEL 3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5962956" y="2082987"/>
              <a:ext cx="1290137" cy="3796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44"/>
                </a:lnSpc>
              </a:pPr>
              <a:r>
                <a:rPr lang="en-US" sz="1745" b="1">
                  <a:solidFill>
                    <a:srgbClr val="D01317"/>
                  </a:solidFill>
                  <a:latin typeface="Proxima Nova 1 Bold"/>
                  <a:ea typeface="Proxima Nova 1 Bold"/>
                  <a:cs typeface="Proxima Nova 1 Bold"/>
                  <a:sym typeface="Proxima Nova 1 Bold"/>
                </a:rPr>
                <a:t>LEVEL 4</a:t>
              </a:r>
            </a:p>
          </p:txBody>
        </p:sp>
      </p:grpSp>
      <p:sp>
        <p:nvSpPr>
          <p:cNvPr id="48" name="TextBox 48"/>
          <p:cNvSpPr txBox="1"/>
          <p:nvPr/>
        </p:nvSpPr>
        <p:spPr>
          <a:xfrm>
            <a:off x="1263440" y="2200226"/>
            <a:ext cx="187970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3600" b="1">
                <a:solidFill>
                  <a:srgbClr val="FFFFFF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1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220206" y="4373985"/>
            <a:ext cx="274439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3600" b="1">
                <a:solidFill>
                  <a:srgbClr val="FFFFFF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2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263440" y="6544526"/>
            <a:ext cx="187970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3600" b="1">
                <a:solidFill>
                  <a:srgbClr val="FFFFFF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3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1263440" y="8715066"/>
            <a:ext cx="187970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3600" b="1">
                <a:solidFill>
                  <a:srgbClr val="FFFFFF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4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857288" y="536090"/>
            <a:ext cx="13723399" cy="530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9"/>
              </a:lnSpc>
            </a:pPr>
            <a:r>
              <a:rPr lang="en-US" sz="3999" b="1">
                <a:solidFill>
                  <a:srgbClr val="FFFFFF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PERSONALISATION MENU CARD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7718988" y="6416755"/>
            <a:ext cx="2524210" cy="1066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ts val="2160"/>
              </a:lnSpc>
              <a:buFont typeface="Arial"/>
              <a:buChar char="•"/>
            </a:pPr>
            <a:r>
              <a:rPr lang="en-US" sz="1800">
                <a:solidFill>
                  <a:srgbClr val="1A79B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Stickers</a:t>
            </a:r>
          </a:p>
          <a:p>
            <a:pPr marL="388620" lvl="1" indent="-194310" algn="l">
              <a:lnSpc>
                <a:spcPts val="2160"/>
              </a:lnSpc>
              <a:buFont typeface="Arial"/>
              <a:buChar char="•"/>
            </a:pPr>
            <a:r>
              <a:rPr lang="en-US" sz="1800">
                <a:solidFill>
                  <a:srgbClr val="1A79B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Dome Labels</a:t>
            </a:r>
          </a:p>
          <a:p>
            <a:pPr marL="388620" lvl="1" indent="-194310" algn="l">
              <a:lnSpc>
                <a:spcPts val="2160"/>
              </a:lnSpc>
              <a:buFont typeface="Arial"/>
              <a:buChar char="•"/>
            </a:pPr>
            <a:r>
              <a:rPr lang="en-US" sz="1800">
                <a:solidFill>
                  <a:srgbClr val="1A79B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Lettering</a:t>
            </a:r>
          </a:p>
          <a:p>
            <a:pPr marL="388620" lvl="1" indent="-194310" algn="l">
              <a:lnSpc>
                <a:spcPts val="2160"/>
              </a:lnSpc>
              <a:buFont typeface="Arial"/>
              <a:buChar char="•"/>
            </a:pPr>
            <a:r>
              <a:rPr lang="en-US" sz="1800">
                <a:solidFill>
                  <a:srgbClr val="1A79B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...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9948714" y="6421365"/>
            <a:ext cx="2676959" cy="1600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ts val="2160"/>
              </a:lnSpc>
              <a:buFont typeface="Arial"/>
              <a:buChar char="•"/>
            </a:pPr>
            <a:r>
              <a:rPr lang="en-US" sz="1800">
                <a:solidFill>
                  <a:srgbClr val="147063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Valve Labels</a:t>
            </a:r>
          </a:p>
          <a:p>
            <a:pPr marL="388620" lvl="1" indent="-194310" algn="l">
              <a:lnSpc>
                <a:spcPts val="2160"/>
              </a:lnSpc>
              <a:buFont typeface="Arial"/>
              <a:buChar char="•"/>
            </a:pPr>
            <a:r>
              <a:rPr lang="en-US" sz="1800">
                <a:solidFill>
                  <a:srgbClr val="147063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Define quality in </a:t>
            </a:r>
          </a:p>
          <a:p>
            <a:pPr marL="777240" lvl="2" indent="-259080" algn="l">
              <a:lnSpc>
                <a:spcPts val="2160"/>
              </a:lnSpc>
              <a:buFont typeface="Arial"/>
              <a:buChar char="⚬"/>
            </a:pPr>
            <a:r>
              <a:rPr lang="en-US" sz="1800">
                <a:solidFill>
                  <a:srgbClr val="147063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Finishing</a:t>
            </a:r>
          </a:p>
          <a:p>
            <a:pPr marL="777240" lvl="2" indent="-259080" algn="l">
              <a:lnSpc>
                <a:spcPts val="2160"/>
              </a:lnSpc>
              <a:buFont typeface="Arial"/>
              <a:buChar char="⚬"/>
            </a:pPr>
            <a:r>
              <a:rPr lang="en-US" sz="1800">
                <a:solidFill>
                  <a:srgbClr val="147063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Print Procedure</a:t>
            </a:r>
          </a:p>
          <a:p>
            <a:pPr marL="777240" lvl="2" indent="-259080" algn="l">
              <a:lnSpc>
                <a:spcPts val="2160"/>
              </a:lnSpc>
              <a:buFont typeface="Arial"/>
              <a:buChar char="⚬"/>
            </a:pPr>
            <a:r>
              <a:rPr lang="en-US" sz="1800">
                <a:solidFill>
                  <a:srgbClr val="147063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Embossing </a:t>
            </a:r>
          </a:p>
          <a:p>
            <a:pPr marL="388620" lvl="1" indent="-194310" algn="l">
              <a:lnSpc>
                <a:spcPts val="2160"/>
              </a:lnSpc>
              <a:buFont typeface="Arial"/>
              <a:buChar char="•"/>
            </a:pPr>
            <a:r>
              <a:rPr lang="en-US" sz="1800">
                <a:solidFill>
                  <a:srgbClr val="147063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...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12986970" y="6403120"/>
            <a:ext cx="2461267" cy="1333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ts val="2160"/>
              </a:lnSpc>
              <a:buFont typeface="Arial"/>
              <a:buChar char="•"/>
            </a:pPr>
            <a:r>
              <a:rPr lang="en-US" sz="1800">
                <a:solidFill>
                  <a:srgbClr val="FBB917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Special sleeves</a:t>
            </a:r>
          </a:p>
          <a:p>
            <a:pPr marL="388620" lvl="1" indent="-194310" algn="l">
              <a:lnSpc>
                <a:spcPts val="2160"/>
              </a:lnSpc>
              <a:buFont typeface="Arial"/>
              <a:buChar char="•"/>
            </a:pPr>
            <a:r>
              <a:rPr lang="en-US" sz="1800">
                <a:solidFill>
                  <a:srgbClr val="FBB917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Tampon printing</a:t>
            </a:r>
          </a:p>
          <a:p>
            <a:pPr marL="388620" lvl="1" indent="-194310" algn="l">
              <a:lnSpc>
                <a:spcPts val="2160"/>
              </a:lnSpc>
              <a:buFont typeface="Arial"/>
              <a:buChar char="•"/>
            </a:pPr>
            <a:r>
              <a:rPr lang="en-US" sz="1800">
                <a:solidFill>
                  <a:srgbClr val="FBB917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Specific cabinet colors</a:t>
            </a:r>
          </a:p>
          <a:p>
            <a:pPr marL="388620" lvl="1" indent="-194310" algn="l">
              <a:lnSpc>
                <a:spcPts val="2160"/>
              </a:lnSpc>
              <a:buFont typeface="Arial"/>
              <a:buChar char="•"/>
            </a:pPr>
            <a:r>
              <a:rPr lang="en-US" sz="1800">
                <a:solidFill>
                  <a:srgbClr val="FBB917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...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15574142" y="6126090"/>
            <a:ext cx="2461267" cy="1866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endParaRPr/>
          </a:p>
          <a:p>
            <a:pPr marL="388620" lvl="1" indent="-194310" algn="l">
              <a:lnSpc>
                <a:spcPts val="2160"/>
              </a:lnSpc>
              <a:buFont typeface="Arial"/>
              <a:buChar char="•"/>
            </a:pPr>
            <a:r>
              <a:rPr lang="en-US" sz="1800">
                <a:solidFill>
                  <a:srgbClr val="4A4A49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Full own design</a:t>
            </a:r>
          </a:p>
          <a:p>
            <a:pPr marL="388620" lvl="1" indent="-194310" algn="l">
              <a:lnSpc>
                <a:spcPts val="2160"/>
              </a:lnSpc>
              <a:buFont typeface="Arial"/>
              <a:buChar char="•"/>
            </a:pPr>
            <a:r>
              <a:rPr lang="en-US" sz="1800">
                <a:solidFill>
                  <a:srgbClr val="4A4A49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Own mould</a:t>
            </a:r>
          </a:p>
          <a:p>
            <a:pPr marL="388620" lvl="1" indent="-194310" algn="l">
              <a:lnSpc>
                <a:spcPts val="2160"/>
              </a:lnSpc>
              <a:buFont typeface="Arial"/>
              <a:buChar char="•"/>
            </a:pPr>
            <a:r>
              <a:rPr lang="en-US" sz="1800">
                <a:solidFill>
                  <a:srgbClr val="4A4A49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Integrated valve</a:t>
            </a:r>
          </a:p>
          <a:p>
            <a:pPr marL="388620" lvl="1" indent="-194310" algn="l">
              <a:lnSpc>
                <a:spcPts val="2160"/>
              </a:lnSpc>
              <a:buFont typeface="Arial"/>
              <a:buChar char="•"/>
            </a:pPr>
            <a:r>
              <a:rPr lang="en-US" sz="1800">
                <a:solidFill>
                  <a:srgbClr val="4A4A49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Own user interface</a:t>
            </a:r>
          </a:p>
          <a:p>
            <a:pPr marL="388620" lvl="1" indent="-194310" algn="l">
              <a:lnSpc>
                <a:spcPts val="2160"/>
              </a:lnSpc>
              <a:buFont typeface="Arial"/>
              <a:buChar char="•"/>
            </a:pPr>
            <a:r>
              <a:rPr lang="en-US" sz="1800">
                <a:solidFill>
                  <a:srgbClr val="4A4A49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Own App</a:t>
            </a:r>
          </a:p>
          <a:p>
            <a:pPr marL="388620" lvl="1" indent="-194310" algn="l">
              <a:lnSpc>
                <a:spcPts val="2160"/>
              </a:lnSpc>
              <a:buFont typeface="Arial"/>
              <a:buChar char="•"/>
            </a:pPr>
            <a:r>
              <a:rPr lang="en-US" sz="1800">
                <a:solidFill>
                  <a:srgbClr val="4A4A49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...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7826395" y="8820730"/>
            <a:ext cx="2198545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000000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From 50 to...</a:t>
            </a:r>
          </a:p>
          <a:p>
            <a:pPr algn="l">
              <a:lnSpc>
                <a:spcPts val="2160"/>
              </a:lnSpc>
              <a:spcBef>
                <a:spcPct val="0"/>
              </a:spcBef>
            </a:pPr>
            <a:r>
              <a:rPr lang="en-US" sz="1800">
                <a:solidFill>
                  <a:srgbClr val="000000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From € 0,5 to...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7626039" y="2131753"/>
            <a:ext cx="2035975" cy="829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57"/>
              </a:lnSpc>
            </a:pPr>
            <a:r>
              <a:rPr lang="en-US" sz="2157">
                <a:solidFill>
                  <a:srgbClr val="005AAA"/>
                </a:solidFill>
                <a:latin typeface="Proxima Nova 2"/>
                <a:ea typeface="Proxima Nova 2"/>
                <a:cs typeface="Proxima Nova 2"/>
                <a:sym typeface="Proxima Nova 2"/>
              </a:rPr>
              <a:t>PWG </a:t>
            </a:r>
          </a:p>
          <a:p>
            <a:pPr algn="l">
              <a:lnSpc>
                <a:spcPts val="2157"/>
              </a:lnSpc>
            </a:pPr>
            <a:r>
              <a:rPr lang="en-US" sz="2157">
                <a:solidFill>
                  <a:srgbClr val="005AAA"/>
                </a:solidFill>
                <a:latin typeface="Proxima Nova 2"/>
                <a:ea typeface="Proxima Nova 2"/>
                <a:cs typeface="Proxima Nova 2"/>
                <a:sym typeface="Proxima Nova 2"/>
              </a:rPr>
              <a:t>MIX &amp; MATCH SOFTENERS</a:t>
            </a:r>
          </a:p>
        </p:txBody>
      </p:sp>
      <p:sp>
        <p:nvSpPr>
          <p:cNvPr id="59" name="Freeform 59"/>
          <p:cNvSpPr/>
          <p:nvPr/>
        </p:nvSpPr>
        <p:spPr>
          <a:xfrm>
            <a:off x="11800686" y="3066847"/>
            <a:ext cx="691636" cy="374369"/>
          </a:xfrm>
          <a:custGeom>
            <a:avLst/>
            <a:gdLst/>
            <a:ahLst/>
            <a:cxnLst/>
            <a:rect l="l" t="t" r="r" b="b"/>
            <a:pathLst>
              <a:path w="691636" h="374369">
                <a:moveTo>
                  <a:pt x="0" y="0"/>
                </a:moveTo>
                <a:lnTo>
                  <a:pt x="691636" y="0"/>
                </a:lnTo>
                <a:lnTo>
                  <a:pt x="691636" y="374369"/>
                </a:lnTo>
                <a:lnTo>
                  <a:pt x="0" y="37436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78112" t="-4236862" r="-515022" b="-160208"/>
            </a:stretch>
          </a:blipFill>
        </p:spPr>
        <p:txBody>
          <a:bodyPr/>
          <a:lstStyle/>
          <a:p>
            <a:endParaRPr lang="en-BE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A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066344" y="4843780"/>
            <a:ext cx="8155311" cy="17418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99"/>
              </a:lnSpc>
            </a:pPr>
            <a:r>
              <a:rPr lang="en-US" sz="6699" b="1">
                <a:solidFill>
                  <a:srgbClr val="FFFFFF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SOFTENER CATEGORIES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924482" y="4835889"/>
            <a:ext cx="1633771" cy="1633762"/>
            <a:chOff x="0" y="0"/>
            <a:chExt cx="2178361" cy="2178349"/>
          </a:xfrm>
        </p:grpSpPr>
        <p:grpSp>
          <p:nvGrpSpPr>
            <p:cNvPr id="4" name="Group 4"/>
            <p:cNvGrpSpPr>
              <a:grpSpLocks noChangeAspect="1"/>
            </p:cNvGrpSpPr>
            <p:nvPr/>
          </p:nvGrpSpPr>
          <p:grpSpPr>
            <a:xfrm>
              <a:off x="0" y="0"/>
              <a:ext cx="2178361" cy="2178349"/>
              <a:chOff x="0" y="0"/>
              <a:chExt cx="3780384" cy="3780371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3780409" cy="3780409"/>
              </a:xfrm>
              <a:custGeom>
                <a:avLst/>
                <a:gdLst/>
                <a:ahLst/>
                <a:cxnLst/>
                <a:rect l="l" t="t" r="r" b="b"/>
                <a:pathLst>
                  <a:path w="3780409" h="3780409">
                    <a:moveTo>
                      <a:pt x="0" y="3780409"/>
                    </a:moveTo>
                    <a:lnTo>
                      <a:pt x="3780409" y="3780409"/>
                    </a:lnTo>
                    <a:lnTo>
                      <a:pt x="378040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BE"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821003" y="237511"/>
              <a:ext cx="409354" cy="15699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911"/>
                </a:lnSpc>
                <a:spcBef>
                  <a:spcPct val="0"/>
                </a:spcBef>
              </a:pPr>
              <a:r>
                <a:rPr lang="en-US" sz="7079" b="1">
                  <a:solidFill>
                    <a:srgbClr val="005AAA"/>
                  </a:solidFill>
                  <a:latin typeface="Proxima Nova 1 Heavy"/>
                  <a:ea typeface="Proxima Nova 1 Heavy"/>
                  <a:cs typeface="Proxima Nova 1 Heavy"/>
                  <a:sym typeface="Proxima Nova 1 Heavy"/>
                </a:rPr>
                <a:t>1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219681" y="123684"/>
            <a:ext cx="1000274" cy="1000269"/>
            <a:chOff x="0" y="0"/>
            <a:chExt cx="3780384" cy="378037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80409" cy="3780409"/>
            </a:xfrm>
            <a:custGeom>
              <a:avLst/>
              <a:gdLst/>
              <a:ahLst/>
              <a:cxnLst/>
              <a:rect l="l" t="t" r="r" b="b"/>
              <a:pathLst>
                <a:path w="3780409" h="3780409">
                  <a:moveTo>
                    <a:pt x="0" y="3780409"/>
                  </a:moveTo>
                  <a:lnTo>
                    <a:pt x="3780409" y="3780409"/>
                  </a:lnTo>
                  <a:lnTo>
                    <a:pt x="378040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AAA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4" name="Freeform 4"/>
          <p:cNvSpPr/>
          <p:nvPr/>
        </p:nvSpPr>
        <p:spPr>
          <a:xfrm>
            <a:off x="13960091" y="4362186"/>
            <a:ext cx="3351847" cy="6605868"/>
          </a:xfrm>
          <a:custGeom>
            <a:avLst/>
            <a:gdLst/>
            <a:ahLst/>
            <a:cxnLst/>
            <a:rect l="l" t="t" r="r" b="b"/>
            <a:pathLst>
              <a:path w="3351847" h="6605868">
                <a:moveTo>
                  <a:pt x="0" y="0"/>
                </a:moveTo>
                <a:lnTo>
                  <a:pt x="3351847" y="0"/>
                </a:lnTo>
                <a:lnTo>
                  <a:pt x="3351847" y="6605868"/>
                </a:lnTo>
                <a:lnTo>
                  <a:pt x="0" y="66058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725"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5" name="Freeform 5"/>
          <p:cNvSpPr/>
          <p:nvPr/>
        </p:nvSpPr>
        <p:spPr>
          <a:xfrm>
            <a:off x="5922643" y="4795536"/>
            <a:ext cx="3351847" cy="5866279"/>
          </a:xfrm>
          <a:custGeom>
            <a:avLst/>
            <a:gdLst/>
            <a:ahLst/>
            <a:cxnLst/>
            <a:rect l="l" t="t" r="r" b="b"/>
            <a:pathLst>
              <a:path w="3351847" h="5866279">
                <a:moveTo>
                  <a:pt x="0" y="0"/>
                </a:moveTo>
                <a:lnTo>
                  <a:pt x="3351848" y="0"/>
                </a:lnTo>
                <a:lnTo>
                  <a:pt x="3351848" y="5866279"/>
                </a:lnTo>
                <a:lnTo>
                  <a:pt x="0" y="586627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5358"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6" name="Freeform 6"/>
          <p:cNvSpPr/>
          <p:nvPr/>
        </p:nvSpPr>
        <p:spPr>
          <a:xfrm flipH="1">
            <a:off x="1035929" y="4845962"/>
            <a:ext cx="3609023" cy="5815853"/>
          </a:xfrm>
          <a:custGeom>
            <a:avLst/>
            <a:gdLst/>
            <a:ahLst/>
            <a:cxnLst/>
            <a:rect l="l" t="t" r="r" b="b"/>
            <a:pathLst>
              <a:path w="3609023" h="5815853">
                <a:moveTo>
                  <a:pt x="3609022" y="0"/>
                </a:moveTo>
                <a:lnTo>
                  <a:pt x="0" y="0"/>
                </a:lnTo>
                <a:lnTo>
                  <a:pt x="0" y="5815853"/>
                </a:lnTo>
                <a:lnTo>
                  <a:pt x="3609022" y="5815853"/>
                </a:lnTo>
                <a:lnTo>
                  <a:pt x="3609022" y="0"/>
                </a:lnTo>
                <a:close/>
              </a:path>
            </a:pathLst>
          </a:custGeom>
          <a:blipFill>
            <a:blip r:embed="rId4"/>
            <a:stretch>
              <a:fillRect t="-76878"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7" name="AutoShape 7"/>
          <p:cNvSpPr/>
          <p:nvPr/>
        </p:nvSpPr>
        <p:spPr>
          <a:xfrm>
            <a:off x="4664001" y="1219205"/>
            <a:ext cx="2583" cy="10287000"/>
          </a:xfrm>
          <a:prstGeom prst="line">
            <a:avLst/>
          </a:prstGeom>
          <a:ln w="19050" cap="flat">
            <a:solidFill>
              <a:srgbClr val="005AAA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8" name="AutoShape 8"/>
          <p:cNvSpPr/>
          <p:nvPr/>
        </p:nvSpPr>
        <p:spPr>
          <a:xfrm>
            <a:off x="9292841" y="1219200"/>
            <a:ext cx="0" cy="10287000"/>
          </a:xfrm>
          <a:prstGeom prst="line">
            <a:avLst/>
          </a:prstGeom>
          <a:ln w="19050" cap="flat">
            <a:solidFill>
              <a:srgbClr val="005AAA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9" name="AutoShape 9"/>
          <p:cNvSpPr/>
          <p:nvPr/>
        </p:nvSpPr>
        <p:spPr>
          <a:xfrm>
            <a:off x="13960091" y="1200150"/>
            <a:ext cx="0" cy="10287000"/>
          </a:xfrm>
          <a:prstGeom prst="line">
            <a:avLst/>
          </a:prstGeom>
          <a:ln w="19050" cap="flat">
            <a:solidFill>
              <a:srgbClr val="005AAA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10" name="Freeform 10"/>
          <p:cNvSpPr/>
          <p:nvPr/>
        </p:nvSpPr>
        <p:spPr>
          <a:xfrm flipH="1">
            <a:off x="10133323" y="4072540"/>
            <a:ext cx="3280848" cy="8511337"/>
          </a:xfrm>
          <a:custGeom>
            <a:avLst/>
            <a:gdLst/>
            <a:ahLst/>
            <a:cxnLst/>
            <a:rect l="l" t="t" r="r" b="b"/>
            <a:pathLst>
              <a:path w="3280848" h="8511337">
                <a:moveTo>
                  <a:pt x="3280847" y="0"/>
                </a:moveTo>
                <a:lnTo>
                  <a:pt x="0" y="0"/>
                </a:lnTo>
                <a:lnTo>
                  <a:pt x="0" y="8511337"/>
                </a:lnTo>
                <a:lnTo>
                  <a:pt x="3280847" y="8511337"/>
                </a:lnTo>
                <a:lnTo>
                  <a:pt x="3280847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11" name="TextBox 11"/>
          <p:cNvSpPr txBox="1"/>
          <p:nvPr/>
        </p:nvSpPr>
        <p:spPr>
          <a:xfrm>
            <a:off x="1299406" y="434990"/>
            <a:ext cx="6729590" cy="488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14"/>
              </a:lnSpc>
            </a:pPr>
            <a:r>
              <a:rPr lang="en-US" sz="3714" b="1">
                <a:solidFill>
                  <a:srgbClr val="005AAA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SOFTENER CATEGORIES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388" y="283776"/>
            <a:ext cx="220861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3600" b="1">
                <a:solidFill>
                  <a:srgbClr val="FFFFFF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1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94656" y="1345991"/>
            <a:ext cx="2891568" cy="1171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3000">
                <a:solidFill>
                  <a:srgbClr val="005AAA"/>
                </a:solidFill>
                <a:latin typeface="Proxima Nova 2"/>
                <a:ea typeface="Proxima Nova 2"/>
                <a:cs typeface="Proxima Nova 2"/>
                <a:sym typeface="Proxima Nova 2"/>
              </a:rPr>
              <a:t>PWG </a:t>
            </a:r>
          </a:p>
          <a:p>
            <a:pPr algn="l">
              <a:lnSpc>
                <a:spcPts val="3000"/>
              </a:lnSpc>
            </a:pPr>
            <a:r>
              <a:rPr lang="en-US" sz="3000">
                <a:solidFill>
                  <a:srgbClr val="005AAA"/>
                </a:solidFill>
                <a:latin typeface="Proxima Nova 2"/>
                <a:ea typeface="Proxima Nova 2"/>
                <a:cs typeface="Proxima Nova 2"/>
                <a:sym typeface="Proxima Nova 2"/>
              </a:rPr>
              <a:t>MIX &amp; MATCH SOFTENERS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687320" y="1276302"/>
            <a:ext cx="2753874" cy="1171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3000">
                <a:solidFill>
                  <a:srgbClr val="005AAA"/>
                </a:solidFill>
                <a:latin typeface="Proxima Nova 2"/>
                <a:ea typeface="Proxima Nova 2"/>
                <a:cs typeface="Proxima Nova 2"/>
                <a:sym typeface="Proxima Nova 2"/>
              </a:rPr>
              <a:t>PWG SOURCED SOFTENERS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687320" y="3591430"/>
            <a:ext cx="3224521" cy="548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2100" b="1">
                <a:solidFill>
                  <a:srgbClr val="005AAA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Shaped to score </a:t>
            </a:r>
          </a:p>
          <a:p>
            <a:pPr algn="l">
              <a:lnSpc>
                <a:spcPts val="2100"/>
              </a:lnSpc>
            </a:pPr>
            <a:r>
              <a:rPr lang="en-US" sz="2100" b="1">
                <a:solidFill>
                  <a:srgbClr val="005AAA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softener range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463503" y="3591430"/>
            <a:ext cx="2753874" cy="548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2100" b="1">
                <a:solidFill>
                  <a:srgbClr val="005AAA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The versatile </a:t>
            </a:r>
          </a:p>
          <a:p>
            <a:pPr algn="l">
              <a:lnSpc>
                <a:spcPts val="2100"/>
              </a:lnSpc>
            </a:pPr>
            <a:r>
              <a:rPr lang="en-US" sz="2100" b="1">
                <a:solidFill>
                  <a:srgbClr val="005AAA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softener range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4439098" y="3591430"/>
            <a:ext cx="2753874" cy="548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2100" b="1">
                <a:solidFill>
                  <a:srgbClr val="005AAA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Built for best </a:t>
            </a:r>
          </a:p>
          <a:p>
            <a:pPr algn="l">
              <a:lnSpc>
                <a:spcPts val="2100"/>
              </a:lnSpc>
            </a:pPr>
            <a:r>
              <a:rPr lang="en-US" sz="2100" b="1">
                <a:solidFill>
                  <a:srgbClr val="005AAA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softener range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4439098" y="1345991"/>
            <a:ext cx="3779817" cy="1171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3000">
                <a:solidFill>
                  <a:srgbClr val="005AAA"/>
                </a:solidFill>
                <a:latin typeface="Proxima Nova 2"/>
                <a:ea typeface="Proxima Nova 2"/>
                <a:cs typeface="Proxima Nova 2"/>
                <a:sym typeface="Proxima Nova 2"/>
              </a:rPr>
              <a:t>PWG OWN MANUFACTURED</a:t>
            </a:r>
          </a:p>
          <a:p>
            <a:pPr algn="l">
              <a:lnSpc>
                <a:spcPts val="3000"/>
              </a:lnSpc>
            </a:pPr>
            <a:r>
              <a:rPr lang="en-US" sz="3000">
                <a:solidFill>
                  <a:srgbClr val="005AAA"/>
                </a:solidFill>
                <a:latin typeface="Proxima Nova 2"/>
                <a:ea typeface="Proxima Nova 2"/>
                <a:cs typeface="Proxima Nova 2"/>
                <a:sym typeface="Proxima Nova 2"/>
              </a:rPr>
              <a:t>SOFTENERS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883838" y="1345991"/>
            <a:ext cx="3779817" cy="1171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3000">
                <a:solidFill>
                  <a:srgbClr val="005AAA"/>
                </a:solidFill>
                <a:latin typeface="Proxima Nova 2"/>
                <a:ea typeface="Proxima Nova 2"/>
                <a:cs typeface="Proxima Nova 2"/>
                <a:sym typeface="Proxima Nova 2"/>
              </a:rPr>
              <a:t>PWG  </a:t>
            </a:r>
          </a:p>
          <a:p>
            <a:pPr algn="l">
              <a:lnSpc>
                <a:spcPts val="3000"/>
              </a:lnSpc>
            </a:pPr>
            <a:r>
              <a:rPr lang="en-US" sz="3000">
                <a:solidFill>
                  <a:srgbClr val="005AAA"/>
                </a:solidFill>
                <a:latin typeface="Proxima Nova 2"/>
                <a:ea typeface="Proxima Nova 2"/>
                <a:cs typeface="Proxima Nova 2"/>
                <a:sym typeface="Proxima Nova 2"/>
              </a:rPr>
              <a:t>TAILORED</a:t>
            </a:r>
          </a:p>
          <a:p>
            <a:pPr algn="l">
              <a:lnSpc>
                <a:spcPts val="3000"/>
              </a:lnSpc>
            </a:pPr>
            <a:r>
              <a:rPr lang="en-US" sz="3000">
                <a:solidFill>
                  <a:srgbClr val="005AAA"/>
                </a:solidFill>
                <a:latin typeface="Proxima Nova 2"/>
                <a:ea typeface="Proxima Nova 2"/>
                <a:cs typeface="Proxima Nova 2"/>
                <a:sym typeface="Proxima Nova 2"/>
              </a:rPr>
              <a:t>SOFTENERS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883838" y="3591430"/>
            <a:ext cx="4076252" cy="548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2100" b="1">
                <a:solidFill>
                  <a:srgbClr val="005AAA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Designed to differentiate</a:t>
            </a:r>
          </a:p>
          <a:p>
            <a:pPr algn="l">
              <a:lnSpc>
                <a:spcPts val="2100"/>
              </a:lnSpc>
            </a:pPr>
            <a:r>
              <a:rPr lang="en-US" sz="2100" b="1">
                <a:solidFill>
                  <a:srgbClr val="005AAA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softener range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1391447" y="2740036"/>
            <a:ext cx="2757083" cy="378802"/>
            <a:chOff x="0" y="0"/>
            <a:chExt cx="3676111" cy="505069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759311" cy="495677"/>
            </a:xfrm>
            <a:custGeom>
              <a:avLst/>
              <a:gdLst/>
              <a:ahLst/>
              <a:cxnLst/>
              <a:rect l="l" t="t" r="r" b="b"/>
              <a:pathLst>
                <a:path w="759311" h="495677">
                  <a:moveTo>
                    <a:pt x="0" y="0"/>
                  </a:moveTo>
                  <a:lnTo>
                    <a:pt x="759311" y="0"/>
                  </a:lnTo>
                  <a:lnTo>
                    <a:pt x="759311" y="495677"/>
                  </a:lnTo>
                  <a:lnTo>
                    <a:pt x="0" y="4956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22222" t="-3140425" r="-556944" b="-161702"/>
              </a:stretch>
            </a:blipFill>
          </p:spPr>
          <p:txBody>
            <a:bodyPr/>
            <a:lstStyle/>
            <a:p>
              <a:endParaRPr lang="en-BE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759311" y="0"/>
              <a:ext cx="1446649" cy="495677"/>
            </a:xfrm>
            <a:custGeom>
              <a:avLst/>
              <a:gdLst/>
              <a:ahLst/>
              <a:cxnLst/>
              <a:rect l="l" t="t" r="r" b="b"/>
              <a:pathLst>
                <a:path w="1446649" h="495677">
                  <a:moveTo>
                    <a:pt x="0" y="0"/>
                  </a:moveTo>
                  <a:lnTo>
                    <a:pt x="1446648" y="0"/>
                  </a:lnTo>
                  <a:lnTo>
                    <a:pt x="1446648" y="495677"/>
                  </a:lnTo>
                  <a:lnTo>
                    <a:pt x="0" y="4956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111428" t="-4186111" r="-284761" b="-158333"/>
              </a:stretch>
            </a:blipFill>
          </p:spPr>
          <p:txBody>
            <a:bodyPr/>
            <a:lstStyle/>
            <a:p>
              <a:endParaRPr lang="en-BE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1482635" y="0"/>
              <a:ext cx="1446649" cy="495677"/>
            </a:xfrm>
            <a:custGeom>
              <a:avLst/>
              <a:gdLst/>
              <a:ahLst/>
              <a:cxnLst/>
              <a:rect l="l" t="t" r="r" b="b"/>
              <a:pathLst>
                <a:path w="1446649" h="495677">
                  <a:moveTo>
                    <a:pt x="0" y="0"/>
                  </a:moveTo>
                  <a:lnTo>
                    <a:pt x="1446649" y="0"/>
                  </a:lnTo>
                  <a:lnTo>
                    <a:pt x="1446649" y="495677"/>
                  </a:lnTo>
                  <a:lnTo>
                    <a:pt x="0" y="4956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111428" t="-4186111" r="-284761" b="-158333"/>
              </a:stretch>
            </a:blipFill>
          </p:spPr>
          <p:txBody>
            <a:bodyPr/>
            <a:lstStyle/>
            <a:p>
              <a:endParaRPr lang="en-BE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2202050" y="0"/>
              <a:ext cx="1474061" cy="505069"/>
            </a:xfrm>
            <a:custGeom>
              <a:avLst/>
              <a:gdLst/>
              <a:ahLst/>
              <a:cxnLst/>
              <a:rect l="l" t="t" r="r" b="b"/>
              <a:pathLst>
                <a:path w="1474061" h="505069">
                  <a:moveTo>
                    <a:pt x="0" y="0"/>
                  </a:moveTo>
                  <a:lnTo>
                    <a:pt x="1474061" y="0"/>
                  </a:lnTo>
                  <a:lnTo>
                    <a:pt x="1474061" y="505069"/>
                  </a:lnTo>
                  <a:lnTo>
                    <a:pt x="0" y="5050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111428" t="-4186111" r="-284761" b="-158333"/>
              </a:stretch>
            </a:blip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5687320" y="2701163"/>
            <a:ext cx="2349955" cy="378802"/>
            <a:chOff x="0" y="0"/>
            <a:chExt cx="3133274" cy="505069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474061" cy="505069"/>
            </a:xfrm>
            <a:custGeom>
              <a:avLst/>
              <a:gdLst/>
              <a:ahLst/>
              <a:cxnLst/>
              <a:rect l="l" t="t" r="r" b="b"/>
              <a:pathLst>
                <a:path w="1474061" h="505069">
                  <a:moveTo>
                    <a:pt x="0" y="0"/>
                  </a:moveTo>
                  <a:lnTo>
                    <a:pt x="1474061" y="0"/>
                  </a:lnTo>
                  <a:lnTo>
                    <a:pt x="1474061" y="505069"/>
                  </a:lnTo>
                  <a:lnTo>
                    <a:pt x="0" y="5050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111428" t="-4186111" r="-284761" b="-158333"/>
              </a:stretch>
            </a:blipFill>
          </p:spPr>
          <p:txBody>
            <a:bodyPr/>
            <a:lstStyle/>
            <a:p>
              <a:endParaRPr lang="en-BE"/>
            </a:p>
          </p:txBody>
        </p:sp>
        <p:sp>
          <p:nvSpPr>
            <p:cNvPr id="28" name="Freeform 28"/>
            <p:cNvSpPr/>
            <p:nvPr/>
          </p:nvSpPr>
          <p:spPr>
            <a:xfrm>
              <a:off x="1474061" y="0"/>
              <a:ext cx="1474061" cy="505069"/>
            </a:xfrm>
            <a:custGeom>
              <a:avLst/>
              <a:gdLst/>
              <a:ahLst/>
              <a:cxnLst/>
              <a:rect l="l" t="t" r="r" b="b"/>
              <a:pathLst>
                <a:path w="1474061" h="505069">
                  <a:moveTo>
                    <a:pt x="0" y="0"/>
                  </a:moveTo>
                  <a:lnTo>
                    <a:pt x="1474061" y="0"/>
                  </a:lnTo>
                  <a:lnTo>
                    <a:pt x="1474061" y="505069"/>
                  </a:lnTo>
                  <a:lnTo>
                    <a:pt x="0" y="5050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111428" t="-4186111" r="-284761" b="-158333"/>
              </a:stretch>
            </a:blipFill>
          </p:spPr>
          <p:txBody>
            <a:bodyPr/>
            <a:lstStyle/>
            <a:p>
              <a:endParaRPr lang="en-BE"/>
            </a:p>
          </p:txBody>
        </p:sp>
        <p:sp>
          <p:nvSpPr>
            <p:cNvPr id="29" name="Freeform 29"/>
            <p:cNvSpPr/>
            <p:nvPr/>
          </p:nvSpPr>
          <p:spPr>
            <a:xfrm>
              <a:off x="744577" y="19058"/>
              <a:ext cx="729484" cy="486012"/>
            </a:xfrm>
            <a:custGeom>
              <a:avLst/>
              <a:gdLst/>
              <a:ahLst/>
              <a:cxnLst/>
              <a:rect l="l" t="t" r="r" b="b"/>
              <a:pathLst>
                <a:path w="729484" h="486012">
                  <a:moveTo>
                    <a:pt x="0" y="0"/>
                  </a:moveTo>
                  <a:lnTo>
                    <a:pt x="729484" y="0"/>
                  </a:lnTo>
                  <a:lnTo>
                    <a:pt x="729484" y="486011"/>
                  </a:lnTo>
                  <a:lnTo>
                    <a:pt x="0" y="4860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216666" t="-4186111" r="-648148" b="-158333"/>
              </a:stretch>
            </a:blipFill>
          </p:spPr>
          <p:txBody>
            <a:bodyPr/>
            <a:lstStyle/>
            <a:p>
              <a:endParaRPr lang="en-BE"/>
            </a:p>
          </p:txBody>
        </p:sp>
        <p:sp>
          <p:nvSpPr>
            <p:cNvPr id="30" name="Freeform 30"/>
            <p:cNvSpPr/>
            <p:nvPr/>
          </p:nvSpPr>
          <p:spPr>
            <a:xfrm>
              <a:off x="2211092" y="5910"/>
              <a:ext cx="922182" cy="499159"/>
            </a:xfrm>
            <a:custGeom>
              <a:avLst/>
              <a:gdLst/>
              <a:ahLst/>
              <a:cxnLst/>
              <a:rect l="l" t="t" r="r" b="b"/>
              <a:pathLst>
                <a:path w="922182" h="499159">
                  <a:moveTo>
                    <a:pt x="0" y="0"/>
                  </a:moveTo>
                  <a:lnTo>
                    <a:pt x="922182" y="0"/>
                  </a:lnTo>
                  <a:lnTo>
                    <a:pt x="922182" y="499159"/>
                  </a:lnTo>
                  <a:lnTo>
                    <a:pt x="0" y="4991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178112" t="-4236862" r="-515022" b="-160208"/>
              </a:stretch>
            </a:blip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883838" y="2637997"/>
            <a:ext cx="2305979" cy="505134"/>
            <a:chOff x="0" y="0"/>
            <a:chExt cx="3074639" cy="673512"/>
          </a:xfrm>
        </p:grpSpPr>
        <p:sp>
          <p:nvSpPr>
            <p:cNvPr id="32" name="Freeform 32"/>
            <p:cNvSpPr/>
            <p:nvPr/>
          </p:nvSpPr>
          <p:spPr>
            <a:xfrm>
              <a:off x="0" y="147671"/>
              <a:ext cx="1474061" cy="505069"/>
            </a:xfrm>
            <a:custGeom>
              <a:avLst/>
              <a:gdLst/>
              <a:ahLst/>
              <a:cxnLst/>
              <a:rect l="l" t="t" r="r" b="b"/>
              <a:pathLst>
                <a:path w="1474061" h="505069">
                  <a:moveTo>
                    <a:pt x="0" y="0"/>
                  </a:moveTo>
                  <a:lnTo>
                    <a:pt x="1474061" y="0"/>
                  </a:lnTo>
                  <a:lnTo>
                    <a:pt x="1474061" y="505069"/>
                  </a:lnTo>
                  <a:lnTo>
                    <a:pt x="0" y="5050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111428" t="-4186111" r="-284761" b="-158333"/>
              </a:stretch>
            </a:blipFill>
          </p:spPr>
          <p:txBody>
            <a:bodyPr/>
            <a:lstStyle/>
            <a:p>
              <a:endParaRPr lang="en-BE"/>
            </a:p>
          </p:txBody>
        </p:sp>
        <p:sp>
          <p:nvSpPr>
            <p:cNvPr id="33" name="Freeform 33"/>
            <p:cNvSpPr/>
            <p:nvPr/>
          </p:nvSpPr>
          <p:spPr>
            <a:xfrm>
              <a:off x="1479298" y="16954"/>
              <a:ext cx="754155" cy="656558"/>
            </a:xfrm>
            <a:custGeom>
              <a:avLst/>
              <a:gdLst/>
              <a:ahLst/>
              <a:cxnLst/>
              <a:rect l="l" t="t" r="r" b="b"/>
              <a:pathLst>
                <a:path w="754155" h="656558">
                  <a:moveTo>
                    <a:pt x="0" y="0"/>
                  </a:moveTo>
                  <a:lnTo>
                    <a:pt x="754154" y="0"/>
                  </a:lnTo>
                  <a:lnTo>
                    <a:pt x="754154" y="656558"/>
                  </a:lnTo>
                  <a:lnTo>
                    <a:pt x="0" y="6565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221476" t="-3256341" r="-664757" b="-120396"/>
              </a:stretch>
            </a:blipFill>
          </p:spPr>
          <p:txBody>
            <a:bodyPr/>
            <a:lstStyle/>
            <a:p>
              <a:endParaRPr lang="en-BE"/>
            </a:p>
          </p:txBody>
        </p:sp>
        <p:sp>
          <p:nvSpPr>
            <p:cNvPr id="34" name="Freeform 34"/>
            <p:cNvSpPr/>
            <p:nvPr/>
          </p:nvSpPr>
          <p:spPr>
            <a:xfrm>
              <a:off x="2182501" y="0"/>
              <a:ext cx="892138" cy="608881"/>
            </a:xfrm>
            <a:custGeom>
              <a:avLst/>
              <a:gdLst/>
              <a:ahLst/>
              <a:cxnLst/>
              <a:rect l="l" t="t" r="r" b="b"/>
              <a:pathLst>
                <a:path w="892138" h="608881">
                  <a:moveTo>
                    <a:pt x="0" y="0"/>
                  </a:moveTo>
                  <a:lnTo>
                    <a:pt x="892138" y="0"/>
                  </a:lnTo>
                  <a:lnTo>
                    <a:pt x="892138" y="608881"/>
                  </a:lnTo>
                  <a:lnTo>
                    <a:pt x="0" y="608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184111" t="-3451188" r="-535734" b="-135497"/>
              </a:stretch>
            </a:blipFill>
          </p:spPr>
          <p:txBody>
            <a:bodyPr/>
            <a:lstStyle/>
            <a:p>
              <a:endParaRPr lang="en-BE"/>
            </a:p>
          </p:txBody>
        </p:sp>
        <p:sp>
          <p:nvSpPr>
            <p:cNvPr id="35" name="Freeform 35"/>
            <p:cNvSpPr/>
            <p:nvPr/>
          </p:nvSpPr>
          <p:spPr>
            <a:xfrm>
              <a:off x="731549" y="107216"/>
              <a:ext cx="742512" cy="514365"/>
            </a:xfrm>
            <a:custGeom>
              <a:avLst/>
              <a:gdLst/>
              <a:ahLst/>
              <a:cxnLst/>
              <a:rect l="l" t="t" r="r" b="b"/>
              <a:pathLst>
                <a:path w="742512" h="514365">
                  <a:moveTo>
                    <a:pt x="0" y="0"/>
                  </a:moveTo>
                  <a:lnTo>
                    <a:pt x="742512" y="0"/>
                  </a:lnTo>
                  <a:lnTo>
                    <a:pt x="742512" y="514365"/>
                  </a:lnTo>
                  <a:lnTo>
                    <a:pt x="0" y="5143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221211" t="-4103725" r="-663842" b="-160395"/>
              </a:stretch>
            </a:blip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4512541" y="2748750"/>
            <a:ext cx="2115954" cy="407495"/>
            <a:chOff x="0" y="0"/>
            <a:chExt cx="2821273" cy="543327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973029" cy="543327"/>
            </a:xfrm>
            <a:custGeom>
              <a:avLst/>
              <a:gdLst/>
              <a:ahLst/>
              <a:cxnLst/>
              <a:rect l="l" t="t" r="r" b="b"/>
              <a:pathLst>
                <a:path w="973029" h="543327">
                  <a:moveTo>
                    <a:pt x="0" y="0"/>
                  </a:moveTo>
                  <a:lnTo>
                    <a:pt x="973029" y="0"/>
                  </a:lnTo>
                  <a:lnTo>
                    <a:pt x="973029" y="543327"/>
                  </a:lnTo>
                  <a:lnTo>
                    <a:pt x="0" y="543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168805" t="-3884312" r="-482883" b="-147184"/>
              </a:stretch>
            </a:blipFill>
          </p:spPr>
          <p:txBody>
            <a:bodyPr/>
            <a:lstStyle/>
            <a:p>
              <a:endParaRPr lang="en-BE"/>
            </a:p>
          </p:txBody>
        </p:sp>
        <p:sp>
          <p:nvSpPr>
            <p:cNvPr id="38" name="Freeform 38"/>
            <p:cNvSpPr/>
            <p:nvPr/>
          </p:nvSpPr>
          <p:spPr>
            <a:xfrm>
              <a:off x="1415526" y="38257"/>
              <a:ext cx="1405747" cy="486294"/>
            </a:xfrm>
            <a:custGeom>
              <a:avLst/>
              <a:gdLst/>
              <a:ahLst/>
              <a:cxnLst/>
              <a:rect l="l" t="t" r="r" b="b"/>
              <a:pathLst>
                <a:path w="1405747" h="486294">
                  <a:moveTo>
                    <a:pt x="0" y="0"/>
                  </a:moveTo>
                  <a:lnTo>
                    <a:pt x="1405747" y="0"/>
                  </a:lnTo>
                  <a:lnTo>
                    <a:pt x="1405747" y="486294"/>
                  </a:lnTo>
                  <a:lnTo>
                    <a:pt x="0" y="486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113461" t="-4186111" r="-287500" b="-158333"/>
              </a:stretch>
            </a:blipFill>
          </p:spPr>
          <p:txBody>
            <a:bodyPr/>
            <a:lstStyle/>
            <a:p>
              <a:endParaRPr lang="en-BE"/>
            </a:p>
          </p:txBody>
        </p:sp>
        <p:sp>
          <p:nvSpPr>
            <p:cNvPr id="39" name="Freeform 39"/>
            <p:cNvSpPr/>
            <p:nvPr/>
          </p:nvSpPr>
          <p:spPr>
            <a:xfrm>
              <a:off x="699135" y="38257"/>
              <a:ext cx="722173" cy="505069"/>
            </a:xfrm>
            <a:custGeom>
              <a:avLst/>
              <a:gdLst/>
              <a:ahLst/>
              <a:cxnLst/>
              <a:rect l="l" t="t" r="r" b="b"/>
              <a:pathLst>
                <a:path w="722173" h="505069">
                  <a:moveTo>
                    <a:pt x="0" y="0"/>
                  </a:moveTo>
                  <a:lnTo>
                    <a:pt x="722173" y="0"/>
                  </a:lnTo>
                  <a:lnTo>
                    <a:pt x="722173" y="505070"/>
                  </a:lnTo>
                  <a:lnTo>
                    <a:pt x="0" y="5050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218987" t="-4030494" r="-656160" b="-148729"/>
              </a:stretch>
            </a:blipFill>
          </p:spPr>
          <p:txBody>
            <a:bodyPr/>
            <a:lstStyle/>
            <a:p>
              <a:endParaRPr lang="en-BE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2151529"/>
            <a:ext cx="3944852" cy="8135471"/>
          </a:xfrm>
          <a:custGeom>
            <a:avLst/>
            <a:gdLst/>
            <a:ahLst/>
            <a:cxnLst/>
            <a:rect l="l" t="t" r="r" b="b"/>
            <a:pathLst>
              <a:path w="3944852" h="8135471">
                <a:moveTo>
                  <a:pt x="0" y="0"/>
                </a:moveTo>
                <a:lnTo>
                  <a:pt x="3944852" y="0"/>
                </a:lnTo>
                <a:lnTo>
                  <a:pt x="3944852" y="8135471"/>
                </a:lnTo>
                <a:lnTo>
                  <a:pt x="0" y="81354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38212"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3" name="TextBox 3"/>
          <p:cNvSpPr txBox="1"/>
          <p:nvPr/>
        </p:nvSpPr>
        <p:spPr>
          <a:xfrm>
            <a:off x="1246995" y="985528"/>
            <a:ext cx="220861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3600" b="1">
                <a:solidFill>
                  <a:srgbClr val="FFFFFF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1</a:t>
            </a:r>
          </a:p>
        </p:txBody>
      </p:sp>
      <p:sp>
        <p:nvSpPr>
          <p:cNvPr id="4" name="AutoShape 4"/>
          <p:cNvSpPr/>
          <p:nvPr/>
        </p:nvSpPr>
        <p:spPr>
          <a:xfrm>
            <a:off x="18268950" y="0"/>
            <a:ext cx="0" cy="10287000"/>
          </a:xfrm>
          <a:prstGeom prst="line">
            <a:avLst/>
          </a:prstGeom>
          <a:ln w="38100" cap="flat">
            <a:solidFill>
              <a:srgbClr val="005AAA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5" name="TextBox 5"/>
          <p:cNvSpPr txBox="1"/>
          <p:nvPr/>
        </p:nvSpPr>
        <p:spPr>
          <a:xfrm>
            <a:off x="5884835" y="2257460"/>
            <a:ext cx="8773125" cy="4584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59"/>
              </a:lnSpc>
            </a:pPr>
            <a:r>
              <a:rPr lang="en-US" sz="4399" b="1">
                <a:solidFill>
                  <a:srgbClr val="005AAA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The versatile softener range</a:t>
            </a:r>
          </a:p>
          <a:p>
            <a:pPr algn="l">
              <a:lnSpc>
                <a:spcPts val="5040"/>
              </a:lnSpc>
            </a:pPr>
            <a:endParaRPr lang="en-US" sz="4399" b="1">
              <a:solidFill>
                <a:srgbClr val="005AAA"/>
              </a:solidFill>
              <a:latin typeface="Proxima Nova 1 Bold"/>
              <a:ea typeface="Proxima Nova 1 Bold"/>
              <a:cs typeface="Proxima Nova 1 Bold"/>
              <a:sym typeface="Proxima Nova 1 Bold"/>
            </a:endParaRPr>
          </a:p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A range of water softeners based on </a:t>
            </a:r>
          </a:p>
          <a:p>
            <a:pPr marL="777240" lvl="1" indent="-388620" algn="l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a wide variety of PWG cabinets </a:t>
            </a:r>
          </a:p>
          <a:p>
            <a:pPr marL="777240" lvl="1" indent="-388620" algn="l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in combination with control valves</a:t>
            </a:r>
          </a:p>
          <a:p>
            <a:pPr marL="777240" lvl="1" indent="-388620" algn="l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personalisation options </a:t>
            </a:r>
          </a:p>
          <a:p>
            <a:pPr marL="777240" lvl="1" indent="-388620" algn="l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limited MOQs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82994" y="456912"/>
            <a:ext cx="3561859" cy="15780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76"/>
              </a:lnSpc>
            </a:pPr>
            <a:r>
              <a:rPr lang="en-US" sz="4076">
                <a:solidFill>
                  <a:srgbClr val="005AAA"/>
                </a:solidFill>
                <a:latin typeface="Proxima Nova 2"/>
                <a:ea typeface="Proxima Nova 2"/>
                <a:cs typeface="Proxima Nova 2"/>
                <a:sym typeface="Proxima Nova 2"/>
              </a:rPr>
              <a:t>PWG </a:t>
            </a:r>
          </a:p>
          <a:p>
            <a:pPr algn="l">
              <a:lnSpc>
                <a:spcPts val="4076"/>
              </a:lnSpc>
            </a:pPr>
            <a:r>
              <a:rPr lang="en-US" sz="4076">
                <a:solidFill>
                  <a:srgbClr val="005AAA"/>
                </a:solidFill>
                <a:latin typeface="Proxima Nova 2"/>
                <a:ea typeface="Proxima Nova 2"/>
                <a:cs typeface="Proxima Nova 2"/>
                <a:sym typeface="Proxima Nova 2"/>
              </a:rPr>
              <a:t>MIX &amp; MATCH SOFTENERS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5014244" y="8879498"/>
            <a:ext cx="2757083" cy="378802"/>
            <a:chOff x="0" y="0"/>
            <a:chExt cx="3676111" cy="50506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59311" cy="495677"/>
            </a:xfrm>
            <a:custGeom>
              <a:avLst/>
              <a:gdLst/>
              <a:ahLst/>
              <a:cxnLst/>
              <a:rect l="l" t="t" r="r" b="b"/>
              <a:pathLst>
                <a:path w="759311" h="495677">
                  <a:moveTo>
                    <a:pt x="0" y="0"/>
                  </a:moveTo>
                  <a:lnTo>
                    <a:pt x="759311" y="0"/>
                  </a:lnTo>
                  <a:lnTo>
                    <a:pt x="759311" y="495677"/>
                  </a:lnTo>
                  <a:lnTo>
                    <a:pt x="0" y="4956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22222" t="-3140425" r="-556944" b="-161702"/>
              </a:stretch>
            </a:blipFill>
          </p:spPr>
          <p:txBody>
            <a:bodyPr/>
            <a:lstStyle/>
            <a:p>
              <a:endParaRPr lang="en-BE"/>
            </a:p>
          </p:txBody>
        </p:sp>
        <p:sp>
          <p:nvSpPr>
            <p:cNvPr id="9" name="Freeform 9"/>
            <p:cNvSpPr/>
            <p:nvPr/>
          </p:nvSpPr>
          <p:spPr>
            <a:xfrm>
              <a:off x="759311" y="0"/>
              <a:ext cx="1446649" cy="495677"/>
            </a:xfrm>
            <a:custGeom>
              <a:avLst/>
              <a:gdLst/>
              <a:ahLst/>
              <a:cxnLst/>
              <a:rect l="l" t="t" r="r" b="b"/>
              <a:pathLst>
                <a:path w="1446649" h="495677">
                  <a:moveTo>
                    <a:pt x="0" y="0"/>
                  </a:moveTo>
                  <a:lnTo>
                    <a:pt x="1446648" y="0"/>
                  </a:lnTo>
                  <a:lnTo>
                    <a:pt x="1446648" y="495677"/>
                  </a:lnTo>
                  <a:lnTo>
                    <a:pt x="0" y="4956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11428" t="-4186111" r="-284761" b="-158333"/>
              </a:stretch>
            </a:blipFill>
          </p:spPr>
          <p:txBody>
            <a:bodyPr/>
            <a:lstStyle/>
            <a:p>
              <a:endParaRPr lang="en-BE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1482635" y="0"/>
              <a:ext cx="1446649" cy="495677"/>
            </a:xfrm>
            <a:custGeom>
              <a:avLst/>
              <a:gdLst/>
              <a:ahLst/>
              <a:cxnLst/>
              <a:rect l="l" t="t" r="r" b="b"/>
              <a:pathLst>
                <a:path w="1446649" h="495677">
                  <a:moveTo>
                    <a:pt x="0" y="0"/>
                  </a:moveTo>
                  <a:lnTo>
                    <a:pt x="1446649" y="0"/>
                  </a:lnTo>
                  <a:lnTo>
                    <a:pt x="1446649" y="495677"/>
                  </a:lnTo>
                  <a:lnTo>
                    <a:pt x="0" y="4956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11428" t="-4186111" r="-284761" b="-158333"/>
              </a:stretch>
            </a:blipFill>
          </p:spPr>
          <p:txBody>
            <a:bodyPr/>
            <a:lstStyle/>
            <a:p>
              <a:endParaRPr lang="en-BE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2202050" y="0"/>
              <a:ext cx="1474061" cy="505069"/>
            </a:xfrm>
            <a:custGeom>
              <a:avLst/>
              <a:gdLst/>
              <a:ahLst/>
              <a:cxnLst/>
              <a:rect l="l" t="t" r="r" b="b"/>
              <a:pathLst>
                <a:path w="1474061" h="505069">
                  <a:moveTo>
                    <a:pt x="0" y="0"/>
                  </a:moveTo>
                  <a:lnTo>
                    <a:pt x="1474061" y="0"/>
                  </a:lnTo>
                  <a:lnTo>
                    <a:pt x="1474061" y="505069"/>
                  </a:lnTo>
                  <a:lnTo>
                    <a:pt x="0" y="5050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11428" t="-4186111" r="-284761" b="-158333"/>
              </a:stretch>
            </a:blipFill>
          </p:spPr>
          <p:txBody>
            <a:bodyPr/>
            <a:lstStyle/>
            <a:p>
              <a:endParaRPr lang="en-BE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46995" y="985528"/>
            <a:ext cx="220861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3600" b="1">
                <a:solidFill>
                  <a:srgbClr val="FFFFFF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1</a:t>
            </a:r>
          </a:p>
        </p:txBody>
      </p:sp>
      <p:sp>
        <p:nvSpPr>
          <p:cNvPr id="3" name="AutoShape 3"/>
          <p:cNvSpPr/>
          <p:nvPr/>
        </p:nvSpPr>
        <p:spPr>
          <a:xfrm>
            <a:off x="18268950" y="0"/>
            <a:ext cx="0" cy="10287000"/>
          </a:xfrm>
          <a:prstGeom prst="line">
            <a:avLst/>
          </a:prstGeom>
          <a:ln w="38100" cap="flat">
            <a:solidFill>
              <a:srgbClr val="005AAA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4" name="TextBox 4"/>
          <p:cNvSpPr txBox="1"/>
          <p:nvPr/>
        </p:nvSpPr>
        <p:spPr>
          <a:xfrm>
            <a:off x="5512452" y="3527108"/>
            <a:ext cx="8851377" cy="3166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40" lvl="1" indent="-388620" algn="l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designed by our PWG product XPRTS with exclusive partners</a:t>
            </a:r>
          </a:p>
          <a:p>
            <a:pPr marL="777240" lvl="1" indent="-388620" algn="l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offering you a highly personalised softener range </a:t>
            </a:r>
          </a:p>
          <a:p>
            <a:pPr marL="777240" lvl="1" indent="-388620" algn="l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high MOQs</a:t>
            </a:r>
          </a:p>
        </p:txBody>
      </p:sp>
      <p:sp>
        <p:nvSpPr>
          <p:cNvPr id="5" name="Freeform 5"/>
          <p:cNvSpPr/>
          <p:nvPr/>
        </p:nvSpPr>
        <p:spPr>
          <a:xfrm>
            <a:off x="0" y="0"/>
            <a:ext cx="3606254" cy="10287000"/>
          </a:xfrm>
          <a:custGeom>
            <a:avLst/>
            <a:gdLst/>
            <a:ahLst/>
            <a:cxnLst/>
            <a:rect l="l" t="t" r="r" b="b"/>
            <a:pathLst>
              <a:path w="3606254" h="10287000">
                <a:moveTo>
                  <a:pt x="0" y="0"/>
                </a:moveTo>
                <a:lnTo>
                  <a:pt x="3606254" y="0"/>
                </a:lnTo>
                <a:lnTo>
                  <a:pt x="360625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590"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6" name="TextBox 6"/>
          <p:cNvSpPr txBox="1"/>
          <p:nvPr/>
        </p:nvSpPr>
        <p:spPr>
          <a:xfrm>
            <a:off x="574304" y="423884"/>
            <a:ext cx="3435111" cy="1608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67"/>
              </a:lnSpc>
            </a:pPr>
            <a:r>
              <a:rPr lang="en-US" sz="4167">
                <a:solidFill>
                  <a:srgbClr val="005AAA"/>
                </a:solidFill>
                <a:latin typeface="Proxima Nova 2"/>
                <a:ea typeface="Proxima Nova 2"/>
                <a:cs typeface="Proxima Nova 2"/>
                <a:sym typeface="Proxima Nova 2"/>
              </a:rPr>
              <a:t>PWG SOURCED SOFTENERS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884835" y="2419385"/>
            <a:ext cx="9148045" cy="578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00"/>
              </a:lnSpc>
            </a:pPr>
            <a:r>
              <a:rPr lang="en-US" sz="4400" b="1">
                <a:solidFill>
                  <a:srgbClr val="004F9F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Shaped to score softener range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5032880" y="8879498"/>
            <a:ext cx="2349955" cy="378802"/>
            <a:chOff x="0" y="0"/>
            <a:chExt cx="3133274" cy="50506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74061" cy="505069"/>
            </a:xfrm>
            <a:custGeom>
              <a:avLst/>
              <a:gdLst/>
              <a:ahLst/>
              <a:cxnLst/>
              <a:rect l="l" t="t" r="r" b="b"/>
              <a:pathLst>
                <a:path w="1474061" h="505069">
                  <a:moveTo>
                    <a:pt x="0" y="0"/>
                  </a:moveTo>
                  <a:lnTo>
                    <a:pt x="1474061" y="0"/>
                  </a:lnTo>
                  <a:lnTo>
                    <a:pt x="1474061" y="505069"/>
                  </a:lnTo>
                  <a:lnTo>
                    <a:pt x="0" y="5050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1428" t="-4186111" r="-284761" b="-158333"/>
              </a:stretch>
            </a:blipFill>
          </p:spPr>
          <p:txBody>
            <a:bodyPr/>
            <a:lstStyle/>
            <a:p>
              <a:endParaRPr lang="en-BE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1474061" y="0"/>
              <a:ext cx="1474061" cy="505069"/>
            </a:xfrm>
            <a:custGeom>
              <a:avLst/>
              <a:gdLst/>
              <a:ahLst/>
              <a:cxnLst/>
              <a:rect l="l" t="t" r="r" b="b"/>
              <a:pathLst>
                <a:path w="1474061" h="505069">
                  <a:moveTo>
                    <a:pt x="0" y="0"/>
                  </a:moveTo>
                  <a:lnTo>
                    <a:pt x="1474061" y="0"/>
                  </a:lnTo>
                  <a:lnTo>
                    <a:pt x="1474061" y="505069"/>
                  </a:lnTo>
                  <a:lnTo>
                    <a:pt x="0" y="5050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1428" t="-4186111" r="-284761" b="-158333"/>
              </a:stretch>
            </a:blipFill>
          </p:spPr>
          <p:txBody>
            <a:bodyPr/>
            <a:lstStyle/>
            <a:p>
              <a:endParaRPr lang="en-BE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744577" y="19058"/>
              <a:ext cx="729484" cy="486012"/>
            </a:xfrm>
            <a:custGeom>
              <a:avLst/>
              <a:gdLst/>
              <a:ahLst/>
              <a:cxnLst/>
              <a:rect l="l" t="t" r="r" b="b"/>
              <a:pathLst>
                <a:path w="729484" h="486012">
                  <a:moveTo>
                    <a:pt x="0" y="0"/>
                  </a:moveTo>
                  <a:lnTo>
                    <a:pt x="729484" y="0"/>
                  </a:lnTo>
                  <a:lnTo>
                    <a:pt x="729484" y="486011"/>
                  </a:lnTo>
                  <a:lnTo>
                    <a:pt x="0" y="4860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216666" t="-4186111" r="-648148" b="-158333"/>
              </a:stretch>
            </a:blipFill>
          </p:spPr>
          <p:txBody>
            <a:bodyPr/>
            <a:lstStyle/>
            <a:p>
              <a:endParaRPr lang="en-BE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2211092" y="5910"/>
              <a:ext cx="922182" cy="499159"/>
            </a:xfrm>
            <a:custGeom>
              <a:avLst/>
              <a:gdLst/>
              <a:ahLst/>
              <a:cxnLst/>
              <a:rect l="l" t="t" r="r" b="b"/>
              <a:pathLst>
                <a:path w="922182" h="499159">
                  <a:moveTo>
                    <a:pt x="0" y="0"/>
                  </a:moveTo>
                  <a:lnTo>
                    <a:pt x="922182" y="0"/>
                  </a:lnTo>
                  <a:lnTo>
                    <a:pt x="922182" y="499159"/>
                  </a:lnTo>
                  <a:lnTo>
                    <a:pt x="0" y="4991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78112" t="-4236862" r="-515022" b="-160208"/>
              </a:stretch>
            </a:blipFill>
          </p:spPr>
          <p:txBody>
            <a:bodyPr/>
            <a:lstStyle/>
            <a:p>
              <a:endParaRPr lang="en-BE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884835" y="2257460"/>
            <a:ext cx="9533408" cy="4727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59"/>
              </a:lnSpc>
            </a:pPr>
            <a:r>
              <a:rPr lang="en-US" sz="4399" b="1">
                <a:solidFill>
                  <a:srgbClr val="005AAA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Designed to differentiate</a:t>
            </a:r>
          </a:p>
          <a:p>
            <a:pPr algn="l">
              <a:lnSpc>
                <a:spcPts val="6159"/>
              </a:lnSpc>
            </a:pPr>
            <a:r>
              <a:rPr lang="en-US" sz="4399" b="1">
                <a:solidFill>
                  <a:srgbClr val="005AAA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softener range</a:t>
            </a:r>
          </a:p>
          <a:p>
            <a:pPr algn="l">
              <a:lnSpc>
                <a:spcPts val="5040"/>
              </a:lnSpc>
            </a:pPr>
            <a:endParaRPr lang="en-US" sz="4399" b="1">
              <a:solidFill>
                <a:srgbClr val="005AAA"/>
              </a:solidFill>
              <a:latin typeface="Proxima Nova 1 Bold"/>
              <a:ea typeface="Proxima Nova 1 Bold"/>
              <a:cs typeface="Proxima Nova 1 Bold"/>
              <a:sym typeface="Proxima Nova 1 Bold"/>
            </a:endParaRPr>
          </a:p>
          <a:p>
            <a:pPr marL="777240" lvl="1" indent="-388620" algn="l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PWG developed softeners</a:t>
            </a:r>
          </a:p>
          <a:p>
            <a:pPr marL="777240" lvl="1" indent="-388620" algn="l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device based on existing valve technology</a:t>
            </a:r>
          </a:p>
          <a:p>
            <a:pPr marL="777240" lvl="1" indent="-388620" algn="l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personalisation options </a:t>
            </a:r>
          </a:p>
          <a:p>
            <a:pPr marL="777240" lvl="1" indent="-388620" algn="l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moderate MOQs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82994" y="456912"/>
            <a:ext cx="3561859" cy="15780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76"/>
              </a:lnSpc>
            </a:pPr>
            <a:r>
              <a:rPr lang="en-US" sz="4076">
                <a:solidFill>
                  <a:srgbClr val="005AAA"/>
                </a:solidFill>
                <a:latin typeface="Proxima Nova 2"/>
                <a:ea typeface="Proxima Nova 2"/>
                <a:cs typeface="Proxima Nova 2"/>
                <a:sym typeface="Proxima Nova 2"/>
              </a:rPr>
              <a:t>PWG </a:t>
            </a:r>
          </a:p>
          <a:p>
            <a:pPr algn="l">
              <a:lnSpc>
                <a:spcPts val="4076"/>
              </a:lnSpc>
            </a:pPr>
            <a:r>
              <a:rPr lang="en-US" sz="4076">
                <a:solidFill>
                  <a:srgbClr val="005AAA"/>
                </a:solidFill>
                <a:latin typeface="Proxima Nova 2"/>
                <a:ea typeface="Proxima Nova 2"/>
                <a:cs typeface="Proxima Nova 2"/>
                <a:sym typeface="Proxima Nova 2"/>
              </a:rPr>
              <a:t>TAILORED SOFTENERS</a:t>
            </a:r>
          </a:p>
        </p:txBody>
      </p:sp>
      <p:sp>
        <p:nvSpPr>
          <p:cNvPr id="4" name="Freeform 4"/>
          <p:cNvSpPr/>
          <p:nvPr/>
        </p:nvSpPr>
        <p:spPr>
          <a:xfrm flipH="1">
            <a:off x="0" y="3377383"/>
            <a:ext cx="3389460" cy="8542369"/>
          </a:xfrm>
          <a:custGeom>
            <a:avLst/>
            <a:gdLst/>
            <a:ahLst/>
            <a:cxnLst/>
            <a:rect l="l" t="t" r="r" b="b"/>
            <a:pathLst>
              <a:path w="3389460" h="8542369">
                <a:moveTo>
                  <a:pt x="3389460" y="0"/>
                </a:moveTo>
                <a:lnTo>
                  <a:pt x="0" y="0"/>
                </a:lnTo>
                <a:lnTo>
                  <a:pt x="0" y="8542369"/>
                </a:lnTo>
                <a:lnTo>
                  <a:pt x="3389460" y="8542369"/>
                </a:lnTo>
                <a:lnTo>
                  <a:pt x="3389460" y="0"/>
                </a:lnTo>
                <a:close/>
              </a:path>
            </a:pathLst>
          </a:custGeom>
          <a:blipFill>
            <a:blip r:embed="rId2"/>
            <a:stretch>
              <a:fillRect t="-2935"/>
            </a:stretch>
          </a:blipFill>
        </p:spPr>
        <p:txBody>
          <a:bodyPr/>
          <a:lstStyle/>
          <a:p>
            <a:endParaRPr lang="en-BE"/>
          </a:p>
        </p:txBody>
      </p:sp>
      <p:grpSp>
        <p:nvGrpSpPr>
          <p:cNvPr id="5" name="Group 5"/>
          <p:cNvGrpSpPr/>
          <p:nvPr/>
        </p:nvGrpSpPr>
        <p:grpSpPr>
          <a:xfrm>
            <a:off x="15046417" y="8753166"/>
            <a:ext cx="2305979" cy="505134"/>
            <a:chOff x="0" y="0"/>
            <a:chExt cx="3074639" cy="673512"/>
          </a:xfrm>
        </p:grpSpPr>
        <p:sp>
          <p:nvSpPr>
            <p:cNvPr id="6" name="Freeform 6"/>
            <p:cNvSpPr/>
            <p:nvPr/>
          </p:nvSpPr>
          <p:spPr>
            <a:xfrm>
              <a:off x="0" y="147671"/>
              <a:ext cx="1474061" cy="505069"/>
            </a:xfrm>
            <a:custGeom>
              <a:avLst/>
              <a:gdLst/>
              <a:ahLst/>
              <a:cxnLst/>
              <a:rect l="l" t="t" r="r" b="b"/>
              <a:pathLst>
                <a:path w="1474061" h="505069">
                  <a:moveTo>
                    <a:pt x="0" y="0"/>
                  </a:moveTo>
                  <a:lnTo>
                    <a:pt x="1474061" y="0"/>
                  </a:lnTo>
                  <a:lnTo>
                    <a:pt x="1474061" y="505069"/>
                  </a:lnTo>
                  <a:lnTo>
                    <a:pt x="0" y="5050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1428" t="-4186111" r="-284761" b="-158333"/>
              </a:stretch>
            </a:blipFill>
          </p:spPr>
          <p:txBody>
            <a:bodyPr/>
            <a:lstStyle/>
            <a:p>
              <a:endParaRPr lang="en-BE"/>
            </a:p>
          </p:txBody>
        </p:sp>
        <p:sp>
          <p:nvSpPr>
            <p:cNvPr id="7" name="Freeform 7"/>
            <p:cNvSpPr/>
            <p:nvPr/>
          </p:nvSpPr>
          <p:spPr>
            <a:xfrm>
              <a:off x="1479298" y="16954"/>
              <a:ext cx="754155" cy="656558"/>
            </a:xfrm>
            <a:custGeom>
              <a:avLst/>
              <a:gdLst/>
              <a:ahLst/>
              <a:cxnLst/>
              <a:rect l="l" t="t" r="r" b="b"/>
              <a:pathLst>
                <a:path w="754155" h="656558">
                  <a:moveTo>
                    <a:pt x="0" y="0"/>
                  </a:moveTo>
                  <a:lnTo>
                    <a:pt x="754154" y="0"/>
                  </a:lnTo>
                  <a:lnTo>
                    <a:pt x="754154" y="656558"/>
                  </a:lnTo>
                  <a:lnTo>
                    <a:pt x="0" y="6565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221476" t="-3256341" r="-664757" b="-120396"/>
              </a:stretch>
            </a:blipFill>
          </p:spPr>
          <p:txBody>
            <a:bodyPr/>
            <a:lstStyle/>
            <a:p>
              <a:endParaRPr lang="en-BE"/>
            </a:p>
          </p:txBody>
        </p:sp>
        <p:sp>
          <p:nvSpPr>
            <p:cNvPr id="8" name="Freeform 8"/>
            <p:cNvSpPr/>
            <p:nvPr/>
          </p:nvSpPr>
          <p:spPr>
            <a:xfrm>
              <a:off x="2182501" y="0"/>
              <a:ext cx="892138" cy="608881"/>
            </a:xfrm>
            <a:custGeom>
              <a:avLst/>
              <a:gdLst/>
              <a:ahLst/>
              <a:cxnLst/>
              <a:rect l="l" t="t" r="r" b="b"/>
              <a:pathLst>
                <a:path w="892138" h="608881">
                  <a:moveTo>
                    <a:pt x="0" y="0"/>
                  </a:moveTo>
                  <a:lnTo>
                    <a:pt x="892138" y="0"/>
                  </a:lnTo>
                  <a:lnTo>
                    <a:pt x="892138" y="608881"/>
                  </a:lnTo>
                  <a:lnTo>
                    <a:pt x="0" y="608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84111" t="-3451188" r="-535734" b="-135497"/>
              </a:stretch>
            </a:blipFill>
          </p:spPr>
          <p:txBody>
            <a:bodyPr/>
            <a:lstStyle/>
            <a:p>
              <a:endParaRPr lang="en-BE"/>
            </a:p>
          </p:txBody>
        </p:sp>
        <p:sp>
          <p:nvSpPr>
            <p:cNvPr id="9" name="Freeform 9"/>
            <p:cNvSpPr/>
            <p:nvPr/>
          </p:nvSpPr>
          <p:spPr>
            <a:xfrm>
              <a:off x="731549" y="107216"/>
              <a:ext cx="742512" cy="514365"/>
            </a:xfrm>
            <a:custGeom>
              <a:avLst/>
              <a:gdLst/>
              <a:ahLst/>
              <a:cxnLst/>
              <a:rect l="l" t="t" r="r" b="b"/>
              <a:pathLst>
                <a:path w="742512" h="514365">
                  <a:moveTo>
                    <a:pt x="0" y="0"/>
                  </a:moveTo>
                  <a:lnTo>
                    <a:pt x="742512" y="0"/>
                  </a:lnTo>
                  <a:lnTo>
                    <a:pt x="742512" y="514365"/>
                  </a:lnTo>
                  <a:lnTo>
                    <a:pt x="0" y="5143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21211" t="-4103725" r="-663842" b="-160395"/>
              </a:stretch>
            </a:blipFill>
          </p:spPr>
          <p:txBody>
            <a:bodyPr/>
            <a:lstStyle/>
            <a:p>
              <a:endParaRPr lang="en-BE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46995" y="985528"/>
            <a:ext cx="220861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3600" b="1">
                <a:solidFill>
                  <a:srgbClr val="FFFFFF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1</a:t>
            </a:r>
          </a:p>
        </p:txBody>
      </p:sp>
      <p:sp>
        <p:nvSpPr>
          <p:cNvPr id="3" name="AutoShape 3"/>
          <p:cNvSpPr/>
          <p:nvPr/>
        </p:nvSpPr>
        <p:spPr>
          <a:xfrm>
            <a:off x="18268950" y="0"/>
            <a:ext cx="0" cy="10287000"/>
          </a:xfrm>
          <a:prstGeom prst="line">
            <a:avLst/>
          </a:prstGeom>
          <a:ln w="38100" cap="flat">
            <a:solidFill>
              <a:srgbClr val="005AAA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4" name="TextBox 4"/>
          <p:cNvSpPr txBox="1"/>
          <p:nvPr/>
        </p:nvSpPr>
        <p:spPr>
          <a:xfrm>
            <a:off x="5884835" y="2257460"/>
            <a:ext cx="8851377" cy="4727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59"/>
              </a:lnSpc>
            </a:pPr>
            <a:r>
              <a:rPr lang="en-US" sz="4399" b="1">
                <a:solidFill>
                  <a:srgbClr val="005AAA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Built for best softener range</a:t>
            </a:r>
          </a:p>
          <a:p>
            <a:pPr algn="l">
              <a:lnSpc>
                <a:spcPts val="6159"/>
              </a:lnSpc>
            </a:pPr>
            <a:endParaRPr lang="en-US" sz="4399" b="1">
              <a:solidFill>
                <a:srgbClr val="005AAA"/>
              </a:solidFill>
              <a:latin typeface="Proxima Nova 1 Bold"/>
              <a:ea typeface="Proxima Nova 1 Bold"/>
              <a:cs typeface="Proxima Nova 1 Bold"/>
              <a:sym typeface="Proxima Nova 1 Bold"/>
            </a:endParaRPr>
          </a:p>
          <a:p>
            <a:pPr marL="777240" lvl="1" indent="-388620" algn="l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designed, developed &amp; produced in our European manufacturing companies</a:t>
            </a:r>
          </a:p>
          <a:p>
            <a:pPr marL="777240" lvl="1" indent="-388620" algn="l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offering you most exclusive and distinctive solutions.</a:t>
            </a:r>
          </a:p>
          <a:p>
            <a:pPr marL="777240" lvl="1" indent="-388620" algn="l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high MOQs</a:t>
            </a:r>
          </a:p>
        </p:txBody>
      </p:sp>
      <p:sp>
        <p:nvSpPr>
          <p:cNvPr id="5" name="Freeform 5"/>
          <p:cNvSpPr/>
          <p:nvPr/>
        </p:nvSpPr>
        <p:spPr>
          <a:xfrm>
            <a:off x="0" y="2252382"/>
            <a:ext cx="3599977" cy="8034618"/>
          </a:xfrm>
          <a:custGeom>
            <a:avLst/>
            <a:gdLst/>
            <a:ahLst/>
            <a:cxnLst/>
            <a:rect l="l" t="t" r="r" b="b"/>
            <a:pathLst>
              <a:path w="3599977" h="8034618">
                <a:moveTo>
                  <a:pt x="0" y="0"/>
                </a:moveTo>
                <a:lnTo>
                  <a:pt x="3599977" y="0"/>
                </a:lnTo>
                <a:lnTo>
                  <a:pt x="3599977" y="8034618"/>
                </a:lnTo>
                <a:lnTo>
                  <a:pt x="0" y="80346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7511"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6" name="TextBox 6"/>
          <p:cNvSpPr txBox="1"/>
          <p:nvPr/>
        </p:nvSpPr>
        <p:spPr>
          <a:xfrm>
            <a:off x="574304" y="423884"/>
            <a:ext cx="4561302" cy="1608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67"/>
              </a:lnSpc>
            </a:pPr>
            <a:r>
              <a:rPr lang="en-US" sz="4167">
                <a:solidFill>
                  <a:srgbClr val="005AAA"/>
                </a:solidFill>
                <a:latin typeface="Proxima Nova 2"/>
                <a:ea typeface="Proxima Nova 2"/>
                <a:cs typeface="Proxima Nova 2"/>
                <a:sym typeface="Proxima Nova 2"/>
              </a:rPr>
              <a:t>PWG OWN MANUFACTURED SOFTENERS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5143346" y="8850805"/>
            <a:ext cx="2115954" cy="407495"/>
            <a:chOff x="0" y="0"/>
            <a:chExt cx="2821273" cy="54332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973029" cy="543327"/>
            </a:xfrm>
            <a:custGeom>
              <a:avLst/>
              <a:gdLst/>
              <a:ahLst/>
              <a:cxnLst/>
              <a:rect l="l" t="t" r="r" b="b"/>
              <a:pathLst>
                <a:path w="973029" h="543327">
                  <a:moveTo>
                    <a:pt x="0" y="0"/>
                  </a:moveTo>
                  <a:lnTo>
                    <a:pt x="973029" y="0"/>
                  </a:lnTo>
                  <a:lnTo>
                    <a:pt x="973029" y="543327"/>
                  </a:lnTo>
                  <a:lnTo>
                    <a:pt x="0" y="543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68805" t="-3884312" r="-482883" b="-147184"/>
              </a:stretch>
            </a:blipFill>
          </p:spPr>
          <p:txBody>
            <a:bodyPr/>
            <a:lstStyle/>
            <a:p>
              <a:endParaRPr lang="en-BE"/>
            </a:p>
          </p:txBody>
        </p:sp>
        <p:sp>
          <p:nvSpPr>
            <p:cNvPr id="9" name="Freeform 9"/>
            <p:cNvSpPr/>
            <p:nvPr/>
          </p:nvSpPr>
          <p:spPr>
            <a:xfrm>
              <a:off x="1415526" y="38257"/>
              <a:ext cx="1405747" cy="486294"/>
            </a:xfrm>
            <a:custGeom>
              <a:avLst/>
              <a:gdLst/>
              <a:ahLst/>
              <a:cxnLst/>
              <a:rect l="l" t="t" r="r" b="b"/>
              <a:pathLst>
                <a:path w="1405747" h="486294">
                  <a:moveTo>
                    <a:pt x="0" y="0"/>
                  </a:moveTo>
                  <a:lnTo>
                    <a:pt x="1405747" y="0"/>
                  </a:lnTo>
                  <a:lnTo>
                    <a:pt x="1405747" y="486294"/>
                  </a:lnTo>
                  <a:lnTo>
                    <a:pt x="0" y="486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13461" t="-4186111" r="-287500" b="-158333"/>
              </a:stretch>
            </a:blipFill>
          </p:spPr>
          <p:txBody>
            <a:bodyPr/>
            <a:lstStyle/>
            <a:p>
              <a:endParaRPr lang="en-BE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699135" y="38257"/>
              <a:ext cx="722173" cy="505069"/>
            </a:xfrm>
            <a:custGeom>
              <a:avLst/>
              <a:gdLst/>
              <a:ahLst/>
              <a:cxnLst/>
              <a:rect l="l" t="t" r="r" b="b"/>
              <a:pathLst>
                <a:path w="722173" h="505069">
                  <a:moveTo>
                    <a:pt x="0" y="0"/>
                  </a:moveTo>
                  <a:lnTo>
                    <a:pt x="722173" y="0"/>
                  </a:lnTo>
                  <a:lnTo>
                    <a:pt x="722173" y="505070"/>
                  </a:lnTo>
                  <a:lnTo>
                    <a:pt x="0" y="5050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18987" t="-4030494" r="-656160" b="-148729"/>
              </a:stretch>
            </a:blipFill>
          </p:spPr>
          <p:txBody>
            <a:bodyPr/>
            <a:lstStyle/>
            <a:p>
              <a:endParaRPr lang="en-BE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A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066344" y="4843780"/>
            <a:ext cx="8155311" cy="17418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99"/>
              </a:lnSpc>
            </a:pPr>
            <a:r>
              <a:rPr lang="en-US" sz="6699" b="1">
                <a:solidFill>
                  <a:srgbClr val="FFFFFF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LEVELS OF</a:t>
            </a:r>
          </a:p>
          <a:p>
            <a:pPr algn="l">
              <a:lnSpc>
                <a:spcPts val="6699"/>
              </a:lnSpc>
            </a:pPr>
            <a:r>
              <a:rPr lang="en-US" sz="6699" b="1">
                <a:solidFill>
                  <a:srgbClr val="FFFFFF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PERSONALISATION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924482" y="4835889"/>
            <a:ext cx="1633771" cy="1633762"/>
            <a:chOff x="0" y="0"/>
            <a:chExt cx="2178361" cy="2178349"/>
          </a:xfrm>
        </p:grpSpPr>
        <p:grpSp>
          <p:nvGrpSpPr>
            <p:cNvPr id="4" name="Group 4"/>
            <p:cNvGrpSpPr>
              <a:grpSpLocks noChangeAspect="1"/>
            </p:cNvGrpSpPr>
            <p:nvPr/>
          </p:nvGrpSpPr>
          <p:grpSpPr>
            <a:xfrm>
              <a:off x="0" y="0"/>
              <a:ext cx="2178361" cy="2178349"/>
              <a:chOff x="0" y="0"/>
              <a:chExt cx="3780384" cy="3780371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3780409" cy="3780409"/>
              </a:xfrm>
              <a:custGeom>
                <a:avLst/>
                <a:gdLst/>
                <a:ahLst/>
                <a:cxnLst/>
                <a:rect l="l" t="t" r="r" b="b"/>
                <a:pathLst>
                  <a:path w="3780409" h="3780409">
                    <a:moveTo>
                      <a:pt x="0" y="3780409"/>
                    </a:moveTo>
                    <a:lnTo>
                      <a:pt x="3780409" y="3780409"/>
                    </a:lnTo>
                    <a:lnTo>
                      <a:pt x="378040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BE"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782903" y="237511"/>
              <a:ext cx="409354" cy="15699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911"/>
                </a:lnSpc>
                <a:spcBef>
                  <a:spcPct val="0"/>
                </a:spcBef>
              </a:pPr>
              <a:r>
                <a:rPr lang="en-US" sz="7079" b="1">
                  <a:solidFill>
                    <a:srgbClr val="005AAA"/>
                  </a:solidFill>
                  <a:latin typeface="Proxima Nova 1 Heavy"/>
                  <a:ea typeface="Proxima Nova 1 Heavy"/>
                  <a:cs typeface="Proxima Nova 1 Heavy"/>
                  <a:sym typeface="Proxima Nova 1 Heavy"/>
                </a:rPr>
                <a:t>2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06034" y="2733771"/>
            <a:ext cx="11074519" cy="5718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Why PWG is your best partner for personalised softener solutions:</a:t>
            </a:r>
          </a:p>
          <a:p>
            <a:pPr marL="777240" lvl="1" indent="-388620" algn="l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We are the </a:t>
            </a:r>
            <a:r>
              <a:rPr lang="en-US" sz="3600" b="1">
                <a:solidFill>
                  <a:srgbClr val="000000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best in the market in personalization</a:t>
            </a:r>
          </a:p>
          <a:p>
            <a:pPr marL="777240" lvl="1" indent="-388620" algn="l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We have a lot of experience in</a:t>
            </a:r>
            <a:r>
              <a:rPr lang="en-US" sz="3600" b="1">
                <a:solidFill>
                  <a:srgbClr val="000000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 private labeling</a:t>
            </a:r>
          </a:p>
          <a:p>
            <a:pPr marL="777240" lvl="1" indent="-388620" algn="l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Private labeling exists from low end to high end, from price sensitive to very exlusive </a:t>
            </a:r>
          </a:p>
          <a:p>
            <a:pPr marL="777240" lvl="1" indent="-388620" algn="l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It is important to be distinctive </a:t>
            </a:r>
          </a:p>
          <a:p>
            <a:pPr marL="777240" lvl="1" indent="-388620" algn="l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000000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There’s </a:t>
            </a:r>
            <a:r>
              <a:rPr lang="en-US" sz="3600" b="1">
                <a:solidFill>
                  <a:srgbClr val="000000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always</a:t>
            </a:r>
            <a:r>
              <a:rPr lang="en-US" sz="3600">
                <a:solidFill>
                  <a:srgbClr val="000000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 a </a:t>
            </a:r>
            <a:r>
              <a:rPr lang="en-US" sz="3600" b="1">
                <a:solidFill>
                  <a:srgbClr val="000000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solution</a:t>
            </a:r>
            <a:r>
              <a:rPr lang="en-US" sz="3600">
                <a:solidFill>
                  <a:srgbClr val="000000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. We can </a:t>
            </a:r>
            <a:r>
              <a:rPr lang="en-US" sz="3600" b="1">
                <a:solidFill>
                  <a:srgbClr val="000000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always personalize</a:t>
            </a:r>
            <a:r>
              <a:rPr lang="en-US" sz="3600">
                <a:solidFill>
                  <a:srgbClr val="000000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!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20206" y="985528"/>
            <a:ext cx="274439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3600" b="1">
                <a:solidFill>
                  <a:srgbClr val="FFFFFF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2</a:t>
            </a:r>
          </a:p>
        </p:txBody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857288" y="857758"/>
            <a:ext cx="1000274" cy="1000269"/>
            <a:chOff x="0" y="0"/>
            <a:chExt cx="3780384" cy="378037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780409" cy="3780409"/>
            </a:xfrm>
            <a:custGeom>
              <a:avLst/>
              <a:gdLst/>
              <a:ahLst/>
              <a:cxnLst/>
              <a:rect l="l" t="t" r="r" b="b"/>
              <a:pathLst>
                <a:path w="3780409" h="3780409">
                  <a:moveTo>
                    <a:pt x="0" y="3780409"/>
                  </a:moveTo>
                  <a:lnTo>
                    <a:pt x="3780409" y="3780409"/>
                  </a:lnTo>
                  <a:lnTo>
                    <a:pt x="378040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AAA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171800" y="931278"/>
            <a:ext cx="5343219" cy="11666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04"/>
              </a:lnSpc>
            </a:pPr>
            <a:r>
              <a:rPr lang="en-US" sz="3704" b="1">
                <a:solidFill>
                  <a:srgbClr val="005AAA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LEVELS OF</a:t>
            </a:r>
          </a:p>
          <a:p>
            <a:pPr algn="l">
              <a:lnSpc>
                <a:spcPts val="3704"/>
              </a:lnSpc>
            </a:pPr>
            <a:r>
              <a:rPr lang="en-US" sz="3704" b="1">
                <a:solidFill>
                  <a:srgbClr val="005AAA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PERSONALISATION</a:t>
            </a:r>
          </a:p>
          <a:p>
            <a:pPr algn="l">
              <a:lnSpc>
                <a:spcPts val="1852"/>
              </a:lnSpc>
            </a:pPr>
            <a:endParaRPr lang="en-US" sz="3704" b="1">
              <a:solidFill>
                <a:srgbClr val="005AAA"/>
              </a:solidFill>
              <a:latin typeface="Proxima Nova 1 Heavy"/>
              <a:ea typeface="Proxima Nova 1 Heavy"/>
              <a:cs typeface="Proxima Nova 1 Heavy"/>
              <a:sym typeface="Proxima Nova 1 Heavy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221716" y="1092551"/>
            <a:ext cx="510023" cy="5488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45"/>
              </a:lnSpc>
            </a:pPr>
            <a:r>
              <a:rPr lang="en-US" sz="3175">
                <a:solidFill>
                  <a:srgbClr val="FFFFFF"/>
                </a:solidFill>
                <a:latin typeface="Proxima Nova 2"/>
                <a:ea typeface="Proxima Nova 2"/>
                <a:cs typeface="Proxima Nova 2"/>
                <a:sym typeface="Proxima Nova 2"/>
              </a:rPr>
              <a:t>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857288" y="857758"/>
            <a:ext cx="1000274" cy="1000269"/>
            <a:chOff x="0" y="0"/>
            <a:chExt cx="3780384" cy="378037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80409" cy="3780409"/>
            </a:xfrm>
            <a:custGeom>
              <a:avLst/>
              <a:gdLst/>
              <a:ahLst/>
              <a:cxnLst/>
              <a:rect l="l" t="t" r="r" b="b"/>
              <a:pathLst>
                <a:path w="3780409" h="3780409">
                  <a:moveTo>
                    <a:pt x="0" y="3780409"/>
                  </a:moveTo>
                  <a:lnTo>
                    <a:pt x="3780409" y="3780409"/>
                  </a:lnTo>
                  <a:lnTo>
                    <a:pt x="378040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F9F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171800" y="931278"/>
            <a:ext cx="5343219" cy="11666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04"/>
              </a:lnSpc>
            </a:pPr>
            <a:r>
              <a:rPr lang="en-US" sz="3704" b="1">
                <a:solidFill>
                  <a:srgbClr val="004F9F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LEVELS OF</a:t>
            </a:r>
          </a:p>
          <a:p>
            <a:pPr algn="l">
              <a:lnSpc>
                <a:spcPts val="3704"/>
              </a:lnSpc>
            </a:pPr>
            <a:r>
              <a:rPr lang="en-US" sz="3704" b="1">
                <a:solidFill>
                  <a:srgbClr val="004F9F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PERSONALISATION</a:t>
            </a:r>
          </a:p>
          <a:p>
            <a:pPr algn="l">
              <a:lnSpc>
                <a:spcPts val="1852"/>
              </a:lnSpc>
            </a:pPr>
            <a:endParaRPr lang="en-US" sz="3704" b="1">
              <a:solidFill>
                <a:srgbClr val="004F9F"/>
              </a:solidFill>
              <a:latin typeface="Proxima Nova 1 Heavy"/>
              <a:ea typeface="Proxima Nova 1 Heavy"/>
              <a:cs typeface="Proxima Nova 1 Heavy"/>
              <a:sym typeface="Proxima Nova 1 Heavy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1857562" y="2403184"/>
            <a:ext cx="12828256" cy="6671735"/>
            <a:chOff x="0" y="0"/>
            <a:chExt cx="17104341" cy="889564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7104341" cy="4605603"/>
            </a:xfrm>
            <a:custGeom>
              <a:avLst/>
              <a:gdLst/>
              <a:ahLst/>
              <a:cxnLst/>
              <a:rect l="l" t="t" r="r" b="b"/>
              <a:pathLst>
                <a:path w="17104341" h="4605603">
                  <a:moveTo>
                    <a:pt x="0" y="0"/>
                  </a:moveTo>
                  <a:lnTo>
                    <a:pt x="17104341" y="0"/>
                  </a:lnTo>
                  <a:lnTo>
                    <a:pt x="17104341" y="4605603"/>
                  </a:lnTo>
                  <a:lnTo>
                    <a:pt x="0" y="46056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23327"/>
              </a:stretch>
            </a:blipFill>
          </p:spPr>
          <p:txBody>
            <a:bodyPr/>
            <a:lstStyle/>
            <a:p>
              <a:endParaRPr lang="en-BE"/>
            </a:p>
          </p:txBody>
        </p:sp>
        <p:grpSp>
          <p:nvGrpSpPr>
            <p:cNvPr id="7" name="Group 7"/>
            <p:cNvGrpSpPr>
              <a:grpSpLocks noChangeAspect="1"/>
            </p:cNvGrpSpPr>
            <p:nvPr/>
          </p:nvGrpSpPr>
          <p:grpSpPr>
            <a:xfrm>
              <a:off x="266849" y="5009517"/>
              <a:ext cx="3847412" cy="3886130"/>
              <a:chOff x="0" y="0"/>
              <a:chExt cx="10732198" cy="10840199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10732262" cy="10840212"/>
              </a:xfrm>
              <a:custGeom>
                <a:avLst/>
                <a:gdLst/>
                <a:ahLst/>
                <a:cxnLst/>
                <a:rect l="l" t="t" r="r" b="b"/>
                <a:pathLst>
                  <a:path w="10732262" h="10840212">
                    <a:moveTo>
                      <a:pt x="38100" y="10764012"/>
                    </a:moveTo>
                    <a:lnTo>
                      <a:pt x="10694162" y="10764012"/>
                    </a:lnTo>
                    <a:lnTo>
                      <a:pt x="10694162" y="10802112"/>
                    </a:lnTo>
                    <a:lnTo>
                      <a:pt x="10656062" y="10802112"/>
                    </a:lnTo>
                    <a:lnTo>
                      <a:pt x="10656062" y="38100"/>
                    </a:lnTo>
                    <a:lnTo>
                      <a:pt x="10694162" y="38100"/>
                    </a:lnTo>
                    <a:lnTo>
                      <a:pt x="10694162" y="76200"/>
                    </a:lnTo>
                    <a:lnTo>
                      <a:pt x="38100" y="76200"/>
                    </a:lnTo>
                    <a:lnTo>
                      <a:pt x="38100" y="38100"/>
                    </a:lnTo>
                    <a:lnTo>
                      <a:pt x="76200" y="38100"/>
                    </a:lnTo>
                    <a:lnTo>
                      <a:pt x="76200" y="10802112"/>
                    </a:lnTo>
                    <a:lnTo>
                      <a:pt x="38100" y="10802112"/>
                    </a:lnTo>
                    <a:lnTo>
                      <a:pt x="38100" y="10764012"/>
                    </a:lnTo>
                    <a:moveTo>
                      <a:pt x="38100" y="10840212"/>
                    </a:moveTo>
                    <a:lnTo>
                      <a:pt x="0" y="10840212"/>
                    </a:lnTo>
                    <a:lnTo>
                      <a:pt x="0" y="10802112"/>
                    </a:lnTo>
                    <a:lnTo>
                      <a:pt x="0" y="38100"/>
                    </a:lnTo>
                    <a:lnTo>
                      <a:pt x="0" y="0"/>
                    </a:lnTo>
                    <a:lnTo>
                      <a:pt x="38100" y="0"/>
                    </a:lnTo>
                    <a:lnTo>
                      <a:pt x="10694162" y="0"/>
                    </a:lnTo>
                    <a:lnTo>
                      <a:pt x="10732262" y="0"/>
                    </a:lnTo>
                    <a:lnTo>
                      <a:pt x="10732262" y="38100"/>
                    </a:lnTo>
                    <a:lnTo>
                      <a:pt x="10732262" y="10802112"/>
                    </a:lnTo>
                    <a:lnTo>
                      <a:pt x="10732262" y="10840212"/>
                    </a:lnTo>
                    <a:lnTo>
                      <a:pt x="10694162" y="10840212"/>
                    </a:lnTo>
                    <a:lnTo>
                      <a:pt x="38100" y="10840212"/>
                    </a:lnTo>
                    <a:close/>
                  </a:path>
                </a:pathLst>
              </a:custGeom>
              <a:solidFill>
                <a:srgbClr val="93C2EA"/>
              </a:solidFill>
            </p:spPr>
            <p:txBody>
              <a:bodyPr/>
              <a:lstStyle/>
              <a:p>
                <a:endParaRPr lang="en-BE"/>
              </a:p>
            </p:txBody>
          </p:sp>
        </p:grpSp>
        <p:grpSp>
          <p:nvGrpSpPr>
            <p:cNvPr id="9" name="Group 9"/>
            <p:cNvGrpSpPr>
              <a:grpSpLocks noChangeAspect="1"/>
            </p:cNvGrpSpPr>
            <p:nvPr/>
          </p:nvGrpSpPr>
          <p:grpSpPr>
            <a:xfrm>
              <a:off x="4361198" y="5009517"/>
              <a:ext cx="3847412" cy="3886130"/>
              <a:chOff x="0" y="0"/>
              <a:chExt cx="10732198" cy="10840199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0732262" cy="10840212"/>
              </a:xfrm>
              <a:custGeom>
                <a:avLst/>
                <a:gdLst/>
                <a:ahLst/>
                <a:cxnLst/>
                <a:rect l="l" t="t" r="r" b="b"/>
                <a:pathLst>
                  <a:path w="10732262" h="10840212">
                    <a:moveTo>
                      <a:pt x="38100" y="10764012"/>
                    </a:moveTo>
                    <a:lnTo>
                      <a:pt x="10694162" y="10764012"/>
                    </a:lnTo>
                    <a:lnTo>
                      <a:pt x="10694162" y="10802112"/>
                    </a:lnTo>
                    <a:lnTo>
                      <a:pt x="10656062" y="10802112"/>
                    </a:lnTo>
                    <a:lnTo>
                      <a:pt x="10656062" y="38100"/>
                    </a:lnTo>
                    <a:lnTo>
                      <a:pt x="10694162" y="38100"/>
                    </a:lnTo>
                    <a:lnTo>
                      <a:pt x="10694162" y="76200"/>
                    </a:lnTo>
                    <a:lnTo>
                      <a:pt x="38100" y="76200"/>
                    </a:lnTo>
                    <a:lnTo>
                      <a:pt x="38100" y="38100"/>
                    </a:lnTo>
                    <a:lnTo>
                      <a:pt x="76200" y="38100"/>
                    </a:lnTo>
                    <a:lnTo>
                      <a:pt x="76200" y="10802112"/>
                    </a:lnTo>
                    <a:lnTo>
                      <a:pt x="38100" y="10802112"/>
                    </a:lnTo>
                    <a:lnTo>
                      <a:pt x="38100" y="10764012"/>
                    </a:lnTo>
                    <a:moveTo>
                      <a:pt x="38100" y="10840212"/>
                    </a:moveTo>
                    <a:lnTo>
                      <a:pt x="0" y="10840212"/>
                    </a:lnTo>
                    <a:lnTo>
                      <a:pt x="0" y="10802112"/>
                    </a:lnTo>
                    <a:lnTo>
                      <a:pt x="0" y="38100"/>
                    </a:lnTo>
                    <a:lnTo>
                      <a:pt x="0" y="0"/>
                    </a:lnTo>
                    <a:lnTo>
                      <a:pt x="38100" y="0"/>
                    </a:lnTo>
                    <a:lnTo>
                      <a:pt x="10694162" y="0"/>
                    </a:lnTo>
                    <a:lnTo>
                      <a:pt x="10732262" y="0"/>
                    </a:lnTo>
                    <a:lnTo>
                      <a:pt x="10732262" y="38100"/>
                    </a:lnTo>
                    <a:lnTo>
                      <a:pt x="10732262" y="10802112"/>
                    </a:lnTo>
                    <a:lnTo>
                      <a:pt x="10732262" y="10840212"/>
                    </a:lnTo>
                    <a:lnTo>
                      <a:pt x="10694162" y="10840212"/>
                    </a:lnTo>
                    <a:lnTo>
                      <a:pt x="38100" y="10840212"/>
                    </a:lnTo>
                    <a:close/>
                  </a:path>
                </a:pathLst>
              </a:custGeom>
              <a:solidFill>
                <a:srgbClr val="146F63"/>
              </a:solidFill>
            </p:spPr>
            <p:txBody>
              <a:bodyPr/>
              <a:lstStyle/>
              <a:p>
                <a:endParaRPr lang="en-BE"/>
              </a:p>
            </p:txBody>
          </p:sp>
        </p:grpSp>
        <p:grpSp>
          <p:nvGrpSpPr>
            <p:cNvPr id="11" name="Group 11"/>
            <p:cNvGrpSpPr>
              <a:grpSpLocks noChangeAspect="1"/>
            </p:cNvGrpSpPr>
            <p:nvPr/>
          </p:nvGrpSpPr>
          <p:grpSpPr>
            <a:xfrm>
              <a:off x="8455539" y="5009517"/>
              <a:ext cx="3847412" cy="3886130"/>
              <a:chOff x="0" y="0"/>
              <a:chExt cx="10732198" cy="10840199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10732135" cy="10840212"/>
              </a:xfrm>
              <a:custGeom>
                <a:avLst/>
                <a:gdLst/>
                <a:ahLst/>
                <a:cxnLst/>
                <a:rect l="l" t="t" r="r" b="b"/>
                <a:pathLst>
                  <a:path w="10732135" h="10840212">
                    <a:moveTo>
                      <a:pt x="38100" y="10764012"/>
                    </a:moveTo>
                    <a:lnTo>
                      <a:pt x="10694035" y="10764012"/>
                    </a:lnTo>
                    <a:lnTo>
                      <a:pt x="10694035" y="10802112"/>
                    </a:lnTo>
                    <a:lnTo>
                      <a:pt x="10655935" y="10802112"/>
                    </a:lnTo>
                    <a:lnTo>
                      <a:pt x="10655935" y="38100"/>
                    </a:lnTo>
                    <a:lnTo>
                      <a:pt x="10694035" y="38100"/>
                    </a:lnTo>
                    <a:lnTo>
                      <a:pt x="10694035" y="76200"/>
                    </a:lnTo>
                    <a:lnTo>
                      <a:pt x="38100" y="76200"/>
                    </a:lnTo>
                    <a:lnTo>
                      <a:pt x="38100" y="38100"/>
                    </a:lnTo>
                    <a:lnTo>
                      <a:pt x="76200" y="38100"/>
                    </a:lnTo>
                    <a:lnTo>
                      <a:pt x="76200" y="10802112"/>
                    </a:lnTo>
                    <a:lnTo>
                      <a:pt x="38100" y="10802112"/>
                    </a:lnTo>
                    <a:lnTo>
                      <a:pt x="38100" y="10764012"/>
                    </a:lnTo>
                    <a:moveTo>
                      <a:pt x="38100" y="10840212"/>
                    </a:moveTo>
                    <a:lnTo>
                      <a:pt x="0" y="10840212"/>
                    </a:lnTo>
                    <a:lnTo>
                      <a:pt x="0" y="10802112"/>
                    </a:lnTo>
                    <a:lnTo>
                      <a:pt x="0" y="38100"/>
                    </a:lnTo>
                    <a:lnTo>
                      <a:pt x="0" y="0"/>
                    </a:lnTo>
                    <a:lnTo>
                      <a:pt x="38100" y="0"/>
                    </a:lnTo>
                    <a:lnTo>
                      <a:pt x="10694035" y="0"/>
                    </a:lnTo>
                    <a:lnTo>
                      <a:pt x="10732135" y="0"/>
                    </a:lnTo>
                    <a:lnTo>
                      <a:pt x="10732135" y="38100"/>
                    </a:lnTo>
                    <a:lnTo>
                      <a:pt x="10732135" y="10802112"/>
                    </a:lnTo>
                    <a:lnTo>
                      <a:pt x="10732135" y="10840212"/>
                    </a:lnTo>
                    <a:lnTo>
                      <a:pt x="10694035" y="10840212"/>
                    </a:lnTo>
                    <a:lnTo>
                      <a:pt x="38100" y="10840212"/>
                    </a:lnTo>
                    <a:close/>
                  </a:path>
                </a:pathLst>
              </a:custGeom>
              <a:solidFill>
                <a:srgbClr val="FBB917"/>
              </a:solidFill>
            </p:spPr>
            <p:txBody>
              <a:bodyPr/>
              <a:lstStyle/>
              <a:p>
                <a:endParaRPr lang="en-BE"/>
              </a:p>
            </p:txBody>
          </p:sp>
        </p:grpSp>
        <p:grpSp>
          <p:nvGrpSpPr>
            <p:cNvPr id="13" name="Group 13"/>
            <p:cNvGrpSpPr>
              <a:grpSpLocks noChangeAspect="1"/>
            </p:cNvGrpSpPr>
            <p:nvPr/>
          </p:nvGrpSpPr>
          <p:grpSpPr>
            <a:xfrm>
              <a:off x="12549885" y="5009517"/>
              <a:ext cx="3847412" cy="3886130"/>
              <a:chOff x="0" y="0"/>
              <a:chExt cx="10732198" cy="10840199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10732135" cy="10840212"/>
              </a:xfrm>
              <a:custGeom>
                <a:avLst/>
                <a:gdLst/>
                <a:ahLst/>
                <a:cxnLst/>
                <a:rect l="l" t="t" r="r" b="b"/>
                <a:pathLst>
                  <a:path w="10732135" h="10840212">
                    <a:moveTo>
                      <a:pt x="38100" y="10764012"/>
                    </a:moveTo>
                    <a:lnTo>
                      <a:pt x="10694035" y="10764012"/>
                    </a:lnTo>
                    <a:lnTo>
                      <a:pt x="10694035" y="10802112"/>
                    </a:lnTo>
                    <a:lnTo>
                      <a:pt x="10655935" y="10802112"/>
                    </a:lnTo>
                    <a:lnTo>
                      <a:pt x="10655935" y="38100"/>
                    </a:lnTo>
                    <a:lnTo>
                      <a:pt x="10694035" y="38100"/>
                    </a:lnTo>
                    <a:lnTo>
                      <a:pt x="10694035" y="76200"/>
                    </a:lnTo>
                    <a:lnTo>
                      <a:pt x="38100" y="76200"/>
                    </a:lnTo>
                    <a:lnTo>
                      <a:pt x="38100" y="38100"/>
                    </a:lnTo>
                    <a:lnTo>
                      <a:pt x="76200" y="38100"/>
                    </a:lnTo>
                    <a:lnTo>
                      <a:pt x="76200" y="10802112"/>
                    </a:lnTo>
                    <a:lnTo>
                      <a:pt x="38100" y="10802112"/>
                    </a:lnTo>
                    <a:lnTo>
                      <a:pt x="38100" y="10764012"/>
                    </a:lnTo>
                    <a:moveTo>
                      <a:pt x="38100" y="10840212"/>
                    </a:moveTo>
                    <a:lnTo>
                      <a:pt x="0" y="10840212"/>
                    </a:lnTo>
                    <a:lnTo>
                      <a:pt x="0" y="10802112"/>
                    </a:lnTo>
                    <a:lnTo>
                      <a:pt x="0" y="38100"/>
                    </a:lnTo>
                    <a:lnTo>
                      <a:pt x="0" y="0"/>
                    </a:lnTo>
                    <a:lnTo>
                      <a:pt x="38100" y="0"/>
                    </a:lnTo>
                    <a:lnTo>
                      <a:pt x="10694035" y="0"/>
                    </a:lnTo>
                    <a:lnTo>
                      <a:pt x="10732135" y="0"/>
                    </a:lnTo>
                    <a:lnTo>
                      <a:pt x="10732135" y="38100"/>
                    </a:lnTo>
                    <a:lnTo>
                      <a:pt x="10732135" y="10802112"/>
                    </a:lnTo>
                    <a:lnTo>
                      <a:pt x="10732135" y="10840212"/>
                    </a:lnTo>
                    <a:lnTo>
                      <a:pt x="10694035" y="10840212"/>
                    </a:lnTo>
                    <a:lnTo>
                      <a:pt x="38100" y="10840212"/>
                    </a:lnTo>
                    <a:close/>
                  </a:path>
                </a:pathLst>
              </a:custGeom>
              <a:solidFill>
                <a:srgbClr val="D01317"/>
              </a:solidFill>
            </p:spPr>
            <p:txBody>
              <a:bodyPr/>
              <a:lstStyle/>
              <a:p>
                <a:endParaRPr lang="en-BE"/>
              </a:p>
            </p:txBody>
          </p:sp>
        </p:grpSp>
        <p:sp>
          <p:nvSpPr>
            <p:cNvPr id="15" name="TextBox 15"/>
            <p:cNvSpPr txBox="1"/>
            <p:nvPr/>
          </p:nvSpPr>
          <p:spPr>
            <a:xfrm>
              <a:off x="519265" y="5358791"/>
              <a:ext cx="2342537" cy="18434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40"/>
                </a:lnSpc>
              </a:pPr>
              <a:r>
                <a:rPr lang="en-US" sz="2957" b="1">
                  <a:solidFill>
                    <a:srgbClr val="93C2EA"/>
                  </a:solidFill>
                  <a:latin typeface="Proxima Nova 1 Bold"/>
                  <a:ea typeface="Proxima Nova 1 Bold"/>
                  <a:cs typeface="Proxima Nova 1 Bold"/>
                  <a:sym typeface="Proxima Nova 1 Bold"/>
                </a:rPr>
                <a:t>LEVEL 1</a:t>
              </a:r>
            </a:p>
            <a:p>
              <a:pPr algn="l">
                <a:lnSpc>
                  <a:spcPts val="2580"/>
                </a:lnSpc>
              </a:pPr>
              <a:r>
                <a:rPr lang="en-US" sz="1935">
                  <a:solidFill>
                    <a:srgbClr val="93C2EA"/>
                  </a:solidFill>
                  <a:latin typeface="Proxima Nova 1"/>
                  <a:ea typeface="Proxima Nova 1"/>
                  <a:cs typeface="Proxima Nova 1"/>
                  <a:sym typeface="Proxima Nova 1"/>
                </a:rPr>
                <a:t>Personalisation with logo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4600703" y="5358791"/>
              <a:ext cx="3045031" cy="24253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40"/>
                </a:lnSpc>
              </a:pPr>
              <a:r>
                <a:rPr lang="en-US" sz="2957" b="1">
                  <a:solidFill>
                    <a:srgbClr val="146F63"/>
                  </a:solidFill>
                  <a:latin typeface="Proxima Nova 1 Bold"/>
                  <a:ea typeface="Proxima Nova 1 Bold"/>
                  <a:cs typeface="Proxima Nova 1 Bold"/>
                  <a:sym typeface="Proxima Nova 1 Bold"/>
                </a:rPr>
                <a:t>LEVEL 2</a:t>
              </a:r>
            </a:p>
            <a:p>
              <a:pPr algn="l">
                <a:lnSpc>
                  <a:spcPts val="2580"/>
                </a:lnSpc>
              </a:pPr>
              <a:r>
                <a:rPr lang="en-US" sz="1935">
                  <a:solidFill>
                    <a:srgbClr val="146F63"/>
                  </a:solidFill>
                  <a:latin typeface="Proxima Nova 1"/>
                  <a:ea typeface="Proxima Nova 1"/>
                  <a:cs typeface="Proxima Nova 1"/>
                  <a:sym typeface="Proxima Nova 1"/>
                </a:rPr>
                <a:t>Personalisation with logo on exclusive valve &amp; cabinet combination 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8695048" y="5358791"/>
              <a:ext cx="2806966" cy="19901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40"/>
                </a:lnSpc>
              </a:pPr>
              <a:r>
                <a:rPr lang="en-US" sz="2957" b="1">
                  <a:solidFill>
                    <a:srgbClr val="FBB917"/>
                  </a:solidFill>
                  <a:latin typeface="Proxima Nova 1 Bold"/>
                  <a:ea typeface="Proxima Nova 1 Bold"/>
                  <a:cs typeface="Proxima Nova 1 Bold"/>
                  <a:sym typeface="Proxima Nova 1 Bold"/>
                </a:rPr>
                <a:t>LEVEL 3</a:t>
              </a:r>
            </a:p>
            <a:p>
              <a:pPr algn="l">
                <a:lnSpc>
                  <a:spcPts val="2580"/>
                </a:lnSpc>
              </a:pPr>
              <a:r>
                <a:rPr lang="en-US" sz="1935">
                  <a:solidFill>
                    <a:srgbClr val="FBB917"/>
                  </a:solidFill>
                  <a:latin typeface="Proxima Nova 1"/>
                  <a:ea typeface="Proxima Nova 1"/>
                  <a:cs typeface="Proxima Nova 1"/>
                  <a:sym typeface="Proxima Nova 1"/>
                </a:rPr>
                <a:t>Personalisation on a special product solution or product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2789393" y="5358791"/>
              <a:ext cx="2762832" cy="24253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40"/>
                </a:lnSpc>
              </a:pPr>
              <a:r>
                <a:rPr lang="en-US" sz="2957" b="1">
                  <a:solidFill>
                    <a:srgbClr val="D01317"/>
                  </a:solidFill>
                  <a:latin typeface="Proxima Nova 1 Bold"/>
                  <a:ea typeface="Proxima Nova 1 Bold"/>
                  <a:cs typeface="Proxima Nova 1 Bold"/>
                  <a:sym typeface="Proxima Nova 1 Bold"/>
                </a:rPr>
                <a:t>LEVEL 4</a:t>
              </a:r>
            </a:p>
            <a:p>
              <a:pPr algn="l">
                <a:lnSpc>
                  <a:spcPts val="2580"/>
                </a:lnSpc>
              </a:pPr>
              <a:r>
                <a:rPr lang="en-US" sz="1935">
                  <a:solidFill>
                    <a:srgbClr val="D01317"/>
                  </a:solidFill>
                  <a:latin typeface="Proxima Nova 1"/>
                  <a:ea typeface="Proxima Nova 1"/>
                  <a:cs typeface="Proxima Nova 1"/>
                  <a:sym typeface="Proxima Nova 1"/>
                </a:rPr>
                <a:t>Full-customisation on an exclusive softener or product</a:t>
              </a:r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221716" y="1092551"/>
            <a:ext cx="510023" cy="5488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45"/>
              </a:lnSpc>
            </a:pPr>
            <a:r>
              <a:rPr lang="en-US" sz="3175">
                <a:solidFill>
                  <a:srgbClr val="FFFFFF"/>
                </a:solidFill>
                <a:latin typeface="Proxima Nova 2"/>
                <a:ea typeface="Proxima Nova 2"/>
                <a:cs typeface="Proxima Nova 2"/>
                <a:sym typeface="Proxima Nova 2"/>
              </a:rPr>
              <a:t>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857288" y="857758"/>
            <a:ext cx="1000274" cy="1000269"/>
            <a:chOff x="0" y="0"/>
            <a:chExt cx="3780384" cy="378037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80409" cy="3780409"/>
            </a:xfrm>
            <a:custGeom>
              <a:avLst/>
              <a:gdLst/>
              <a:ahLst/>
              <a:cxnLst/>
              <a:rect l="l" t="t" r="r" b="b"/>
              <a:pathLst>
                <a:path w="3780409" h="3780409">
                  <a:moveTo>
                    <a:pt x="0" y="3780409"/>
                  </a:moveTo>
                  <a:lnTo>
                    <a:pt x="3780409" y="3780409"/>
                  </a:lnTo>
                  <a:lnTo>
                    <a:pt x="378040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3C2EA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10516091" y="475"/>
            <a:ext cx="7772760" cy="10287468"/>
            <a:chOff x="0" y="0"/>
            <a:chExt cx="29375989" cy="3887995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9375990" cy="38879906"/>
            </a:xfrm>
            <a:custGeom>
              <a:avLst/>
              <a:gdLst/>
              <a:ahLst/>
              <a:cxnLst/>
              <a:rect l="l" t="t" r="r" b="b"/>
              <a:pathLst>
                <a:path w="29375990" h="38879906">
                  <a:moveTo>
                    <a:pt x="0" y="38879906"/>
                  </a:moveTo>
                  <a:lnTo>
                    <a:pt x="29375990" y="38879906"/>
                  </a:lnTo>
                  <a:lnTo>
                    <a:pt x="2937599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F4F4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6" name="Freeform 6"/>
          <p:cNvSpPr/>
          <p:nvPr/>
        </p:nvSpPr>
        <p:spPr>
          <a:xfrm>
            <a:off x="10516091" y="475"/>
            <a:ext cx="7772760" cy="10287468"/>
          </a:xfrm>
          <a:custGeom>
            <a:avLst/>
            <a:gdLst/>
            <a:ahLst/>
            <a:cxnLst/>
            <a:rect l="l" t="t" r="r" b="b"/>
            <a:pathLst>
              <a:path w="7772760" h="10287468">
                <a:moveTo>
                  <a:pt x="0" y="0"/>
                </a:moveTo>
                <a:lnTo>
                  <a:pt x="7772760" y="0"/>
                </a:lnTo>
                <a:lnTo>
                  <a:pt x="7772760" y="10287468"/>
                </a:lnTo>
                <a:lnTo>
                  <a:pt x="0" y="102874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2" r="-62"/>
            </a:stretch>
          </a:blipFill>
        </p:spPr>
        <p:txBody>
          <a:bodyPr/>
          <a:lstStyle/>
          <a:p>
            <a:endParaRPr lang="en-BE"/>
          </a:p>
        </p:txBody>
      </p: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961204" y="951837"/>
            <a:ext cx="796233" cy="811281"/>
            <a:chOff x="0" y="0"/>
            <a:chExt cx="3009252" cy="3066123"/>
          </a:xfrm>
        </p:grpSpPr>
        <p:sp>
          <p:nvSpPr>
            <p:cNvPr id="8" name="Freeform 8"/>
            <p:cNvSpPr/>
            <p:nvPr/>
          </p:nvSpPr>
          <p:spPr>
            <a:xfrm>
              <a:off x="64721" y="122482"/>
              <a:ext cx="2823772" cy="2867448"/>
            </a:xfrm>
            <a:custGeom>
              <a:avLst/>
              <a:gdLst/>
              <a:ahLst/>
              <a:cxnLst/>
              <a:rect l="l" t="t" r="r" b="b"/>
              <a:pathLst>
                <a:path w="2823772" h="2867448">
                  <a:moveTo>
                    <a:pt x="331519" y="1729559"/>
                  </a:moveTo>
                  <a:lnTo>
                    <a:pt x="1897937" y="163014"/>
                  </a:lnTo>
                  <a:lnTo>
                    <a:pt x="1936799" y="201876"/>
                  </a:lnTo>
                  <a:lnTo>
                    <a:pt x="1897937" y="163014"/>
                  </a:lnTo>
                  <a:cubicBezTo>
                    <a:pt x="2094787" y="-33836"/>
                    <a:pt x="2414954" y="-58982"/>
                    <a:pt x="2630219" y="123644"/>
                  </a:cubicBezTo>
                  <a:lnTo>
                    <a:pt x="2630219" y="123644"/>
                  </a:lnTo>
                  <a:lnTo>
                    <a:pt x="2630219" y="123644"/>
                  </a:lnTo>
                  <a:cubicBezTo>
                    <a:pt x="2638982" y="131137"/>
                    <a:pt x="2647745" y="139011"/>
                    <a:pt x="2656381" y="147266"/>
                  </a:cubicBezTo>
                  <a:lnTo>
                    <a:pt x="2656381" y="147266"/>
                  </a:lnTo>
                  <a:lnTo>
                    <a:pt x="2656381" y="147266"/>
                  </a:lnTo>
                  <a:cubicBezTo>
                    <a:pt x="2664255" y="154886"/>
                    <a:pt x="2672129" y="162633"/>
                    <a:pt x="2679876" y="170888"/>
                  </a:cubicBezTo>
                  <a:lnTo>
                    <a:pt x="2639871" y="208480"/>
                  </a:lnTo>
                  <a:lnTo>
                    <a:pt x="2679876" y="170888"/>
                  </a:lnTo>
                  <a:cubicBezTo>
                    <a:pt x="2881044" y="384502"/>
                    <a:pt x="2866820" y="720036"/>
                    <a:pt x="2665144" y="928062"/>
                  </a:cubicBezTo>
                  <a:lnTo>
                    <a:pt x="2625774" y="889835"/>
                  </a:lnTo>
                  <a:lnTo>
                    <a:pt x="2665144" y="928062"/>
                  </a:lnTo>
                  <a:cubicBezTo>
                    <a:pt x="2146857" y="1462859"/>
                    <a:pt x="1628443" y="1997656"/>
                    <a:pt x="1110156" y="2532453"/>
                  </a:cubicBezTo>
                  <a:lnTo>
                    <a:pt x="1110156" y="2532453"/>
                  </a:lnTo>
                  <a:lnTo>
                    <a:pt x="1110156" y="2532453"/>
                  </a:lnTo>
                  <a:cubicBezTo>
                    <a:pt x="1032940" y="2612082"/>
                    <a:pt x="934896" y="2668470"/>
                    <a:pt x="827073" y="2695140"/>
                  </a:cubicBezTo>
                  <a:lnTo>
                    <a:pt x="813865" y="2641800"/>
                  </a:lnTo>
                  <a:lnTo>
                    <a:pt x="827073" y="2695140"/>
                  </a:lnTo>
                  <a:lnTo>
                    <a:pt x="145083" y="2863923"/>
                  </a:lnTo>
                  <a:lnTo>
                    <a:pt x="145083" y="2863923"/>
                  </a:lnTo>
                  <a:lnTo>
                    <a:pt x="145083" y="2863923"/>
                  </a:lnTo>
                  <a:cubicBezTo>
                    <a:pt x="78789" y="2880306"/>
                    <a:pt x="17956" y="2837507"/>
                    <a:pt x="3351" y="2778452"/>
                  </a:cubicBezTo>
                  <a:cubicBezTo>
                    <a:pt x="-967" y="2760799"/>
                    <a:pt x="-1221" y="2741876"/>
                    <a:pt x="3224" y="2723080"/>
                  </a:cubicBezTo>
                  <a:lnTo>
                    <a:pt x="3224" y="2723080"/>
                  </a:lnTo>
                  <a:lnTo>
                    <a:pt x="3224" y="2723080"/>
                  </a:lnTo>
                  <a:lnTo>
                    <a:pt x="174293" y="2010356"/>
                  </a:lnTo>
                  <a:lnTo>
                    <a:pt x="174293" y="2010356"/>
                  </a:lnTo>
                  <a:lnTo>
                    <a:pt x="174293" y="2010356"/>
                  </a:lnTo>
                  <a:cubicBezTo>
                    <a:pt x="199820" y="1904184"/>
                    <a:pt x="254176" y="1807029"/>
                    <a:pt x="331392" y="1729813"/>
                  </a:cubicBezTo>
                  <a:lnTo>
                    <a:pt x="331392" y="1729813"/>
                  </a:lnTo>
                  <a:lnTo>
                    <a:pt x="331392" y="1729813"/>
                  </a:lnTo>
                  <a:moveTo>
                    <a:pt x="408989" y="1807410"/>
                  </a:moveTo>
                  <a:lnTo>
                    <a:pt x="370127" y="1768548"/>
                  </a:lnTo>
                  <a:lnTo>
                    <a:pt x="408989" y="1807410"/>
                  </a:lnTo>
                  <a:cubicBezTo>
                    <a:pt x="346124" y="1870275"/>
                    <a:pt x="301801" y="1949396"/>
                    <a:pt x="280973" y="2036010"/>
                  </a:cubicBezTo>
                  <a:lnTo>
                    <a:pt x="227633" y="2023183"/>
                  </a:lnTo>
                  <a:lnTo>
                    <a:pt x="280973" y="2036010"/>
                  </a:lnTo>
                  <a:lnTo>
                    <a:pt x="109904" y="2748734"/>
                  </a:lnTo>
                  <a:lnTo>
                    <a:pt x="56564" y="2735907"/>
                  </a:lnTo>
                  <a:lnTo>
                    <a:pt x="109904" y="2748734"/>
                  </a:lnTo>
                  <a:cubicBezTo>
                    <a:pt x="109523" y="2750258"/>
                    <a:pt x="109650" y="2751401"/>
                    <a:pt x="109777" y="2752163"/>
                  </a:cubicBezTo>
                  <a:cubicBezTo>
                    <a:pt x="110793" y="2756227"/>
                    <a:pt x="114857" y="2758386"/>
                    <a:pt x="118667" y="2757497"/>
                  </a:cubicBezTo>
                  <a:lnTo>
                    <a:pt x="131875" y="2810837"/>
                  </a:lnTo>
                  <a:lnTo>
                    <a:pt x="118667" y="2757497"/>
                  </a:lnTo>
                  <a:lnTo>
                    <a:pt x="800657" y="2588714"/>
                  </a:lnTo>
                  <a:lnTo>
                    <a:pt x="800657" y="2588714"/>
                  </a:lnTo>
                  <a:lnTo>
                    <a:pt x="800657" y="2588714"/>
                  </a:lnTo>
                  <a:cubicBezTo>
                    <a:pt x="888414" y="2566997"/>
                    <a:pt x="968297" y="2521023"/>
                    <a:pt x="1031162" y="2456126"/>
                  </a:cubicBezTo>
                  <a:lnTo>
                    <a:pt x="1070532" y="2494353"/>
                  </a:lnTo>
                  <a:lnTo>
                    <a:pt x="1031162" y="2456126"/>
                  </a:lnTo>
                  <a:cubicBezTo>
                    <a:pt x="1549449" y="1921329"/>
                    <a:pt x="2067863" y="1386532"/>
                    <a:pt x="2586150" y="851735"/>
                  </a:cubicBezTo>
                  <a:lnTo>
                    <a:pt x="2586150" y="851735"/>
                  </a:lnTo>
                  <a:lnTo>
                    <a:pt x="2586150" y="851735"/>
                  </a:lnTo>
                  <a:cubicBezTo>
                    <a:pt x="2749599" y="683079"/>
                    <a:pt x="2758108" y="414474"/>
                    <a:pt x="2599739" y="246326"/>
                  </a:cubicBezTo>
                  <a:lnTo>
                    <a:pt x="2599739" y="246326"/>
                  </a:lnTo>
                  <a:lnTo>
                    <a:pt x="2599739" y="246326"/>
                  </a:lnTo>
                  <a:cubicBezTo>
                    <a:pt x="2593643" y="239849"/>
                    <a:pt x="2587166" y="233372"/>
                    <a:pt x="2580435" y="227022"/>
                  </a:cubicBezTo>
                  <a:lnTo>
                    <a:pt x="2618408" y="187271"/>
                  </a:lnTo>
                  <a:lnTo>
                    <a:pt x="2580435" y="227022"/>
                  </a:lnTo>
                  <a:cubicBezTo>
                    <a:pt x="2573323" y="220291"/>
                    <a:pt x="2566211" y="213814"/>
                    <a:pt x="2559099" y="207718"/>
                  </a:cubicBezTo>
                  <a:lnTo>
                    <a:pt x="2594659" y="165808"/>
                  </a:lnTo>
                  <a:lnTo>
                    <a:pt x="2559099" y="207718"/>
                  </a:lnTo>
                  <a:cubicBezTo>
                    <a:pt x="2390443" y="64589"/>
                    <a:pt x="2134665" y="81734"/>
                    <a:pt x="1975407" y="240992"/>
                  </a:cubicBezTo>
                  <a:lnTo>
                    <a:pt x="1975407" y="240992"/>
                  </a:lnTo>
                  <a:lnTo>
                    <a:pt x="1975407" y="240992"/>
                  </a:lnTo>
                  <a:lnTo>
                    <a:pt x="409116" y="180715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9" name="Freeform 9"/>
            <p:cNvSpPr/>
            <p:nvPr/>
          </p:nvSpPr>
          <p:spPr>
            <a:xfrm>
              <a:off x="1675511" y="572770"/>
              <a:ext cx="770255" cy="770255"/>
            </a:xfrm>
            <a:custGeom>
              <a:avLst/>
              <a:gdLst/>
              <a:ahLst/>
              <a:cxnLst/>
              <a:rect l="l" t="t" r="r" b="b"/>
              <a:pathLst>
                <a:path w="770255" h="770255">
                  <a:moveTo>
                    <a:pt x="77597" y="0"/>
                  </a:moveTo>
                  <a:lnTo>
                    <a:pt x="770255" y="692658"/>
                  </a:lnTo>
                  <a:lnTo>
                    <a:pt x="692658" y="770255"/>
                  </a:lnTo>
                  <a:lnTo>
                    <a:pt x="0" y="7759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840487" y="8610494"/>
            <a:ext cx="4095790" cy="836966"/>
            <a:chOff x="0" y="0"/>
            <a:chExt cx="11305007" cy="2310155"/>
          </a:xfrm>
        </p:grpSpPr>
        <p:sp>
          <p:nvSpPr>
            <p:cNvPr id="11" name="Freeform 11"/>
            <p:cNvSpPr/>
            <p:nvPr/>
          </p:nvSpPr>
          <p:spPr>
            <a:xfrm>
              <a:off x="63500" y="63500"/>
              <a:ext cx="2533904" cy="2174494"/>
            </a:xfrm>
            <a:custGeom>
              <a:avLst/>
              <a:gdLst/>
              <a:ahLst/>
              <a:cxnLst/>
              <a:rect l="l" t="t" r="r" b="b"/>
              <a:pathLst>
                <a:path w="2533904" h="2174494">
                  <a:moveTo>
                    <a:pt x="0" y="0"/>
                  </a:moveTo>
                  <a:lnTo>
                    <a:pt x="2029841" y="0"/>
                  </a:lnTo>
                  <a:lnTo>
                    <a:pt x="2533904" y="1095883"/>
                  </a:lnTo>
                  <a:lnTo>
                    <a:pt x="2016252" y="2174494"/>
                  </a:lnTo>
                  <a:lnTo>
                    <a:pt x="0" y="2174494"/>
                  </a:lnTo>
                  <a:lnTo>
                    <a:pt x="490474" y="1095883"/>
                  </a:lnTo>
                  <a:close/>
                </a:path>
              </a:pathLst>
            </a:custGeom>
            <a:solidFill>
              <a:srgbClr val="93C2EA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2224532" y="63500"/>
              <a:ext cx="2533904" cy="2174494"/>
            </a:xfrm>
            <a:custGeom>
              <a:avLst/>
              <a:gdLst/>
              <a:ahLst/>
              <a:cxnLst/>
              <a:rect l="l" t="t" r="r" b="b"/>
              <a:pathLst>
                <a:path w="2533904" h="2174494">
                  <a:moveTo>
                    <a:pt x="0" y="0"/>
                  </a:moveTo>
                  <a:lnTo>
                    <a:pt x="2029841" y="0"/>
                  </a:lnTo>
                  <a:lnTo>
                    <a:pt x="2533904" y="1095883"/>
                  </a:lnTo>
                  <a:lnTo>
                    <a:pt x="2016252" y="2174494"/>
                  </a:lnTo>
                  <a:lnTo>
                    <a:pt x="0" y="2174494"/>
                  </a:lnTo>
                  <a:lnTo>
                    <a:pt x="492125" y="1095883"/>
                  </a:lnTo>
                  <a:close/>
                </a:path>
              </a:pathLst>
            </a:custGeom>
            <a:solidFill>
              <a:srgbClr val="F5F4F4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4385564" y="63500"/>
              <a:ext cx="2533903" cy="2174494"/>
            </a:xfrm>
            <a:custGeom>
              <a:avLst/>
              <a:gdLst/>
              <a:ahLst/>
              <a:cxnLst/>
              <a:rect l="l" t="t" r="r" b="b"/>
              <a:pathLst>
                <a:path w="2533903" h="2174494">
                  <a:moveTo>
                    <a:pt x="0" y="0"/>
                  </a:moveTo>
                  <a:lnTo>
                    <a:pt x="2029841" y="0"/>
                  </a:lnTo>
                  <a:lnTo>
                    <a:pt x="2533904" y="1095883"/>
                  </a:lnTo>
                  <a:lnTo>
                    <a:pt x="2016251" y="2174494"/>
                  </a:lnTo>
                  <a:lnTo>
                    <a:pt x="0" y="2174494"/>
                  </a:lnTo>
                  <a:lnTo>
                    <a:pt x="491744" y="1095883"/>
                  </a:lnTo>
                  <a:close/>
                </a:path>
              </a:pathLst>
            </a:custGeom>
            <a:solidFill>
              <a:srgbClr val="F5F4F4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6551676" y="72136"/>
              <a:ext cx="2533904" cy="2174494"/>
            </a:xfrm>
            <a:custGeom>
              <a:avLst/>
              <a:gdLst/>
              <a:ahLst/>
              <a:cxnLst/>
              <a:rect l="l" t="t" r="r" b="b"/>
              <a:pathLst>
                <a:path w="2533904" h="2174494">
                  <a:moveTo>
                    <a:pt x="0" y="0"/>
                  </a:moveTo>
                  <a:lnTo>
                    <a:pt x="2029841" y="0"/>
                  </a:lnTo>
                  <a:lnTo>
                    <a:pt x="2533904" y="1087247"/>
                  </a:lnTo>
                  <a:lnTo>
                    <a:pt x="2016252" y="2174494"/>
                  </a:lnTo>
                  <a:lnTo>
                    <a:pt x="0" y="2174494"/>
                  </a:lnTo>
                  <a:lnTo>
                    <a:pt x="490474" y="1087247"/>
                  </a:lnTo>
                  <a:close/>
                </a:path>
              </a:pathLst>
            </a:custGeom>
            <a:solidFill>
              <a:srgbClr val="F5F4F4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8707501" y="65151"/>
              <a:ext cx="2534031" cy="2174494"/>
            </a:xfrm>
            <a:custGeom>
              <a:avLst/>
              <a:gdLst/>
              <a:ahLst/>
              <a:cxnLst/>
              <a:rect l="l" t="t" r="r" b="b"/>
              <a:pathLst>
                <a:path w="2534031" h="2174494">
                  <a:moveTo>
                    <a:pt x="0" y="0"/>
                  </a:moveTo>
                  <a:lnTo>
                    <a:pt x="2029968" y="0"/>
                  </a:lnTo>
                  <a:lnTo>
                    <a:pt x="2534031" y="1094232"/>
                  </a:lnTo>
                  <a:lnTo>
                    <a:pt x="2016379" y="2174494"/>
                  </a:lnTo>
                  <a:lnTo>
                    <a:pt x="0" y="2174494"/>
                  </a:lnTo>
                  <a:lnTo>
                    <a:pt x="489839" y="1094232"/>
                  </a:lnTo>
                  <a:close/>
                </a:path>
              </a:pathLst>
            </a:custGeom>
            <a:solidFill>
              <a:srgbClr val="F5F4F4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1089008" y="773895"/>
              <a:ext cx="771231" cy="783061"/>
            </a:xfrm>
            <a:custGeom>
              <a:avLst/>
              <a:gdLst/>
              <a:ahLst/>
              <a:cxnLst/>
              <a:rect l="l" t="t" r="r" b="b"/>
              <a:pathLst>
                <a:path w="771231" h="783061">
                  <a:moveTo>
                    <a:pt x="90568" y="472229"/>
                  </a:moveTo>
                  <a:lnTo>
                    <a:pt x="518304" y="44493"/>
                  </a:lnTo>
                  <a:lnTo>
                    <a:pt x="528845" y="55034"/>
                  </a:lnTo>
                  <a:lnTo>
                    <a:pt x="518304" y="44493"/>
                  </a:lnTo>
                  <a:cubicBezTo>
                    <a:pt x="572025" y="-9228"/>
                    <a:pt x="659528" y="-16086"/>
                    <a:pt x="718329" y="33698"/>
                  </a:cubicBezTo>
                  <a:lnTo>
                    <a:pt x="708677" y="45128"/>
                  </a:lnTo>
                  <a:lnTo>
                    <a:pt x="718329" y="33698"/>
                  </a:lnTo>
                  <a:cubicBezTo>
                    <a:pt x="720742" y="35730"/>
                    <a:pt x="723155" y="37889"/>
                    <a:pt x="725441" y="40175"/>
                  </a:cubicBezTo>
                  <a:lnTo>
                    <a:pt x="725441" y="40175"/>
                  </a:lnTo>
                  <a:lnTo>
                    <a:pt x="725441" y="40175"/>
                  </a:lnTo>
                  <a:cubicBezTo>
                    <a:pt x="727600" y="42207"/>
                    <a:pt x="729759" y="44366"/>
                    <a:pt x="731918" y="46652"/>
                  </a:cubicBezTo>
                  <a:lnTo>
                    <a:pt x="720996" y="56939"/>
                  </a:lnTo>
                  <a:lnTo>
                    <a:pt x="731918" y="46652"/>
                  </a:lnTo>
                  <a:cubicBezTo>
                    <a:pt x="786909" y="104945"/>
                    <a:pt x="782972" y="196639"/>
                    <a:pt x="727854" y="253408"/>
                  </a:cubicBezTo>
                  <a:lnTo>
                    <a:pt x="717059" y="242994"/>
                  </a:lnTo>
                  <a:lnTo>
                    <a:pt x="727854" y="253408"/>
                  </a:lnTo>
                  <a:cubicBezTo>
                    <a:pt x="657115" y="326433"/>
                    <a:pt x="586376" y="399458"/>
                    <a:pt x="515510" y="472483"/>
                  </a:cubicBezTo>
                  <a:cubicBezTo>
                    <a:pt x="444644" y="545508"/>
                    <a:pt x="374032" y="618533"/>
                    <a:pt x="303166" y="691558"/>
                  </a:cubicBezTo>
                  <a:lnTo>
                    <a:pt x="292371" y="681144"/>
                  </a:lnTo>
                  <a:lnTo>
                    <a:pt x="303166" y="691558"/>
                  </a:lnTo>
                  <a:cubicBezTo>
                    <a:pt x="282084" y="713275"/>
                    <a:pt x="255287" y="728769"/>
                    <a:pt x="225823" y="736008"/>
                  </a:cubicBezTo>
                  <a:lnTo>
                    <a:pt x="222267" y="721403"/>
                  </a:lnTo>
                  <a:lnTo>
                    <a:pt x="225823" y="736008"/>
                  </a:lnTo>
                  <a:lnTo>
                    <a:pt x="39641" y="782109"/>
                  </a:lnTo>
                  <a:lnTo>
                    <a:pt x="39641" y="782109"/>
                  </a:lnTo>
                  <a:lnTo>
                    <a:pt x="39641" y="782109"/>
                  </a:lnTo>
                  <a:cubicBezTo>
                    <a:pt x="21480" y="786554"/>
                    <a:pt x="4970" y="774870"/>
                    <a:pt x="906" y="758741"/>
                  </a:cubicBezTo>
                  <a:cubicBezTo>
                    <a:pt x="-237" y="753915"/>
                    <a:pt x="-364" y="748835"/>
                    <a:pt x="906" y="743628"/>
                  </a:cubicBezTo>
                  <a:lnTo>
                    <a:pt x="906" y="743628"/>
                  </a:lnTo>
                  <a:lnTo>
                    <a:pt x="906" y="743628"/>
                  </a:lnTo>
                  <a:lnTo>
                    <a:pt x="47642" y="549064"/>
                  </a:lnTo>
                  <a:lnTo>
                    <a:pt x="47642" y="549064"/>
                  </a:lnTo>
                  <a:lnTo>
                    <a:pt x="47642" y="549064"/>
                  </a:lnTo>
                  <a:cubicBezTo>
                    <a:pt x="54627" y="520108"/>
                    <a:pt x="69486" y="493565"/>
                    <a:pt x="90568" y="472483"/>
                  </a:cubicBezTo>
                  <a:lnTo>
                    <a:pt x="101109" y="483024"/>
                  </a:lnTo>
                  <a:lnTo>
                    <a:pt x="90568" y="472483"/>
                  </a:lnTo>
                  <a:moveTo>
                    <a:pt x="111777" y="493692"/>
                  </a:moveTo>
                  <a:cubicBezTo>
                    <a:pt x="94632" y="510837"/>
                    <a:pt x="82567" y="532427"/>
                    <a:pt x="76852" y="556049"/>
                  </a:cubicBezTo>
                  <a:lnTo>
                    <a:pt x="62247" y="552493"/>
                  </a:lnTo>
                  <a:lnTo>
                    <a:pt x="76852" y="556049"/>
                  </a:lnTo>
                  <a:lnTo>
                    <a:pt x="30116" y="750613"/>
                  </a:lnTo>
                  <a:lnTo>
                    <a:pt x="15511" y="747057"/>
                  </a:lnTo>
                  <a:lnTo>
                    <a:pt x="30116" y="750486"/>
                  </a:lnTo>
                  <a:cubicBezTo>
                    <a:pt x="29989" y="750867"/>
                    <a:pt x="29989" y="751248"/>
                    <a:pt x="30116" y="751375"/>
                  </a:cubicBezTo>
                  <a:cubicBezTo>
                    <a:pt x="30370" y="752518"/>
                    <a:pt x="31513" y="753026"/>
                    <a:pt x="32529" y="752772"/>
                  </a:cubicBezTo>
                  <a:lnTo>
                    <a:pt x="36085" y="767377"/>
                  </a:lnTo>
                  <a:lnTo>
                    <a:pt x="32529" y="752772"/>
                  </a:lnTo>
                  <a:lnTo>
                    <a:pt x="218711" y="706671"/>
                  </a:lnTo>
                  <a:lnTo>
                    <a:pt x="218711" y="706671"/>
                  </a:lnTo>
                  <a:lnTo>
                    <a:pt x="218711" y="706671"/>
                  </a:lnTo>
                  <a:cubicBezTo>
                    <a:pt x="242714" y="700702"/>
                    <a:pt x="264431" y="688256"/>
                    <a:pt x="281703" y="670476"/>
                  </a:cubicBezTo>
                  <a:lnTo>
                    <a:pt x="281703" y="670476"/>
                  </a:lnTo>
                  <a:lnTo>
                    <a:pt x="281703" y="670476"/>
                  </a:lnTo>
                  <a:cubicBezTo>
                    <a:pt x="352442" y="597451"/>
                    <a:pt x="423181" y="524426"/>
                    <a:pt x="494047" y="451401"/>
                  </a:cubicBezTo>
                  <a:cubicBezTo>
                    <a:pt x="564913" y="378376"/>
                    <a:pt x="635525" y="305351"/>
                    <a:pt x="706391" y="232326"/>
                  </a:cubicBezTo>
                  <a:lnTo>
                    <a:pt x="706391" y="232326"/>
                  </a:lnTo>
                  <a:lnTo>
                    <a:pt x="706391" y="232326"/>
                  </a:lnTo>
                  <a:cubicBezTo>
                    <a:pt x="750967" y="186225"/>
                    <a:pt x="753381" y="112946"/>
                    <a:pt x="710073" y="66972"/>
                  </a:cubicBezTo>
                  <a:lnTo>
                    <a:pt x="710073" y="66972"/>
                  </a:lnTo>
                  <a:lnTo>
                    <a:pt x="710073" y="66972"/>
                  </a:lnTo>
                  <a:cubicBezTo>
                    <a:pt x="708422" y="65194"/>
                    <a:pt x="706644" y="63416"/>
                    <a:pt x="704866" y="61638"/>
                  </a:cubicBezTo>
                  <a:lnTo>
                    <a:pt x="715281" y="50843"/>
                  </a:lnTo>
                  <a:lnTo>
                    <a:pt x="704994" y="61638"/>
                  </a:lnTo>
                  <a:cubicBezTo>
                    <a:pt x="702961" y="59733"/>
                    <a:pt x="701057" y="57955"/>
                    <a:pt x="699151" y="56431"/>
                  </a:cubicBezTo>
                  <a:lnTo>
                    <a:pt x="699151" y="56431"/>
                  </a:lnTo>
                  <a:lnTo>
                    <a:pt x="699151" y="56431"/>
                  </a:lnTo>
                  <a:cubicBezTo>
                    <a:pt x="653050" y="17315"/>
                    <a:pt x="583328" y="22014"/>
                    <a:pt x="539766" y="65575"/>
                  </a:cubicBezTo>
                  <a:lnTo>
                    <a:pt x="111777" y="49331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1528953" y="896747"/>
              <a:ext cx="210312" cy="210312"/>
            </a:xfrm>
            <a:custGeom>
              <a:avLst/>
              <a:gdLst/>
              <a:ahLst/>
              <a:cxnLst/>
              <a:rect l="l" t="t" r="r" b="b"/>
              <a:pathLst>
                <a:path w="210312" h="210312">
                  <a:moveTo>
                    <a:pt x="21209" y="0"/>
                  </a:moveTo>
                  <a:lnTo>
                    <a:pt x="210312" y="189103"/>
                  </a:lnTo>
                  <a:lnTo>
                    <a:pt x="189103" y="210312"/>
                  </a:lnTo>
                  <a:lnTo>
                    <a:pt x="0" y="2120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2171800" y="986644"/>
            <a:ext cx="3539186" cy="7577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86"/>
              </a:lnSpc>
            </a:pPr>
            <a:r>
              <a:rPr lang="en-US" sz="3704" b="1">
                <a:solidFill>
                  <a:srgbClr val="93C2EA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LEVEL 1 </a:t>
            </a:r>
          </a:p>
          <a:p>
            <a:pPr algn="l">
              <a:lnSpc>
                <a:spcPts val="2593"/>
              </a:lnSpc>
            </a:pPr>
            <a:r>
              <a:rPr lang="en-US" sz="1852" b="1">
                <a:solidFill>
                  <a:srgbClr val="93C2EA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PERSONALISATION WITH LOGO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757438" y="2239283"/>
            <a:ext cx="7166593" cy="6075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98829" lvl="1" indent="-399415" algn="l">
              <a:lnSpc>
                <a:spcPts val="3699"/>
              </a:lnSpc>
              <a:buFont typeface="Arial"/>
              <a:buChar char="•"/>
            </a:pPr>
            <a:r>
              <a:rPr lang="en-US" sz="3699">
                <a:solidFill>
                  <a:srgbClr val="000000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Select your preferred combination of valve &amp; cabinet</a:t>
            </a:r>
          </a:p>
          <a:p>
            <a:pPr marL="798829" lvl="1" indent="-399415" algn="l">
              <a:lnSpc>
                <a:spcPts val="3699"/>
              </a:lnSpc>
              <a:buFont typeface="Arial"/>
              <a:buChar char="•"/>
            </a:pPr>
            <a:r>
              <a:rPr lang="en-US" sz="3699">
                <a:solidFill>
                  <a:srgbClr val="000000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Define one of our (standard) colour combination of your cabinet</a:t>
            </a:r>
          </a:p>
          <a:p>
            <a:pPr marL="798829" lvl="1" indent="-399415" algn="l">
              <a:lnSpc>
                <a:spcPts val="3699"/>
              </a:lnSpc>
              <a:buFont typeface="Arial"/>
              <a:buChar char="•"/>
            </a:pPr>
            <a:r>
              <a:rPr lang="en-US" sz="3699">
                <a:solidFill>
                  <a:srgbClr val="000000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Personalise your valve or your cabinet with your logo or type label</a:t>
            </a:r>
          </a:p>
          <a:p>
            <a:pPr marL="798829" lvl="1" indent="-399415" algn="l">
              <a:lnSpc>
                <a:spcPts val="3699"/>
              </a:lnSpc>
              <a:buFont typeface="Arial"/>
              <a:buChar char="•"/>
            </a:pPr>
            <a:r>
              <a:rPr lang="en-US" sz="3699">
                <a:solidFill>
                  <a:srgbClr val="000000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You supply an own design or PG Marketing creates a design for you</a:t>
            </a:r>
          </a:p>
          <a:p>
            <a:pPr marL="798829" lvl="1" indent="-399415" algn="l">
              <a:lnSpc>
                <a:spcPts val="3699"/>
              </a:lnSpc>
              <a:buFont typeface="Arial"/>
              <a:buChar char="•"/>
            </a:pPr>
            <a:r>
              <a:rPr lang="en-US" sz="3699">
                <a:solidFill>
                  <a:srgbClr val="000000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Limited MOQ’s - low entry level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8603722" y="840956"/>
            <a:ext cx="1033878" cy="1033872"/>
            <a:chOff x="0" y="0"/>
            <a:chExt cx="3907384" cy="3907371"/>
          </a:xfrm>
        </p:grpSpPr>
        <p:sp>
          <p:nvSpPr>
            <p:cNvPr id="3" name="Freeform 3"/>
            <p:cNvSpPr/>
            <p:nvPr/>
          </p:nvSpPr>
          <p:spPr>
            <a:xfrm>
              <a:off x="63500" y="63500"/>
              <a:ext cx="3780409" cy="3780409"/>
            </a:xfrm>
            <a:custGeom>
              <a:avLst/>
              <a:gdLst/>
              <a:ahLst/>
              <a:cxnLst/>
              <a:rect l="l" t="t" r="r" b="b"/>
              <a:pathLst>
                <a:path w="3780409" h="3780409">
                  <a:moveTo>
                    <a:pt x="0" y="3780409"/>
                  </a:moveTo>
                  <a:lnTo>
                    <a:pt x="3780409" y="3780409"/>
                  </a:lnTo>
                  <a:lnTo>
                    <a:pt x="378040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6F63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4" name="Freeform 4"/>
            <p:cNvSpPr/>
            <p:nvPr/>
          </p:nvSpPr>
          <p:spPr>
            <a:xfrm>
              <a:off x="513461" y="490982"/>
              <a:ext cx="1797939" cy="1797812"/>
            </a:xfrm>
            <a:custGeom>
              <a:avLst/>
              <a:gdLst/>
              <a:ahLst/>
              <a:cxnLst/>
              <a:rect l="l" t="t" r="r" b="b"/>
              <a:pathLst>
                <a:path w="1797939" h="1797812">
                  <a:moveTo>
                    <a:pt x="1681607" y="1797812"/>
                  </a:moveTo>
                  <a:lnTo>
                    <a:pt x="116332" y="1797812"/>
                  </a:lnTo>
                  <a:lnTo>
                    <a:pt x="116332" y="1741170"/>
                  </a:lnTo>
                  <a:lnTo>
                    <a:pt x="116332" y="1797812"/>
                  </a:lnTo>
                  <a:cubicBezTo>
                    <a:pt x="52070" y="1797812"/>
                    <a:pt x="0" y="1745742"/>
                    <a:pt x="0" y="1681480"/>
                  </a:cubicBezTo>
                  <a:lnTo>
                    <a:pt x="56769" y="1681480"/>
                  </a:lnTo>
                  <a:lnTo>
                    <a:pt x="127" y="1681480"/>
                  </a:lnTo>
                  <a:lnTo>
                    <a:pt x="127" y="116332"/>
                  </a:lnTo>
                  <a:lnTo>
                    <a:pt x="56769" y="116332"/>
                  </a:lnTo>
                  <a:lnTo>
                    <a:pt x="127" y="116332"/>
                  </a:lnTo>
                  <a:cubicBezTo>
                    <a:pt x="127" y="52070"/>
                    <a:pt x="52197" y="0"/>
                    <a:pt x="116459" y="0"/>
                  </a:cubicBezTo>
                  <a:lnTo>
                    <a:pt x="116459" y="56642"/>
                  </a:lnTo>
                  <a:lnTo>
                    <a:pt x="116459" y="0"/>
                  </a:lnTo>
                  <a:lnTo>
                    <a:pt x="1681607" y="0"/>
                  </a:lnTo>
                  <a:lnTo>
                    <a:pt x="1681607" y="56642"/>
                  </a:lnTo>
                  <a:lnTo>
                    <a:pt x="1681607" y="0"/>
                  </a:lnTo>
                  <a:cubicBezTo>
                    <a:pt x="1745869" y="0"/>
                    <a:pt x="1797939" y="52070"/>
                    <a:pt x="1797939" y="116332"/>
                  </a:cubicBezTo>
                  <a:lnTo>
                    <a:pt x="1741297" y="116332"/>
                  </a:lnTo>
                  <a:lnTo>
                    <a:pt x="1797939" y="116332"/>
                  </a:lnTo>
                  <a:lnTo>
                    <a:pt x="1797939" y="1681480"/>
                  </a:lnTo>
                  <a:lnTo>
                    <a:pt x="1741297" y="1681480"/>
                  </a:lnTo>
                  <a:lnTo>
                    <a:pt x="1797939" y="1681480"/>
                  </a:lnTo>
                  <a:cubicBezTo>
                    <a:pt x="1797939" y="1745742"/>
                    <a:pt x="1745869" y="1797812"/>
                    <a:pt x="1681607" y="1797812"/>
                  </a:cubicBezTo>
                  <a:lnTo>
                    <a:pt x="1681607" y="1741170"/>
                  </a:lnTo>
                  <a:lnTo>
                    <a:pt x="1681607" y="1797812"/>
                  </a:lnTo>
                  <a:moveTo>
                    <a:pt x="1681607" y="1684655"/>
                  </a:moveTo>
                  <a:cubicBezTo>
                    <a:pt x="1683385" y="1684655"/>
                    <a:pt x="1684655" y="1683258"/>
                    <a:pt x="1684655" y="1681607"/>
                  </a:cubicBezTo>
                  <a:lnTo>
                    <a:pt x="1684655" y="116332"/>
                  </a:lnTo>
                  <a:cubicBezTo>
                    <a:pt x="1684655" y="114554"/>
                    <a:pt x="1683258" y="113157"/>
                    <a:pt x="1681607" y="113157"/>
                  </a:cubicBezTo>
                  <a:lnTo>
                    <a:pt x="116332" y="113157"/>
                  </a:lnTo>
                  <a:cubicBezTo>
                    <a:pt x="114681" y="113157"/>
                    <a:pt x="113284" y="114554"/>
                    <a:pt x="113284" y="116332"/>
                  </a:cubicBezTo>
                  <a:lnTo>
                    <a:pt x="113284" y="1681480"/>
                  </a:lnTo>
                  <a:cubicBezTo>
                    <a:pt x="113284" y="1683131"/>
                    <a:pt x="114681" y="1684528"/>
                    <a:pt x="116332" y="1684528"/>
                  </a:cubicBezTo>
                  <a:lnTo>
                    <a:pt x="1681607" y="16845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5" name="Freeform 5"/>
            <p:cNvSpPr/>
            <p:nvPr/>
          </p:nvSpPr>
          <p:spPr>
            <a:xfrm>
              <a:off x="1596009" y="1633347"/>
              <a:ext cx="1797812" cy="1797812"/>
            </a:xfrm>
            <a:custGeom>
              <a:avLst/>
              <a:gdLst/>
              <a:ahLst/>
              <a:cxnLst/>
              <a:rect l="l" t="t" r="r" b="b"/>
              <a:pathLst>
                <a:path w="1797812" h="1797812">
                  <a:moveTo>
                    <a:pt x="1681480" y="1797812"/>
                  </a:moveTo>
                  <a:lnTo>
                    <a:pt x="116332" y="1797812"/>
                  </a:lnTo>
                  <a:lnTo>
                    <a:pt x="116332" y="1741170"/>
                  </a:lnTo>
                  <a:lnTo>
                    <a:pt x="116332" y="1797812"/>
                  </a:lnTo>
                  <a:cubicBezTo>
                    <a:pt x="52070" y="1797812"/>
                    <a:pt x="0" y="1745742"/>
                    <a:pt x="0" y="1681480"/>
                  </a:cubicBezTo>
                  <a:lnTo>
                    <a:pt x="56642" y="1681480"/>
                  </a:lnTo>
                  <a:lnTo>
                    <a:pt x="0" y="1681480"/>
                  </a:lnTo>
                  <a:lnTo>
                    <a:pt x="0" y="116332"/>
                  </a:lnTo>
                  <a:lnTo>
                    <a:pt x="56642" y="116332"/>
                  </a:lnTo>
                  <a:lnTo>
                    <a:pt x="0" y="116332"/>
                  </a:lnTo>
                  <a:cubicBezTo>
                    <a:pt x="0" y="52070"/>
                    <a:pt x="52070" y="0"/>
                    <a:pt x="116332" y="0"/>
                  </a:cubicBezTo>
                  <a:lnTo>
                    <a:pt x="116332" y="56642"/>
                  </a:lnTo>
                  <a:lnTo>
                    <a:pt x="116332" y="0"/>
                  </a:lnTo>
                  <a:lnTo>
                    <a:pt x="1681480" y="0"/>
                  </a:lnTo>
                  <a:lnTo>
                    <a:pt x="1681480" y="56642"/>
                  </a:lnTo>
                  <a:lnTo>
                    <a:pt x="1681480" y="0"/>
                  </a:lnTo>
                  <a:cubicBezTo>
                    <a:pt x="1745742" y="0"/>
                    <a:pt x="1797812" y="52070"/>
                    <a:pt x="1797812" y="116332"/>
                  </a:cubicBezTo>
                  <a:lnTo>
                    <a:pt x="1741170" y="116332"/>
                  </a:lnTo>
                  <a:lnTo>
                    <a:pt x="1797812" y="116332"/>
                  </a:lnTo>
                  <a:lnTo>
                    <a:pt x="1797812" y="1681480"/>
                  </a:lnTo>
                  <a:lnTo>
                    <a:pt x="1741170" y="1681480"/>
                  </a:lnTo>
                  <a:lnTo>
                    <a:pt x="1797812" y="1681480"/>
                  </a:lnTo>
                  <a:cubicBezTo>
                    <a:pt x="1797812" y="1745742"/>
                    <a:pt x="1745742" y="1797812"/>
                    <a:pt x="1681480" y="1797812"/>
                  </a:cubicBezTo>
                  <a:lnTo>
                    <a:pt x="1681480" y="1741170"/>
                  </a:lnTo>
                  <a:lnTo>
                    <a:pt x="1681480" y="1797812"/>
                  </a:lnTo>
                  <a:moveTo>
                    <a:pt x="1681480" y="1684655"/>
                  </a:moveTo>
                  <a:cubicBezTo>
                    <a:pt x="1683258" y="1684655"/>
                    <a:pt x="1684655" y="1683258"/>
                    <a:pt x="1684655" y="1681480"/>
                  </a:cubicBezTo>
                  <a:lnTo>
                    <a:pt x="1684655" y="116332"/>
                  </a:lnTo>
                  <a:cubicBezTo>
                    <a:pt x="1684655" y="114681"/>
                    <a:pt x="1683258" y="113284"/>
                    <a:pt x="1681480" y="113284"/>
                  </a:cubicBezTo>
                  <a:lnTo>
                    <a:pt x="116332" y="113284"/>
                  </a:lnTo>
                  <a:cubicBezTo>
                    <a:pt x="114554" y="113284"/>
                    <a:pt x="113284" y="114681"/>
                    <a:pt x="113284" y="116332"/>
                  </a:cubicBezTo>
                  <a:lnTo>
                    <a:pt x="113284" y="1681480"/>
                  </a:lnTo>
                  <a:cubicBezTo>
                    <a:pt x="113284" y="1683258"/>
                    <a:pt x="114681" y="1684655"/>
                    <a:pt x="116332" y="1684655"/>
                  </a:cubicBezTo>
                  <a:lnTo>
                    <a:pt x="1681480" y="168465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467"/>
            <a:ext cx="7772762" cy="10287476"/>
          </a:xfrm>
          <a:custGeom>
            <a:avLst/>
            <a:gdLst/>
            <a:ahLst/>
            <a:cxnLst/>
            <a:rect l="l" t="t" r="r" b="b"/>
            <a:pathLst>
              <a:path w="7772762" h="10287476">
                <a:moveTo>
                  <a:pt x="0" y="0"/>
                </a:moveTo>
                <a:lnTo>
                  <a:pt x="7772762" y="0"/>
                </a:lnTo>
                <a:lnTo>
                  <a:pt x="7772762" y="10287476"/>
                </a:lnTo>
                <a:lnTo>
                  <a:pt x="0" y="1028747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0" y="3848474"/>
            <a:ext cx="8134729" cy="67207"/>
            <a:chOff x="0" y="0"/>
            <a:chExt cx="30744008" cy="254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0744033" cy="254000"/>
            </a:xfrm>
            <a:custGeom>
              <a:avLst/>
              <a:gdLst/>
              <a:ahLst/>
              <a:cxnLst/>
              <a:rect l="l" t="t" r="r" b="b"/>
              <a:pathLst>
                <a:path w="30744033" h="254000">
                  <a:moveTo>
                    <a:pt x="0" y="0"/>
                  </a:moveTo>
                  <a:lnTo>
                    <a:pt x="0" y="254000"/>
                  </a:lnTo>
                  <a:lnTo>
                    <a:pt x="30744033" y="254000"/>
                  </a:lnTo>
                  <a:lnTo>
                    <a:pt x="3074403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840487" y="8649138"/>
            <a:ext cx="3906680" cy="798322"/>
            <a:chOff x="0" y="0"/>
            <a:chExt cx="11305007" cy="2310155"/>
          </a:xfrm>
        </p:grpSpPr>
        <p:sp>
          <p:nvSpPr>
            <p:cNvPr id="10" name="Freeform 10"/>
            <p:cNvSpPr/>
            <p:nvPr/>
          </p:nvSpPr>
          <p:spPr>
            <a:xfrm>
              <a:off x="63500" y="63500"/>
              <a:ext cx="2533904" cy="2174494"/>
            </a:xfrm>
            <a:custGeom>
              <a:avLst/>
              <a:gdLst/>
              <a:ahLst/>
              <a:cxnLst/>
              <a:rect l="l" t="t" r="r" b="b"/>
              <a:pathLst>
                <a:path w="2533904" h="2174494">
                  <a:moveTo>
                    <a:pt x="0" y="0"/>
                  </a:moveTo>
                  <a:lnTo>
                    <a:pt x="2029841" y="0"/>
                  </a:lnTo>
                  <a:lnTo>
                    <a:pt x="2533904" y="1095883"/>
                  </a:lnTo>
                  <a:lnTo>
                    <a:pt x="2016252" y="2174494"/>
                  </a:lnTo>
                  <a:lnTo>
                    <a:pt x="0" y="2174494"/>
                  </a:lnTo>
                  <a:lnTo>
                    <a:pt x="490474" y="1095883"/>
                  </a:lnTo>
                  <a:close/>
                </a:path>
              </a:pathLst>
            </a:custGeom>
            <a:solidFill>
              <a:srgbClr val="F5F4F4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2224532" y="63500"/>
              <a:ext cx="2533904" cy="2174494"/>
            </a:xfrm>
            <a:custGeom>
              <a:avLst/>
              <a:gdLst/>
              <a:ahLst/>
              <a:cxnLst/>
              <a:rect l="l" t="t" r="r" b="b"/>
              <a:pathLst>
                <a:path w="2533904" h="2174494">
                  <a:moveTo>
                    <a:pt x="0" y="0"/>
                  </a:moveTo>
                  <a:lnTo>
                    <a:pt x="2029841" y="0"/>
                  </a:lnTo>
                  <a:lnTo>
                    <a:pt x="2533904" y="1095883"/>
                  </a:lnTo>
                  <a:lnTo>
                    <a:pt x="2016252" y="2174494"/>
                  </a:lnTo>
                  <a:lnTo>
                    <a:pt x="0" y="2174494"/>
                  </a:lnTo>
                  <a:lnTo>
                    <a:pt x="492125" y="1095883"/>
                  </a:lnTo>
                  <a:close/>
                </a:path>
              </a:pathLst>
            </a:custGeom>
            <a:solidFill>
              <a:srgbClr val="146F63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4385564" y="63500"/>
              <a:ext cx="2533903" cy="2174494"/>
            </a:xfrm>
            <a:custGeom>
              <a:avLst/>
              <a:gdLst/>
              <a:ahLst/>
              <a:cxnLst/>
              <a:rect l="l" t="t" r="r" b="b"/>
              <a:pathLst>
                <a:path w="2533903" h="2174494">
                  <a:moveTo>
                    <a:pt x="0" y="0"/>
                  </a:moveTo>
                  <a:lnTo>
                    <a:pt x="2029841" y="0"/>
                  </a:lnTo>
                  <a:lnTo>
                    <a:pt x="2533904" y="1095883"/>
                  </a:lnTo>
                  <a:lnTo>
                    <a:pt x="2016251" y="2174494"/>
                  </a:lnTo>
                  <a:lnTo>
                    <a:pt x="0" y="2174494"/>
                  </a:lnTo>
                  <a:lnTo>
                    <a:pt x="491744" y="1095883"/>
                  </a:lnTo>
                  <a:close/>
                </a:path>
              </a:pathLst>
            </a:custGeom>
            <a:solidFill>
              <a:srgbClr val="F5F4F4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6551676" y="72136"/>
              <a:ext cx="2533904" cy="2174494"/>
            </a:xfrm>
            <a:custGeom>
              <a:avLst/>
              <a:gdLst/>
              <a:ahLst/>
              <a:cxnLst/>
              <a:rect l="l" t="t" r="r" b="b"/>
              <a:pathLst>
                <a:path w="2533904" h="2174494">
                  <a:moveTo>
                    <a:pt x="0" y="0"/>
                  </a:moveTo>
                  <a:lnTo>
                    <a:pt x="2029841" y="0"/>
                  </a:lnTo>
                  <a:lnTo>
                    <a:pt x="2533904" y="1087247"/>
                  </a:lnTo>
                  <a:lnTo>
                    <a:pt x="2016252" y="2174494"/>
                  </a:lnTo>
                  <a:lnTo>
                    <a:pt x="0" y="2174494"/>
                  </a:lnTo>
                  <a:lnTo>
                    <a:pt x="490474" y="1087247"/>
                  </a:lnTo>
                  <a:close/>
                </a:path>
              </a:pathLst>
            </a:custGeom>
            <a:solidFill>
              <a:srgbClr val="F5F4F4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8707501" y="65151"/>
              <a:ext cx="2534031" cy="2174494"/>
            </a:xfrm>
            <a:custGeom>
              <a:avLst/>
              <a:gdLst/>
              <a:ahLst/>
              <a:cxnLst/>
              <a:rect l="l" t="t" r="r" b="b"/>
              <a:pathLst>
                <a:path w="2534031" h="2174494">
                  <a:moveTo>
                    <a:pt x="0" y="0"/>
                  </a:moveTo>
                  <a:lnTo>
                    <a:pt x="2029968" y="0"/>
                  </a:lnTo>
                  <a:lnTo>
                    <a:pt x="2534031" y="1094232"/>
                  </a:lnTo>
                  <a:lnTo>
                    <a:pt x="2016379" y="2174494"/>
                  </a:lnTo>
                  <a:lnTo>
                    <a:pt x="0" y="2174494"/>
                  </a:lnTo>
                  <a:lnTo>
                    <a:pt x="489839" y="1094232"/>
                  </a:lnTo>
                  <a:close/>
                </a:path>
              </a:pathLst>
            </a:custGeom>
            <a:solidFill>
              <a:srgbClr val="F5F4F4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3248152" y="757936"/>
              <a:ext cx="490855" cy="490982"/>
            </a:xfrm>
            <a:custGeom>
              <a:avLst/>
              <a:gdLst/>
              <a:ahLst/>
              <a:cxnLst/>
              <a:rect l="l" t="t" r="r" b="b"/>
              <a:pathLst>
                <a:path w="490855" h="490982">
                  <a:moveTo>
                    <a:pt x="459105" y="490982"/>
                  </a:moveTo>
                  <a:lnTo>
                    <a:pt x="31750" y="490982"/>
                  </a:lnTo>
                  <a:lnTo>
                    <a:pt x="31750" y="475488"/>
                  </a:lnTo>
                  <a:lnTo>
                    <a:pt x="31750" y="490982"/>
                  </a:lnTo>
                  <a:cubicBezTo>
                    <a:pt x="14224" y="490982"/>
                    <a:pt x="0" y="476758"/>
                    <a:pt x="0" y="459232"/>
                  </a:cubicBezTo>
                  <a:lnTo>
                    <a:pt x="15494" y="459232"/>
                  </a:lnTo>
                  <a:lnTo>
                    <a:pt x="0" y="459232"/>
                  </a:lnTo>
                  <a:lnTo>
                    <a:pt x="0" y="31750"/>
                  </a:lnTo>
                  <a:lnTo>
                    <a:pt x="15494" y="31750"/>
                  </a:lnTo>
                  <a:lnTo>
                    <a:pt x="0" y="31750"/>
                  </a:lnTo>
                  <a:cubicBezTo>
                    <a:pt x="0" y="14224"/>
                    <a:pt x="14224" y="0"/>
                    <a:pt x="31750" y="0"/>
                  </a:cubicBezTo>
                  <a:lnTo>
                    <a:pt x="31750" y="15494"/>
                  </a:lnTo>
                  <a:lnTo>
                    <a:pt x="31750" y="0"/>
                  </a:lnTo>
                  <a:lnTo>
                    <a:pt x="459105" y="0"/>
                  </a:lnTo>
                  <a:lnTo>
                    <a:pt x="459105" y="15494"/>
                  </a:lnTo>
                  <a:lnTo>
                    <a:pt x="459105" y="0"/>
                  </a:lnTo>
                  <a:cubicBezTo>
                    <a:pt x="476631" y="0"/>
                    <a:pt x="490855" y="14224"/>
                    <a:pt x="490855" y="31750"/>
                  </a:cubicBezTo>
                  <a:lnTo>
                    <a:pt x="475361" y="31750"/>
                  </a:lnTo>
                  <a:lnTo>
                    <a:pt x="490855" y="31750"/>
                  </a:lnTo>
                  <a:lnTo>
                    <a:pt x="490855" y="459232"/>
                  </a:lnTo>
                  <a:lnTo>
                    <a:pt x="475361" y="459232"/>
                  </a:lnTo>
                  <a:lnTo>
                    <a:pt x="490855" y="459232"/>
                  </a:lnTo>
                  <a:cubicBezTo>
                    <a:pt x="490855" y="476758"/>
                    <a:pt x="476631" y="490982"/>
                    <a:pt x="459105" y="490982"/>
                  </a:cubicBezTo>
                  <a:lnTo>
                    <a:pt x="459105" y="475488"/>
                  </a:lnTo>
                  <a:lnTo>
                    <a:pt x="459105" y="490982"/>
                  </a:lnTo>
                  <a:moveTo>
                    <a:pt x="459105" y="460121"/>
                  </a:moveTo>
                  <a:cubicBezTo>
                    <a:pt x="459613" y="460121"/>
                    <a:pt x="459994" y="459740"/>
                    <a:pt x="459994" y="459232"/>
                  </a:cubicBezTo>
                  <a:lnTo>
                    <a:pt x="459994" y="31750"/>
                  </a:lnTo>
                  <a:cubicBezTo>
                    <a:pt x="459994" y="31242"/>
                    <a:pt x="459613" y="30861"/>
                    <a:pt x="459105" y="30861"/>
                  </a:cubicBezTo>
                  <a:lnTo>
                    <a:pt x="31750" y="30861"/>
                  </a:lnTo>
                  <a:cubicBezTo>
                    <a:pt x="31242" y="30861"/>
                    <a:pt x="30861" y="31242"/>
                    <a:pt x="30861" y="31750"/>
                  </a:cubicBezTo>
                  <a:lnTo>
                    <a:pt x="30861" y="459232"/>
                  </a:lnTo>
                  <a:cubicBezTo>
                    <a:pt x="30861" y="459740"/>
                    <a:pt x="31242" y="460121"/>
                    <a:pt x="31750" y="460121"/>
                  </a:cubicBezTo>
                  <a:lnTo>
                    <a:pt x="459105" y="4601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3543681" y="1069848"/>
              <a:ext cx="490855" cy="490982"/>
            </a:xfrm>
            <a:custGeom>
              <a:avLst/>
              <a:gdLst/>
              <a:ahLst/>
              <a:cxnLst/>
              <a:rect l="l" t="t" r="r" b="b"/>
              <a:pathLst>
                <a:path w="490855" h="490982">
                  <a:moveTo>
                    <a:pt x="459105" y="490982"/>
                  </a:moveTo>
                  <a:lnTo>
                    <a:pt x="31750" y="490982"/>
                  </a:lnTo>
                  <a:lnTo>
                    <a:pt x="31750" y="475488"/>
                  </a:lnTo>
                  <a:lnTo>
                    <a:pt x="31750" y="490982"/>
                  </a:lnTo>
                  <a:cubicBezTo>
                    <a:pt x="14224" y="490982"/>
                    <a:pt x="0" y="476758"/>
                    <a:pt x="0" y="459232"/>
                  </a:cubicBezTo>
                  <a:lnTo>
                    <a:pt x="15494" y="459232"/>
                  </a:lnTo>
                  <a:lnTo>
                    <a:pt x="0" y="459232"/>
                  </a:lnTo>
                  <a:lnTo>
                    <a:pt x="0" y="31750"/>
                  </a:lnTo>
                  <a:lnTo>
                    <a:pt x="15494" y="31750"/>
                  </a:lnTo>
                  <a:lnTo>
                    <a:pt x="0" y="31750"/>
                  </a:lnTo>
                  <a:cubicBezTo>
                    <a:pt x="0" y="14224"/>
                    <a:pt x="14224" y="0"/>
                    <a:pt x="31750" y="0"/>
                  </a:cubicBezTo>
                  <a:lnTo>
                    <a:pt x="31750" y="15494"/>
                  </a:lnTo>
                  <a:lnTo>
                    <a:pt x="31750" y="0"/>
                  </a:lnTo>
                  <a:lnTo>
                    <a:pt x="459105" y="0"/>
                  </a:lnTo>
                  <a:lnTo>
                    <a:pt x="459105" y="15494"/>
                  </a:lnTo>
                  <a:lnTo>
                    <a:pt x="459105" y="0"/>
                  </a:lnTo>
                  <a:cubicBezTo>
                    <a:pt x="476631" y="0"/>
                    <a:pt x="490855" y="14224"/>
                    <a:pt x="490855" y="31750"/>
                  </a:cubicBezTo>
                  <a:lnTo>
                    <a:pt x="475361" y="31750"/>
                  </a:lnTo>
                  <a:lnTo>
                    <a:pt x="490855" y="31750"/>
                  </a:lnTo>
                  <a:lnTo>
                    <a:pt x="490855" y="459232"/>
                  </a:lnTo>
                  <a:lnTo>
                    <a:pt x="475361" y="459232"/>
                  </a:lnTo>
                  <a:lnTo>
                    <a:pt x="490855" y="459232"/>
                  </a:lnTo>
                  <a:cubicBezTo>
                    <a:pt x="490855" y="476758"/>
                    <a:pt x="476631" y="490982"/>
                    <a:pt x="459105" y="490982"/>
                  </a:cubicBezTo>
                  <a:lnTo>
                    <a:pt x="459105" y="475488"/>
                  </a:lnTo>
                  <a:lnTo>
                    <a:pt x="459105" y="490982"/>
                  </a:lnTo>
                  <a:moveTo>
                    <a:pt x="459105" y="460121"/>
                  </a:moveTo>
                  <a:cubicBezTo>
                    <a:pt x="459613" y="460121"/>
                    <a:pt x="459994" y="459740"/>
                    <a:pt x="459994" y="459232"/>
                  </a:cubicBezTo>
                  <a:lnTo>
                    <a:pt x="459994" y="31750"/>
                  </a:lnTo>
                  <a:cubicBezTo>
                    <a:pt x="459994" y="31242"/>
                    <a:pt x="459613" y="30861"/>
                    <a:pt x="459105" y="30861"/>
                  </a:cubicBezTo>
                  <a:lnTo>
                    <a:pt x="31750" y="30861"/>
                  </a:lnTo>
                  <a:cubicBezTo>
                    <a:pt x="31242" y="30861"/>
                    <a:pt x="30861" y="31242"/>
                    <a:pt x="30861" y="31750"/>
                  </a:cubicBezTo>
                  <a:lnTo>
                    <a:pt x="30861" y="459232"/>
                  </a:lnTo>
                  <a:cubicBezTo>
                    <a:pt x="30861" y="459740"/>
                    <a:pt x="31242" y="460121"/>
                    <a:pt x="31750" y="460121"/>
                  </a:cubicBezTo>
                  <a:lnTo>
                    <a:pt x="459105" y="4601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9954086" y="869031"/>
            <a:ext cx="5063699" cy="11564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86"/>
              </a:lnSpc>
            </a:pPr>
            <a:r>
              <a:rPr lang="en-US" sz="3704" b="1">
                <a:solidFill>
                  <a:srgbClr val="146F63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LEVEL 2 </a:t>
            </a:r>
          </a:p>
          <a:p>
            <a:pPr algn="l">
              <a:lnSpc>
                <a:spcPts val="1852"/>
              </a:lnSpc>
            </a:pPr>
            <a:r>
              <a:rPr lang="en-US" sz="1852" b="1">
                <a:solidFill>
                  <a:srgbClr val="146F63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PERSONALISATION WITH LOGO ON EXCLUSIVE VALVE &amp; CABINET COMBINATION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144000" y="3477330"/>
            <a:ext cx="7166593" cy="5608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98829" lvl="1" indent="-399415" algn="l">
              <a:lnSpc>
                <a:spcPts val="3699"/>
              </a:lnSpc>
              <a:buFont typeface="Arial"/>
              <a:buChar char="•"/>
            </a:pPr>
            <a:r>
              <a:rPr lang="en-US" sz="3699">
                <a:solidFill>
                  <a:srgbClr val="000000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You select an exclusive softener or an exclusive cabinet/ valve combination for a certain region </a:t>
            </a:r>
          </a:p>
          <a:p>
            <a:pPr marL="798829" lvl="1" indent="-399415" algn="l">
              <a:lnSpc>
                <a:spcPts val="3699"/>
              </a:lnSpc>
              <a:buFont typeface="Arial"/>
              <a:buChar char="•"/>
            </a:pPr>
            <a:r>
              <a:rPr lang="en-US" sz="3699">
                <a:solidFill>
                  <a:srgbClr val="000000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Your softener can be extra personalised with labelling, transfers,...</a:t>
            </a:r>
          </a:p>
          <a:p>
            <a:pPr marL="798829" lvl="1" indent="-399415" algn="l">
              <a:lnSpc>
                <a:spcPts val="3699"/>
              </a:lnSpc>
              <a:buFont typeface="Arial"/>
              <a:buChar char="•"/>
            </a:pPr>
            <a:r>
              <a:rPr lang="en-US" sz="3699">
                <a:solidFill>
                  <a:srgbClr val="000000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You supply an own design or our marketing department creates a design for you</a:t>
            </a:r>
          </a:p>
          <a:p>
            <a:pPr marL="798829" lvl="1" indent="-399415" algn="l">
              <a:lnSpc>
                <a:spcPts val="3699"/>
              </a:lnSpc>
              <a:buFont typeface="Arial"/>
              <a:buChar char="•"/>
            </a:pPr>
            <a:r>
              <a:rPr lang="en-US" sz="3699">
                <a:solidFill>
                  <a:srgbClr val="000000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Discuss with your customer on MOQ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857288" y="857758"/>
            <a:ext cx="1000274" cy="1000269"/>
            <a:chOff x="0" y="0"/>
            <a:chExt cx="3780384" cy="378037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80409" cy="3780409"/>
            </a:xfrm>
            <a:custGeom>
              <a:avLst/>
              <a:gdLst/>
              <a:ahLst/>
              <a:cxnLst/>
              <a:rect l="l" t="t" r="r" b="b"/>
              <a:pathLst>
                <a:path w="3780409" h="3780409">
                  <a:moveTo>
                    <a:pt x="0" y="3780409"/>
                  </a:moveTo>
                  <a:lnTo>
                    <a:pt x="3780409" y="3780409"/>
                  </a:lnTo>
                  <a:lnTo>
                    <a:pt x="378040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BB917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10516091" y="475"/>
            <a:ext cx="7772760" cy="10287468"/>
            <a:chOff x="0" y="0"/>
            <a:chExt cx="29375989" cy="3887995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9375990" cy="38879906"/>
            </a:xfrm>
            <a:custGeom>
              <a:avLst/>
              <a:gdLst/>
              <a:ahLst/>
              <a:cxnLst/>
              <a:rect l="l" t="t" r="r" b="b"/>
              <a:pathLst>
                <a:path w="29375990" h="38879906">
                  <a:moveTo>
                    <a:pt x="0" y="38879906"/>
                  </a:moveTo>
                  <a:lnTo>
                    <a:pt x="29375990" y="38879906"/>
                  </a:lnTo>
                  <a:lnTo>
                    <a:pt x="2937599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F4F4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6" name="Freeform 6"/>
          <p:cNvSpPr/>
          <p:nvPr/>
        </p:nvSpPr>
        <p:spPr>
          <a:xfrm>
            <a:off x="12562377" y="4610780"/>
            <a:ext cx="5726468" cy="4583268"/>
          </a:xfrm>
          <a:custGeom>
            <a:avLst/>
            <a:gdLst/>
            <a:ahLst/>
            <a:cxnLst/>
            <a:rect l="l" t="t" r="r" b="b"/>
            <a:pathLst>
              <a:path w="5726468" h="4583268">
                <a:moveTo>
                  <a:pt x="0" y="0"/>
                </a:moveTo>
                <a:lnTo>
                  <a:pt x="5726468" y="0"/>
                </a:lnTo>
                <a:lnTo>
                  <a:pt x="5726468" y="4583269"/>
                </a:lnTo>
                <a:lnTo>
                  <a:pt x="0" y="458326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73" b="-93"/>
            </a:stretch>
          </a:blipFill>
        </p:spPr>
        <p:txBody>
          <a:bodyPr/>
          <a:lstStyle/>
          <a:p>
            <a:endParaRPr lang="en-BE"/>
          </a:p>
        </p:txBody>
      </p: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975623" y="969633"/>
            <a:ext cx="762207" cy="729188"/>
            <a:chOff x="0" y="0"/>
            <a:chExt cx="2880652" cy="2755862"/>
          </a:xfrm>
        </p:grpSpPr>
        <p:sp>
          <p:nvSpPr>
            <p:cNvPr id="8" name="Freeform 8"/>
            <p:cNvSpPr/>
            <p:nvPr/>
          </p:nvSpPr>
          <p:spPr>
            <a:xfrm>
              <a:off x="10271" y="9767"/>
              <a:ext cx="2865309" cy="2732922"/>
            </a:xfrm>
            <a:custGeom>
              <a:avLst/>
              <a:gdLst/>
              <a:ahLst/>
              <a:cxnLst/>
              <a:rect l="l" t="t" r="r" b="b"/>
              <a:pathLst>
                <a:path w="2865309" h="2732922">
                  <a:moveTo>
                    <a:pt x="1504839" y="44716"/>
                  </a:moveTo>
                  <a:lnTo>
                    <a:pt x="1912001" y="869708"/>
                  </a:lnTo>
                  <a:lnTo>
                    <a:pt x="1860566" y="895108"/>
                  </a:lnTo>
                  <a:lnTo>
                    <a:pt x="1912001" y="869708"/>
                  </a:lnTo>
                  <a:cubicBezTo>
                    <a:pt x="1907048" y="859548"/>
                    <a:pt x="1897396" y="852563"/>
                    <a:pt x="1886093" y="850912"/>
                  </a:cubicBezTo>
                  <a:lnTo>
                    <a:pt x="1886093" y="850912"/>
                  </a:lnTo>
                  <a:lnTo>
                    <a:pt x="1886093" y="850912"/>
                  </a:lnTo>
                  <a:lnTo>
                    <a:pt x="2796429" y="983246"/>
                  </a:lnTo>
                  <a:lnTo>
                    <a:pt x="2796429" y="983246"/>
                  </a:lnTo>
                  <a:lnTo>
                    <a:pt x="2796429" y="983246"/>
                  </a:lnTo>
                  <a:cubicBezTo>
                    <a:pt x="2844181" y="990231"/>
                    <a:pt x="2870343" y="1034300"/>
                    <a:pt x="2864501" y="1074559"/>
                  </a:cubicBezTo>
                  <a:cubicBezTo>
                    <a:pt x="2862088" y="1091450"/>
                    <a:pt x="2854214" y="1107706"/>
                    <a:pt x="2841006" y="1120533"/>
                  </a:cubicBezTo>
                  <a:lnTo>
                    <a:pt x="2801001" y="1079385"/>
                  </a:lnTo>
                  <a:lnTo>
                    <a:pt x="2841006" y="1120406"/>
                  </a:lnTo>
                  <a:lnTo>
                    <a:pt x="2182257" y="1762518"/>
                  </a:lnTo>
                  <a:lnTo>
                    <a:pt x="2182257" y="1762518"/>
                  </a:lnTo>
                  <a:lnTo>
                    <a:pt x="2182257" y="1762518"/>
                  </a:lnTo>
                  <a:cubicBezTo>
                    <a:pt x="2190385" y="1754517"/>
                    <a:pt x="2194068" y="1743214"/>
                    <a:pt x="2192163" y="1732165"/>
                  </a:cubicBezTo>
                  <a:lnTo>
                    <a:pt x="2135648" y="1741817"/>
                  </a:lnTo>
                  <a:lnTo>
                    <a:pt x="2192163" y="1732165"/>
                  </a:lnTo>
                  <a:lnTo>
                    <a:pt x="2347738" y="2638818"/>
                  </a:lnTo>
                  <a:lnTo>
                    <a:pt x="2347738" y="2638818"/>
                  </a:lnTo>
                  <a:lnTo>
                    <a:pt x="2347738" y="2638818"/>
                  </a:lnTo>
                  <a:cubicBezTo>
                    <a:pt x="2355866" y="2686316"/>
                    <a:pt x="2321957" y="2724924"/>
                    <a:pt x="2281825" y="2731655"/>
                  </a:cubicBezTo>
                  <a:cubicBezTo>
                    <a:pt x="2265061" y="2734576"/>
                    <a:pt x="2247281" y="2732036"/>
                    <a:pt x="2231025" y="2723527"/>
                  </a:cubicBezTo>
                  <a:lnTo>
                    <a:pt x="2231025" y="2723527"/>
                  </a:lnTo>
                  <a:lnTo>
                    <a:pt x="2231025" y="2723527"/>
                  </a:lnTo>
                  <a:lnTo>
                    <a:pt x="1416828" y="2295410"/>
                  </a:lnTo>
                  <a:lnTo>
                    <a:pt x="1443498" y="2244610"/>
                  </a:lnTo>
                  <a:lnTo>
                    <a:pt x="1416828" y="2295410"/>
                  </a:lnTo>
                  <a:cubicBezTo>
                    <a:pt x="1426861" y="2300617"/>
                    <a:pt x="1438799" y="2300617"/>
                    <a:pt x="1448578" y="2295410"/>
                  </a:cubicBezTo>
                  <a:lnTo>
                    <a:pt x="1422035" y="2244610"/>
                  </a:lnTo>
                  <a:lnTo>
                    <a:pt x="1448705" y="2295410"/>
                  </a:lnTo>
                  <a:lnTo>
                    <a:pt x="634508" y="2723527"/>
                  </a:lnTo>
                  <a:lnTo>
                    <a:pt x="634508" y="2723527"/>
                  </a:lnTo>
                  <a:lnTo>
                    <a:pt x="634508" y="2723527"/>
                  </a:lnTo>
                  <a:cubicBezTo>
                    <a:pt x="591709" y="2746006"/>
                    <a:pt x="544719" y="2725559"/>
                    <a:pt x="525796" y="2689618"/>
                  </a:cubicBezTo>
                  <a:cubicBezTo>
                    <a:pt x="517922" y="2674505"/>
                    <a:pt x="514747" y="2656725"/>
                    <a:pt x="517795" y="2638691"/>
                  </a:cubicBezTo>
                  <a:lnTo>
                    <a:pt x="574310" y="2648343"/>
                  </a:lnTo>
                  <a:lnTo>
                    <a:pt x="517795" y="2638691"/>
                  </a:lnTo>
                  <a:lnTo>
                    <a:pt x="673243" y="1732038"/>
                  </a:lnTo>
                  <a:lnTo>
                    <a:pt x="729758" y="1741690"/>
                  </a:lnTo>
                  <a:lnTo>
                    <a:pt x="673243" y="1732038"/>
                  </a:lnTo>
                  <a:cubicBezTo>
                    <a:pt x="671338" y="1743087"/>
                    <a:pt x="675021" y="1754517"/>
                    <a:pt x="683276" y="1762518"/>
                  </a:cubicBezTo>
                  <a:lnTo>
                    <a:pt x="683149" y="1762391"/>
                  </a:lnTo>
                  <a:lnTo>
                    <a:pt x="683022" y="1762264"/>
                  </a:lnTo>
                  <a:lnTo>
                    <a:pt x="24400" y="1120406"/>
                  </a:lnTo>
                  <a:lnTo>
                    <a:pt x="64405" y="1079385"/>
                  </a:lnTo>
                  <a:lnTo>
                    <a:pt x="24400" y="1120533"/>
                  </a:lnTo>
                  <a:cubicBezTo>
                    <a:pt x="-10271" y="1086624"/>
                    <a:pt x="-5445" y="1035697"/>
                    <a:pt x="22876" y="1006614"/>
                  </a:cubicBezTo>
                  <a:cubicBezTo>
                    <a:pt x="34814" y="994422"/>
                    <a:pt x="50689" y="985913"/>
                    <a:pt x="68850" y="983246"/>
                  </a:cubicBezTo>
                  <a:lnTo>
                    <a:pt x="68850" y="983246"/>
                  </a:lnTo>
                  <a:lnTo>
                    <a:pt x="68850" y="983246"/>
                  </a:lnTo>
                  <a:lnTo>
                    <a:pt x="979313" y="850912"/>
                  </a:lnTo>
                  <a:lnTo>
                    <a:pt x="979313" y="850912"/>
                  </a:lnTo>
                  <a:lnTo>
                    <a:pt x="979313" y="850912"/>
                  </a:lnTo>
                  <a:cubicBezTo>
                    <a:pt x="968010" y="852563"/>
                    <a:pt x="958358" y="859675"/>
                    <a:pt x="953405" y="869708"/>
                  </a:cubicBezTo>
                  <a:lnTo>
                    <a:pt x="953405" y="869708"/>
                  </a:lnTo>
                  <a:lnTo>
                    <a:pt x="953405" y="869708"/>
                  </a:lnTo>
                  <a:lnTo>
                    <a:pt x="1360567" y="44716"/>
                  </a:lnTo>
                  <a:lnTo>
                    <a:pt x="1360567" y="44716"/>
                  </a:lnTo>
                  <a:lnTo>
                    <a:pt x="1360567" y="44716"/>
                  </a:lnTo>
                  <a:cubicBezTo>
                    <a:pt x="1381903" y="1409"/>
                    <a:pt x="1431941" y="-9767"/>
                    <a:pt x="1468390" y="8267"/>
                  </a:cubicBezTo>
                  <a:cubicBezTo>
                    <a:pt x="1483630" y="15760"/>
                    <a:pt x="1496584" y="28333"/>
                    <a:pt x="1504712" y="44716"/>
                  </a:cubicBezTo>
                  <a:lnTo>
                    <a:pt x="1453277" y="70116"/>
                  </a:lnTo>
                  <a:lnTo>
                    <a:pt x="1504712" y="44716"/>
                  </a:lnTo>
                  <a:moveTo>
                    <a:pt x="1401842" y="95516"/>
                  </a:moveTo>
                  <a:lnTo>
                    <a:pt x="1401842" y="95516"/>
                  </a:lnTo>
                  <a:lnTo>
                    <a:pt x="1401842" y="95516"/>
                  </a:lnTo>
                  <a:cubicBezTo>
                    <a:pt x="1405144" y="102247"/>
                    <a:pt x="1410732" y="107708"/>
                    <a:pt x="1417463" y="111137"/>
                  </a:cubicBezTo>
                  <a:cubicBezTo>
                    <a:pt x="1432449" y="118630"/>
                    <a:pt x="1454039" y="114312"/>
                    <a:pt x="1463310" y="95643"/>
                  </a:cubicBezTo>
                  <a:lnTo>
                    <a:pt x="1411875" y="70243"/>
                  </a:lnTo>
                  <a:lnTo>
                    <a:pt x="1463310" y="95643"/>
                  </a:lnTo>
                  <a:lnTo>
                    <a:pt x="1056275" y="920508"/>
                  </a:lnTo>
                  <a:lnTo>
                    <a:pt x="1004840" y="895108"/>
                  </a:lnTo>
                  <a:lnTo>
                    <a:pt x="1056275" y="920508"/>
                  </a:lnTo>
                  <a:cubicBezTo>
                    <a:pt x="1044591" y="944130"/>
                    <a:pt x="1021985" y="960767"/>
                    <a:pt x="995696" y="964450"/>
                  </a:cubicBezTo>
                  <a:lnTo>
                    <a:pt x="987568" y="907681"/>
                  </a:lnTo>
                  <a:lnTo>
                    <a:pt x="995823" y="964450"/>
                  </a:lnTo>
                  <a:lnTo>
                    <a:pt x="85360" y="1096657"/>
                  </a:lnTo>
                  <a:lnTo>
                    <a:pt x="77105" y="1039888"/>
                  </a:lnTo>
                  <a:lnTo>
                    <a:pt x="85360" y="1096657"/>
                  </a:lnTo>
                  <a:cubicBezTo>
                    <a:pt x="92726" y="1095514"/>
                    <a:pt x="99711" y="1091958"/>
                    <a:pt x="105045" y="1086497"/>
                  </a:cubicBezTo>
                  <a:cubicBezTo>
                    <a:pt x="116602" y="1074559"/>
                    <a:pt x="119396" y="1052715"/>
                    <a:pt x="104283" y="1038110"/>
                  </a:cubicBezTo>
                  <a:lnTo>
                    <a:pt x="104283" y="1038110"/>
                  </a:lnTo>
                  <a:lnTo>
                    <a:pt x="104283" y="1038110"/>
                  </a:lnTo>
                  <a:lnTo>
                    <a:pt x="763159" y="1680349"/>
                  </a:lnTo>
                  <a:lnTo>
                    <a:pt x="723154" y="1721370"/>
                  </a:lnTo>
                  <a:lnTo>
                    <a:pt x="763032" y="1680095"/>
                  </a:lnTo>
                  <a:cubicBezTo>
                    <a:pt x="782209" y="1698637"/>
                    <a:pt x="790845" y="1725307"/>
                    <a:pt x="786273" y="1751469"/>
                  </a:cubicBezTo>
                  <a:lnTo>
                    <a:pt x="786273" y="1751469"/>
                  </a:lnTo>
                  <a:lnTo>
                    <a:pt x="786273" y="1751469"/>
                  </a:lnTo>
                  <a:lnTo>
                    <a:pt x="630825" y="2658122"/>
                  </a:lnTo>
                  <a:lnTo>
                    <a:pt x="630825" y="2658122"/>
                  </a:lnTo>
                  <a:lnTo>
                    <a:pt x="630825" y="2658122"/>
                  </a:lnTo>
                  <a:cubicBezTo>
                    <a:pt x="632095" y="2650756"/>
                    <a:pt x="630825" y="2643009"/>
                    <a:pt x="627269" y="2636278"/>
                  </a:cubicBezTo>
                  <a:cubicBezTo>
                    <a:pt x="619522" y="2621546"/>
                    <a:pt x="599583" y="2612148"/>
                    <a:pt x="581041" y="2621927"/>
                  </a:cubicBezTo>
                  <a:lnTo>
                    <a:pt x="607711" y="2672727"/>
                  </a:lnTo>
                  <a:lnTo>
                    <a:pt x="581041" y="2621927"/>
                  </a:lnTo>
                  <a:lnTo>
                    <a:pt x="1395238" y="2193810"/>
                  </a:lnTo>
                  <a:lnTo>
                    <a:pt x="1395238" y="2193810"/>
                  </a:lnTo>
                  <a:lnTo>
                    <a:pt x="1395238" y="2193810"/>
                  </a:lnTo>
                  <a:cubicBezTo>
                    <a:pt x="1418606" y="2181618"/>
                    <a:pt x="1446546" y="2181491"/>
                    <a:pt x="1470041" y="2193810"/>
                  </a:cubicBezTo>
                  <a:lnTo>
                    <a:pt x="1470041" y="2193810"/>
                  </a:lnTo>
                  <a:lnTo>
                    <a:pt x="1470041" y="2193810"/>
                  </a:lnTo>
                  <a:lnTo>
                    <a:pt x="2284238" y="2621927"/>
                  </a:lnTo>
                  <a:lnTo>
                    <a:pt x="2257568" y="2672727"/>
                  </a:lnTo>
                  <a:lnTo>
                    <a:pt x="2284238" y="2621927"/>
                  </a:lnTo>
                  <a:cubicBezTo>
                    <a:pt x="2277634" y="2618498"/>
                    <a:pt x="2269887" y="2617355"/>
                    <a:pt x="2262521" y="2618498"/>
                  </a:cubicBezTo>
                  <a:cubicBezTo>
                    <a:pt x="2246011" y="2621292"/>
                    <a:pt x="2231152" y="2637421"/>
                    <a:pt x="2234581" y="2657995"/>
                  </a:cubicBezTo>
                  <a:lnTo>
                    <a:pt x="2291096" y="2648343"/>
                  </a:lnTo>
                  <a:lnTo>
                    <a:pt x="2234581" y="2657995"/>
                  </a:lnTo>
                  <a:lnTo>
                    <a:pt x="2079006" y="1751342"/>
                  </a:lnTo>
                  <a:lnTo>
                    <a:pt x="2079006" y="1751342"/>
                  </a:lnTo>
                  <a:lnTo>
                    <a:pt x="2079006" y="1751342"/>
                  </a:lnTo>
                  <a:cubicBezTo>
                    <a:pt x="2074561" y="1725307"/>
                    <a:pt x="2083197" y="1698637"/>
                    <a:pt x="2102247" y="1680095"/>
                  </a:cubicBezTo>
                  <a:lnTo>
                    <a:pt x="2142252" y="1721243"/>
                  </a:lnTo>
                  <a:lnTo>
                    <a:pt x="2102247" y="1680222"/>
                  </a:lnTo>
                  <a:lnTo>
                    <a:pt x="2760996" y="1038110"/>
                  </a:lnTo>
                  <a:lnTo>
                    <a:pt x="2760996" y="1038110"/>
                  </a:lnTo>
                  <a:lnTo>
                    <a:pt x="2760996" y="1038110"/>
                  </a:lnTo>
                  <a:cubicBezTo>
                    <a:pt x="2755662" y="1043317"/>
                    <a:pt x="2752106" y="1050429"/>
                    <a:pt x="2750963" y="1057922"/>
                  </a:cubicBezTo>
                  <a:cubicBezTo>
                    <a:pt x="2748550" y="1074432"/>
                    <a:pt x="2759218" y="1093609"/>
                    <a:pt x="2779919" y="1096657"/>
                  </a:cubicBezTo>
                  <a:lnTo>
                    <a:pt x="2788174" y="1039888"/>
                  </a:lnTo>
                  <a:lnTo>
                    <a:pt x="2779919" y="1096657"/>
                  </a:lnTo>
                  <a:lnTo>
                    <a:pt x="1869583" y="964323"/>
                  </a:lnTo>
                  <a:lnTo>
                    <a:pt x="1877838" y="907554"/>
                  </a:lnTo>
                  <a:lnTo>
                    <a:pt x="1869710" y="964323"/>
                  </a:lnTo>
                  <a:cubicBezTo>
                    <a:pt x="1843421" y="960513"/>
                    <a:pt x="1820688" y="944003"/>
                    <a:pt x="1809004" y="920381"/>
                  </a:cubicBezTo>
                  <a:lnTo>
                    <a:pt x="1809004" y="920381"/>
                  </a:lnTo>
                  <a:lnTo>
                    <a:pt x="1809004" y="920381"/>
                  </a:lnTo>
                  <a:lnTo>
                    <a:pt x="1401969" y="9551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13645065" y="1653431"/>
            <a:ext cx="1490997" cy="6784368"/>
            <a:chOff x="0" y="0"/>
            <a:chExt cx="5635003" cy="25640513"/>
          </a:xfrm>
        </p:grpSpPr>
        <p:sp>
          <p:nvSpPr>
            <p:cNvPr id="10" name="Freeform 10"/>
            <p:cNvSpPr/>
            <p:nvPr/>
          </p:nvSpPr>
          <p:spPr>
            <a:xfrm>
              <a:off x="2619502" y="63500"/>
              <a:ext cx="2951988" cy="25513537"/>
            </a:xfrm>
            <a:custGeom>
              <a:avLst/>
              <a:gdLst/>
              <a:ahLst/>
              <a:cxnLst/>
              <a:rect l="l" t="t" r="r" b="b"/>
              <a:pathLst>
                <a:path w="2951988" h="25513537">
                  <a:moveTo>
                    <a:pt x="0" y="25462737"/>
                  </a:moveTo>
                  <a:lnTo>
                    <a:pt x="2160016" y="25462737"/>
                  </a:lnTo>
                  <a:lnTo>
                    <a:pt x="2160016" y="25488137"/>
                  </a:lnTo>
                  <a:lnTo>
                    <a:pt x="2134616" y="25488137"/>
                  </a:lnTo>
                  <a:lnTo>
                    <a:pt x="2134616" y="25400"/>
                  </a:lnTo>
                  <a:lnTo>
                    <a:pt x="2134616" y="0"/>
                  </a:lnTo>
                  <a:lnTo>
                    <a:pt x="2160016" y="0"/>
                  </a:lnTo>
                  <a:lnTo>
                    <a:pt x="2951988" y="0"/>
                  </a:lnTo>
                  <a:lnTo>
                    <a:pt x="2951988" y="50800"/>
                  </a:lnTo>
                  <a:lnTo>
                    <a:pt x="2160016" y="50800"/>
                  </a:lnTo>
                  <a:lnTo>
                    <a:pt x="2160016" y="25400"/>
                  </a:lnTo>
                  <a:lnTo>
                    <a:pt x="2185416" y="25400"/>
                  </a:lnTo>
                  <a:lnTo>
                    <a:pt x="2185416" y="25488137"/>
                  </a:lnTo>
                  <a:lnTo>
                    <a:pt x="2185416" y="25513537"/>
                  </a:lnTo>
                  <a:lnTo>
                    <a:pt x="2160016" y="25513537"/>
                  </a:lnTo>
                  <a:lnTo>
                    <a:pt x="0" y="25513537"/>
                  </a:lnTo>
                  <a:close/>
                </a:path>
              </a:pathLst>
            </a:custGeom>
            <a:solidFill>
              <a:srgbClr val="005BA8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63500" y="11547475"/>
              <a:ext cx="4716018" cy="50800"/>
            </a:xfrm>
            <a:custGeom>
              <a:avLst/>
              <a:gdLst/>
              <a:ahLst/>
              <a:cxnLst/>
              <a:rect l="l" t="t" r="r" b="b"/>
              <a:pathLst>
                <a:path w="4716018" h="50800">
                  <a:moveTo>
                    <a:pt x="0" y="0"/>
                  </a:moveTo>
                  <a:lnTo>
                    <a:pt x="4716018" y="0"/>
                  </a:lnTo>
                  <a:lnTo>
                    <a:pt x="4716018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005BA8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12" name="Freeform 12"/>
          <p:cNvSpPr/>
          <p:nvPr/>
        </p:nvSpPr>
        <p:spPr>
          <a:xfrm>
            <a:off x="6976619" y="2629491"/>
            <a:ext cx="11312231" cy="6945577"/>
          </a:xfrm>
          <a:custGeom>
            <a:avLst/>
            <a:gdLst/>
            <a:ahLst/>
            <a:cxnLst/>
            <a:rect l="l" t="t" r="r" b="b"/>
            <a:pathLst>
              <a:path w="11312231" h="6945577">
                <a:moveTo>
                  <a:pt x="0" y="0"/>
                </a:moveTo>
                <a:lnTo>
                  <a:pt x="11312232" y="0"/>
                </a:lnTo>
                <a:lnTo>
                  <a:pt x="11312232" y="6945577"/>
                </a:lnTo>
                <a:lnTo>
                  <a:pt x="0" y="694557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33"/>
            </a:stretch>
          </a:blipFill>
        </p:spPr>
        <p:txBody>
          <a:bodyPr/>
          <a:lstStyle/>
          <a:p>
            <a:endParaRPr lang="en-BE"/>
          </a:p>
        </p:txBody>
      </p:sp>
      <p:grpSp>
        <p:nvGrpSpPr>
          <p:cNvPr id="13" name="Group 13"/>
          <p:cNvGrpSpPr>
            <a:grpSpLocks noChangeAspect="1"/>
          </p:cNvGrpSpPr>
          <p:nvPr/>
        </p:nvGrpSpPr>
        <p:grpSpPr>
          <a:xfrm>
            <a:off x="12394982" y="5994814"/>
            <a:ext cx="2514720" cy="13441"/>
            <a:chOff x="0" y="0"/>
            <a:chExt cx="9504007" cy="50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9504045" cy="50800"/>
            </a:xfrm>
            <a:custGeom>
              <a:avLst/>
              <a:gdLst/>
              <a:ahLst/>
              <a:cxnLst/>
              <a:rect l="l" t="t" r="r" b="b"/>
              <a:pathLst>
                <a:path w="9504045" h="50800">
                  <a:moveTo>
                    <a:pt x="0" y="0"/>
                  </a:moveTo>
                  <a:lnTo>
                    <a:pt x="9504045" y="0"/>
                  </a:lnTo>
                  <a:lnTo>
                    <a:pt x="9504045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00509E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15" name="Freeform 15"/>
          <p:cNvSpPr/>
          <p:nvPr/>
        </p:nvSpPr>
        <p:spPr>
          <a:xfrm>
            <a:off x="6693520" y="3953524"/>
            <a:ext cx="7778001" cy="5773952"/>
          </a:xfrm>
          <a:custGeom>
            <a:avLst/>
            <a:gdLst/>
            <a:ahLst/>
            <a:cxnLst/>
            <a:rect l="l" t="t" r="r" b="b"/>
            <a:pathLst>
              <a:path w="7778001" h="5773952">
                <a:moveTo>
                  <a:pt x="0" y="0"/>
                </a:moveTo>
                <a:lnTo>
                  <a:pt x="7778000" y="0"/>
                </a:lnTo>
                <a:lnTo>
                  <a:pt x="7778000" y="5773952"/>
                </a:lnTo>
                <a:lnTo>
                  <a:pt x="0" y="57739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47"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16" name="Freeform 16"/>
          <p:cNvSpPr/>
          <p:nvPr/>
        </p:nvSpPr>
        <p:spPr>
          <a:xfrm>
            <a:off x="11156674" y="6102277"/>
            <a:ext cx="7132171" cy="4109095"/>
          </a:xfrm>
          <a:custGeom>
            <a:avLst/>
            <a:gdLst/>
            <a:ahLst/>
            <a:cxnLst/>
            <a:rect l="l" t="t" r="r" b="b"/>
            <a:pathLst>
              <a:path w="7132171" h="4109095">
                <a:moveTo>
                  <a:pt x="0" y="0"/>
                </a:moveTo>
                <a:lnTo>
                  <a:pt x="7132171" y="0"/>
                </a:lnTo>
                <a:lnTo>
                  <a:pt x="7132171" y="4109094"/>
                </a:lnTo>
                <a:lnTo>
                  <a:pt x="0" y="410909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05" r="-47"/>
            </a:stretch>
          </a:blipFill>
        </p:spPr>
        <p:txBody>
          <a:bodyPr/>
          <a:lstStyle/>
          <a:p>
            <a:endParaRPr lang="en-BE"/>
          </a:p>
        </p:txBody>
      </p:sp>
      <p:grpSp>
        <p:nvGrpSpPr>
          <p:cNvPr id="17" name="Group 17"/>
          <p:cNvGrpSpPr>
            <a:grpSpLocks noChangeAspect="1"/>
          </p:cNvGrpSpPr>
          <p:nvPr/>
        </p:nvGrpSpPr>
        <p:grpSpPr>
          <a:xfrm>
            <a:off x="1028700" y="8437799"/>
            <a:ext cx="5318882" cy="1086902"/>
            <a:chOff x="0" y="0"/>
            <a:chExt cx="11305007" cy="2310155"/>
          </a:xfrm>
        </p:grpSpPr>
        <p:sp>
          <p:nvSpPr>
            <p:cNvPr id="18" name="Freeform 18"/>
            <p:cNvSpPr/>
            <p:nvPr/>
          </p:nvSpPr>
          <p:spPr>
            <a:xfrm>
              <a:off x="63500" y="63500"/>
              <a:ext cx="2533904" cy="2174494"/>
            </a:xfrm>
            <a:custGeom>
              <a:avLst/>
              <a:gdLst/>
              <a:ahLst/>
              <a:cxnLst/>
              <a:rect l="l" t="t" r="r" b="b"/>
              <a:pathLst>
                <a:path w="2533904" h="2174494">
                  <a:moveTo>
                    <a:pt x="0" y="0"/>
                  </a:moveTo>
                  <a:lnTo>
                    <a:pt x="2029841" y="0"/>
                  </a:lnTo>
                  <a:lnTo>
                    <a:pt x="2533904" y="1095883"/>
                  </a:lnTo>
                  <a:lnTo>
                    <a:pt x="2016252" y="2174494"/>
                  </a:lnTo>
                  <a:lnTo>
                    <a:pt x="0" y="2174494"/>
                  </a:lnTo>
                  <a:lnTo>
                    <a:pt x="490474" y="1095883"/>
                  </a:lnTo>
                  <a:close/>
                </a:path>
              </a:pathLst>
            </a:custGeom>
            <a:solidFill>
              <a:srgbClr val="F5F4F4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2224532" y="63500"/>
              <a:ext cx="2533904" cy="2174494"/>
            </a:xfrm>
            <a:custGeom>
              <a:avLst/>
              <a:gdLst/>
              <a:ahLst/>
              <a:cxnLst/>
              <a:rect l="l" t="t" r="r" b="b"/>
              <a:pathLst>
                <a:path w="2533904" h="2174494">
                  <a:moveTo>
                    <a:pt x="0" y="0"/>
                  </a:moveTo>
                  <a:lnTo>
                    <a:pt x="2029841" y="0"/>
                  </a:lnTo>
                  <a:lnTo>
                    <a:pt x="2533904" y="1095883"/>
                  </a:lnTo>
                  <a:lnTo>
                    <a:pt x="2016252" y="2174494"/>
                  </a:lnTo>
                  <a:lnTo>
                    <a:pt x="0" y="2174494"/>
                  </a:lnTo>
                  <a:lnTo>
                    <a:pt x="492125" y="1095883"/>
                  </a:lnTo>
                  <a:close/>
                </a:path>
              </a:pathLst>
            </a:custGeom>
            <a:solidFill>
              <a:srgbClr val="F5F4F4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4385564" y="63500"/>
              <a:ext cx="2533903" cy="2174494"/>
            </a:xfrm>
            <a:custGeom>
              <a:avLst/>
              <a:gdLst/>
              <a:ahLst/>
              <a:cxnLst/>
              <a:rect l="l" t="t" r="r" b="b"/>
              <a:pathLst>
                <a:path w="2533903" h="2174494">
                  <a:moveTo>
                    <a:pt x="0" y="0"/>
                  </a:moveTo>
                  <a:lnTo>
                    <a:pt x="2029841" y="0"/>
                  </a:lnTo>
                  <a:lnTo>
                    <a:pt x="2533904" y="1095883"/>
                  </a:lnTo>
                  <a:lnTo>
                    <a:pt x="2016251" y="2174494"/>
                  </a:lnTo>
                  <a:lnTo>
                    <a:pt x="0" y="2174494"/>
                  </a:lnTo>
                  <a:lnTo>
                    <a:pt x="491744" y="1095883"/>
                  </a:lnTo>
                  <a:close/>
                </a:path>
              </a:pathLst>
            </a:custGeom>
            <a:solidFill>
              <a:srgbClr val="FBB917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6551676" y="72136"/>
              <a:ext cx="2533904" cy="2174494"/>
            </a:xfrm>
            <a:custGeom>
              <a:avLst/>
              <a:gdLst/>
              <a:ahLst/>
              <a:cxnLst/>
              <a:rect l="l" t="t" r="r" b="b"/>
              <a:pathLst>
                <a:path w="2533904" h="2174494">
                  <a:moveTo>
                    <a:pt x="0" y="0"/>
                  </a:moveTo>
                  <a:lnTo>
                    <a:pt x="2029841" y="0"/>
                  </a:lnTo>
                  <a:lnTo>
                    <a:pt x="2533904" y="1087247"/>
                  </a:lnTo>
                  <a:lnTo>
                    <a:pt x="2016252" y="2174494"/>
                  </a:lnTo>
                  <a:lnTo>
                    <a:pt x="0" y="2174494"/>
                  </a:lnTo>
                  <a:lnTo>
                    <a:pt x="490474" y="1087247"/>
                  </a:lnTo>
                  <a:close/>
                </a:path>
              </a:pathLst>
            </a:custGeom>
            <a:solidFill>
              <a:srgbClr val="F5F4F4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8707501" y="65151"/>
              <a:ext cx="2534031" cy="2174494"/>
            </a:xfrm>
            <a:custGeom>
              <a:avLst/>
              <a:gdLst/>
              <a:ahLst/>
              <a:cxnLst/>
              <a:rect l="l" t="t" r="r" b="b"/>
              <a:pathLst>
                <a:path w="2534031" h="2174494">
                  <a:moveTo>
                    <a:pt x="0" y="0"/>
                  </a:moveTo>
                  <a:lnTo>
                    <a:pt x="2029968" y="0"/>
                  </a:lnTo>
                  <a:lnTo>
                    <a:pt x="2534031" y="1094232"/>
                  </a:lnTo>
                  <a:lnTo>
                    <a:pt x="2016379" y="2174494"/>
                  </a:lnTo>
                  <a:lnTo>
                    <a:pt x="0" y="2174494"/>
                  </a:lnTo>
                  <a:lnTo>
                    <a:pt x="489839" y="1094232"/>
                  </a:lnTo>
                  <a:close/>
                </a:path>
              </a:pathLst>
            </a:custGeom>
            <a:solidFill>
              <a:srgbClr val="F5F4F4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5393691" y="762762"/>
              <a:ext cx="817499" cy="792988"/>
            </a:xfrm>
            <a:custGeom>
              <a:avLst/>
              <a:gdLst/>
              <a:ahLst/>
              <a:cxnLst/>
              <a:rect l="l" t="t" r="r" b="b"/>
              <a:pathLst>
                <a:path w="817499" h="792988">
                  <a:moveTo>
                    <a:pt x="408685" y="45720"/>
                  </a:moveTo>
                  <a:lnTo>
                    <a:pt x="517905" y="266954"/>
                  </a:lnTo>
                  <a:lnTo>
                    <a:pt x="517905" y="266954"/>
                  </a:lnTo>
                  <a:lnTo>
                    <a:pt x="517905" y="266954"/>
                  </a:lnTo>
                  <a:cubicBezTo>
                    <a:pt x="521334" y="273812"/>
                    <a:pt x="527811" y="278511"/>
                    <a:pt x="535431" y="279654"/>
                  </a:cubicBezTo>
                  <a:lnTo>
                    <a:pt x="535431" y="279654"/>
                  </a:lnTo>
                  <a:lnTo>
                    <a:pt x="779652" y="315087"/>
                  </a:lnTo>
                  <a:lnTo>
                    <a:pt x="602995" y="487299"/>
                  </a:lnTo>
                  <a:lnTo>
                    <a:pt x="602995" y="487299"/>
                  </a:lnTo>
                  <a:cubicBezTo>
                    <a:pt x="597407" y="492633"/>
                    <a:pt x="594994" y="500380"/>
                    <a:pt x="596264" y="507873"/>
                  </a:cubicBezTo>
                  <a:lnTo>
                    <a:pt x="596264" y="507873"/>
                  </a:lnTo>
                  <a:lnTo>
                    <a:pt x="596264" y="507873"/>
                  </a:lnTo>
                  <a:lnTo>
                    <a:pt x="638047" y="751078"/>
                  </a:lnTo>
                  <a:lnTo>
                    <a:pt x="419607" y="636270"/>
                  </a:lnTo>
                  <a:cubicBezTo>
                    <a:pt x="416178" y="634492"/>
                    <a:pt x="412495" y="633603"/>
                    <a:pt x="408685" y="633603"/>
                  </a:cubicBezTo>
                  <a:cubicBezTo>
                    <a:pt x="404876" y="633603"/>
                    <a:pt x="401192" y="634492"/>
                    <a:pt x="397764" y="636270"/>
                  </a:cubicBezTo>
                  <a:lnTo>
                    <a:pt x="397764" y="636270"/>
                  </a:lnTo>
                  <a:lnTo>
                    <a:pt x="179323" y="751078"/>
                  </a:lnTo>
                  <a:lnTo>
                    <a:pt x="220979" y="507873"/>
                  </a:lnTo>
                  <a:lnTo>
                    <a:pt x="220979" y="507873"/>
                  </a:lnTo>
                  <a:cubicBezTo>
                    <a:pt x="222250" y="500253"/>
                    <a:pt x="219837" y="492506"/>
                    <a:pt x="214248" y="487172"/>
                  </a:cubicBezTo>
                  <a:lnTo>
                    <a:pt x="214248" y="487172"/>
                  </a:lnTo>
                  <a:lnTo>
                    <a:pt x="37718" y="315214"/>
                  </a:lnTo>
                  <a:lnTo>
                    <a:pt x="281939" y="279781"/>
                  </a:lnTo>
                  <a:lnTo>
                    <a:pt x="281939" y="279781"/>
                  </a:lnTo>
                  <a:lnTo>
                    <a:pt x="281939" y="279781"/>
                  </a:lnTo>
                  <a:cubicBezTo>
                    <a:pt x="289559" y="278638"/>
                    <a:pt x="296036" y="273939"/>
                    <a:pt x="299465" y="267081"/>
                  </a:cubicBezTo>
                  <a:lnTo>
                    <a:pt x="299465" y="267081"/>
                  </a:lnTo>
                  <a:lnTo>
                    <a:pt x="299465" y="267081"/>
                  </a:lnTo>
                  <a:lnTo>
                    <a:pt x="408685" y="45847"/>
                  </a:lnTo>
                  <a:close/>
                  <a:moveTo>
                    <a:pt x="408685" y="0"/>
                  </a:moveTo>
                  <a:cubicBezTo>
                    <a:pt x="400430" y="0"/>
                    <a:pt x="392048" y="4191"/>
                    <a:pt x="387730" y="12954"/>
                  </a:cubicBezTo>
                  <a:lnTo>
                    <a:pt x="387730" y="12954"/>
                  </a:lnTo>
                  <a:lnTo>
                    <a:pt x="387730" y="12954"/>
                  </a:lnTo>
                  <a:lnTo>
                    <a:pt x="271906" y="247650"/>
                  </a:lnTo>
                  <a:lnTo>
                    <a:pt x="12953" y="285242"/>
                  </a:lnTo>
                  <a:lnTo>
                    <a:pt x="12953" y="285242"/>
                  </a:lnTo>
                  <a:lnTo>
                    <a:pt x="12953" y="285242"/>
                  </a:lnTo>
                  <a:cubicBezTo>
                    <a:pt x="7873" y="286004"/>
                    <a:pt x="3428" y="288290"/>
                    <a:pt x="0" y="291719"/>
                  </a:cubicBezTo>
                  <a:lnTo>
                    <a:pt x="0" y="291719"/>
                  </a:lnTo>
                  <a:lnTo>
                    <a:pt x="0" y="324993"/>
                  </a:lnTo>
                  <a:lnTo>
                    <a:pt x="0" y="324993"/>
                  </a:lnTo>
                  <a:cubicBezTo>
                    <a:pt x="0" y="324993"/>
                    <a:pt x="0" y="324993"/>
                    <a:pt x="127" y="325120"/>
                  </a:cubicBezTo>
                  <a:lnTo>
                    <a:pt x="127" y="325120"/>
                  </a:lnTo>
                  <a:lnTo>
                    <a:pt x="187452" y="507746"/>
                  </a:lnTo>
                  <a:lnTo>
                    <a:pt x="143256" y="765683"/>
                  </a:lnTo>
                  <a:cubicBezTo>
                    <a:pt x="142366" y="770890"/>
                    <a:pt x="143256" y="776097"/>
                    <a:pt x="145541" y="780415"/>
                  </a:cubicBezTo>
                  <a:cubicBezTo>
                    <a:pt x="149478" y="787781"/>
                    <a:pt x="157479" y="792988"/>
                    <a:pt x="166242" y="792988"/>
                  </a:cubicBezTo>
                  <a:cubicBezTo>
                    <a:pt x="169798" y="792988"/>
                    <a:pt x="173482" y="792099"/>
                    <a:pt x="177038" y="790321"/>
                  </a:cubicBezTo>
                  <a:lnTo>
                    <a:pt x="408685" y="668528"/>
                  </a:lnTo>
                  <a:lnTo>
                    <a:pt x="640333" y="790321"/>
                  </a:lnTo>
                  <a:lnTo>
                    <a:pt x="640333" y="790321"/>
                  </a:lnTo>
                  <a:lnTo>
                    <a:pt x="640333" y="790321"/>
                  </a:lnTo>
                  <a:cubicBezTo>
                    <a:pt x="643762" y="792099"/>
                    <a:pt x="647445" y="792988"/>
                    <a:pt x="651128" y="792988"/>
                  </a:cubicBezTo>
                  <a:cubicBezTo>
                    <a:pt x="652398" y="792988"/>
                    <a:pt x="653669" y="792861"/>
                    <a:pt x="654938" y="792607"/>
                  </a:cubicBezTo>
                  <a:cubicBezTo>
                    <a:pt x="666622" y="790575"/>
                    <a:pt x="676401" y="779399"/>
                    <a:pt x="674115" y="765683"/>
                  </a:cubicBezTo>
                  <a:lnTo>
                    <a:pt x="674115" y="765683"/>
                  </a:lnTo>
                  <a:lnTo>
                    <a:pt x="674115" y="765683"/>
                  </a:lnTo>
                  <a:lnTo>
                    <a:pt x="629919" y="507746"/>
                  </a:lnTo>
                  <a:lnTo>
                    <a:pt x="817371" y="325120"/>
                  </a:lnTo>
                  <a:lnTo>
                    <a:pt x="817371" y="325120"/>
                  </a:lnTo>
                  <a:cubicBezTo>
                    <a:pt x="817371" y="325120"/>
                    <a:pt x="817371" y="325120"/>
                    <a:pt x="817498" y="324993"/>
                  </a:cubicBezTo>
                  <a:lnTo>
                    <a:pt x="817498" y="324993"/>
                  </a:lnTo>
                  <a:lnTo>
                    <a:pt x="817498" y="291592"/>
                  </a:lnTo>
                  <a:lnTo>
                    <a:pt x="817498" y="291592"/>
                  </a:lnTo>
                  <a:cubicBezTo>
                    <a:pt x="814196" y="288290"/>
                    <a:pt x="809752" y="286004"/>
                    <a:pt x="804545" y="285242"/>
                  </a:cubicBezTo>
                  <a:lnTo>
                    <a:pt x="804545" y="285242"/>
                  </a:lnTo>
                  <a:lnTo>
                    <a:pt x="804545" y="285242"/>
                  </a:lnTo>
                  <a:lnTo>
                    <a:pt x="545591" y="247650"/>
                  </a:lnTo>
                  <a:lnTo>
                    <a:pt x="429767" y="12954"/>
                  </a:lnTo>
                  <a:lnTo>
                    <a:pt x="429767" y="12954"/>
                  </a:lnTo>
                  <a:cubicBezTo>
                    <a:pt x="427354" y="8128"/>
                    <a:pt x="423671" y="4572"/>
                    <a:pt x="419227" y="2413"/>
                  </a:cubicBezTo>
                  <a:cubicBezTo>
                    <a:pt x="416052" y="762"/>
                    <a:pt x="412496" y="0"/>
                    <a:pt x="408813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2126554" y="849767"/>
            <a:ext cx="3878446" cy="11564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86"/>
              </a:lnSpc>
            </a:pPr>
            <a:r>
              <a:rPr lang="en-US" sz="3704" b="1">
                <a:solidFill>
                  <a:srgbClr val="FBB917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LEVEL 3 </a:t>
            </a:r>
          </a:p>
          <a:p>
            <a:pPr algn="l">
              <a:lnSpc>
                <a:spcPts val="1852"/>
              </a:lnSpc>
            </a:pPr>
            <a:r>
              <a:rPr lang="en-US" sz="1852" b="1">
                <a:solidFill>
                  <a:srgbClr val="FBB917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PERSONALISATION ON A SPECIAL PRODUCT</a:t>
            </a:r>
            <a:r>
              <a:rPr lang="en-US" sz="1852" b="1">
                <a:solidFill>
                  <a:srgbClr val="000000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 </a:t>
            </a:r>
            <a:r>
              <a:rPr lang="en-US" sz="1852" b="1">
                <a:solidFill>
                  <a:srgbClr val="FBB917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SOLUTION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5271666" y="1463482"/>
            <a:ext cx="1186857" cy="405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87"/>
              </a:lnSpc>
            </a:pPr>
            <a:r>
              <a:rPr lang="en-US" sz="1270">
                <a:solidFill>
                  <a:srgbClr val="00509E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‘Jacket’ - ‘Personalisation’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128726" y="2828659"/>
            <a:ext cx="8821316" cy="4707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97254" lvl="1" indent="-398627" algn="l">
              <a:lnSpc>
                <a:spcPts val="3692"/>
              </a:lnSpc>
              <a:buFont typeface="Arial"/>
              <a:buChar char="•"/>
            </a:pPr>
            <a:r>
              <a:rPr lang="en-US" sz="3692">
                <a:solidFill>
                  <a:srgbClr val="000000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Based upon your requirements, we define a specific solution </a:t>
            </a:r>
          </a:p>
          <a:p>
            <a:pPr marL="797254" lvl="1" indent="-398627" algn="l">
              <a:lnSpc>
                <a:spcPts val="3692"/>
              </a:lnSpc>
              <a:buFont typeface="Arial"/>
              <a:buChar char="•"/>
            </a:pPr>
            <a:r>
              <a:rPr lang="en-US" sz="3692">
                <a:solidFill>
                  <a:srgbClr val="000000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Your personalised range is a combination of unique new features with customization on labelling, colours,..</a:t>
            </a:r>
          </a:p>
          <a:p>
            <a:pPr marL="797254" lvl="1" indent="-398627" algn="l">
              <a:lnSpc>
                <a:spcPts val="3692"/>
              </a:lnSpc>
              <a:buFont typeface="Arial"/>
              <a:buChar char="•"/>
            </a:pPr>
            <a:r>
              <a:rPr lang="en-US" sz="3692">
                <a:solidFill>
                  <a:srgbClr val="000000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You supply an own design or PG  Marketing department creates a design</a:t>
            </a:r>
          </a:p>
          <a:p>
            <a:pPr marL="797254" lvl="1" indent="-398627" algn="l">
              <a:lnSpc>
                <a:spcPts val="3692"/>
              </a:lnSpc>
              <a:buFont typeface="Arial"/>
              <a:buChar char="•"/>
            </a:pPr>
            <a:r>
              <a:rPr lang="en-US" sz="3692">
                <a:solidFill>
                  <a:srgbClr val="000000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Discuss on MOQ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0" y="475"/>
            <a:ext cx="7772762" cy="10287468"/>
            <a:chOff x="0" y="0"/>
            <a:chExt cx="29376002" cy="3887995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9375990" cy="38879906"/>
            </a:xfrm>
            <a:custGeom>
              <a:avLst/>
              <a:gdLst/>
              <a:ahLst/>
              <a:cxnLst/>
              <a:rect l="l" t="t" r="r" b="b"/>
              <a:pathLst>
                <a:path w="29375990" h="38879906">
                  <a:moveTo>
                    <a:pt x="0" y="38879906"/>
                  </a:moveTo>
                  <a:lnTo>
                    <a:pt x="29375990" y="38879906"/>
                  </a:lnTo>
                  <a:lnTo>
                    <a:pt x="2937599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F4F4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8603722" y="840956"/>
            <a:ext cx="1033878" cy="1033872"/>
            <a:chOff x="0" y="0"/>
            <a:chExt cx="3907384" cy="3907371"/>
          </a:xfrm>
        </p:grpSpPr>
        <p:sp>
          <p:nvSpPr>
            <p:cNvPr id="5" name="Freeform 5"/>
            <p:cNvSpPr/>
            <p:nvPr/>
          </p:nvSpPr>
          <p:spPr>
            <a:xfrm>
              <a:off x="63500" y="63500"/>
              <a:ext cx="3780409" cy="3780409"/>
            </a:xfrm>
            <a:custGeom>
              <a:avLst/>
              <a:gdLst/>
              <a:ahLst/>
              <a:cxnLst/>
              <a:rect l="l" t="t" r="r" b="b"/>
              <a:pathLst>
                <a:path w="3780409" h="3780409">
                  <a:moveTo>
                    <a:pt x="0" y="3780409"/>
                  </a:moveTo>
                  <a:lnTo>
                    <a:pt x="3780409" y="3780409"/>
                  </a:lnTo>
                  <a:lnTo>
                    <a:pt x="378040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01317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6" name="Freeform 6"/>
            <p:cNvSpPr/>
            <p:nvPr/>
          </p:nvSpPr>
          <p:spPr>
            <a:xfrm>
              <a:off x="487892" y="859536"/>
              <a:ext cx="2864591" cy="2178872"/>
            </a:xfrm>
            <a:custGeom>
              <a:avLst/>
              <a:gdLst/>
              <a:ahLst/>
              <a:cxnLst/>
              <a:rect l="l" t="t" r="r" b="b"/>
              <a:pathLst>
                <a:path w="2864591" h="2178872">
                  <a:moveTo>
                    <a:pt x="520742" y="0"/>
                  </a:moveTo>
                  <a:lnTo>
                    <a:pt x="2344081" y="0"/>
                  </a:lnTo>
                  <a:lnTo>
                    <a:pt x="2344081" y="57023"/>
                  </a:lnTo>
                  <a:lnTo>
                    <a:pt x="2344081" y="0"/>
                  </a:lnTo>
                  <a:cubicBezTo>
                    <a:pt x="2387134" y="0"/>
                    <a:pt x="2427901" y="19431"/>
                    <a:pt x="2454825" y="53086"/>
                  </a:cubicBezTo>
                  <a:lnTo>
                    <a:pt x="2454825" y="53086"/>
                  </a:lnTo>
                  <a:lnTo>
                    <a:pt x="2454825" y="53086"/>
                  </a:lnTo>
                  <a:lnTo>
                    <a:pt x="2833285" y="523875"/>
                  </a:lnTo>
                  <a:lnTo>
                    <a:pt x="2833285" y="523875"/>
                  </a:lnTo>
                  <a:lnTo>
                    <a:pt x="2833285" y="523875"/>
                  </a:lnTo>
                  <a:cubicBezTo>
                    <a:pt x="2876973" y="578358"/>
                    <a:pt x="2874814" y="656717"/>
                    <a:pt x="2827570" y="708533"/>
                  </a:cubicBezTo>
                  <a:lnTo>
                    <a:pt x="2785406" y="670179"/>
                  </a:lnTo>
                  <a:lnTo>
                    <a:pt x="2827570" y="708533"/>
                  </a:lnTo>
                  <a:lnTo>
                    <a:pt x="1532551" y="2132330"/>
                  </a:lnTo>
                  <a:lnTo>
                    <a:pt x="1490387" y="2093976"/>
                  </a:lnTo>
                  <a:lnTo>
                    <a:pt x="1532551" y="2132330"/>
                  </a:lnTo>
                  <a:cubicBezTo>
                    <a:pt x="1479211" y="2191004"/>
                    <a:pt x="1389295" y="2194179"/>
                    <a:pt x="1331891" y="2141982"/>
                  </a:cubicBezTo>
                  <a:cubicBezTo>
                    <a:pt x="1328462" y="2138807"/>
                    <a:pt x="1325033" y="2135505"/>
                    <a:pt x="1321858" y="2131949"/>
                  </a:cubicBezTo>
                  <a:lnTo>
                    <a:pt x="1364149" y="2093849"/>
                  </a:lnTo>
                  <a:lnTo>
                    <a:pt x="1321858" y="2132076"/>
                  </a:lnTo>
                  <a:lnTo>
                    <a:pt x="36618" y="708406"/>
                  </a:lnTo>
                  <a:lnTo>
                    <a:pt x="36618" y="708406"/>
                  </a:lnTo>
                  <a:lnTo>
                    <a:pt x="36618" y="708406"/>
                  </a:lnTo>
                  <a:cubicBezTo>
                    <a:pt x="-10118" y="656590"/>
                    <a:pt x="-12404" y="578485"/>
                    <a:pt x="31411" y="524129"/>
                  </a:cubicBezTo>
                  <a:lnTo>
                    <a:pt x="31411" y="524129"/>
                  </a:lnTo>
                  <a:lnTo>
                    <a:pt x="31411" y="524129"/>
                  </a:lnTo>
                  <a:lnTo>
                    <a:pt x="409998" y="53086"/>
                  </a:lnTo>
                  <a:lnTo>
                    <a:pt x="454448" y="88773"/>
                  </a:lnTo>
                  <a:lnTo>
                    <a:pt x="409998" y="53086"/>
                  </a:lnTo>
                  <a:cubicBezTo>
                    <a:pt x="437049" y="19431"/>
                    <a:pt x="477816" y="0"/>
                    <a:pt x="520869" y="0"/>
                  </a:cubicBezTo>
                  <a:lnTo>
                    <a:pt x="520869" y="57023"/>
                  </a:lnTo>
                  <a:lnTo>
                    <a:pt x="520869" y="0"/>
                  </a:lnTo>
                  <a:moveTo>
                    <a:pt x="520869" y="113919"/>
                  </a:moveTo>
                  <a:cubicBezTo>
                    <a:pt x="512233" y="113919"/>
                    <a:pt x="504232" y="117856"/>
                    <a:pt x="498898" y="124460"/>
                  </a:cubicBezTo>
                  <a:lnTo>
                    <a:pt x="498898" y="124460"/>
                  </a:lnTo>
                  <a:lnTo>
                    <a:pt x="498898" y="124460"/>
                  </a:lnTo>
                  <a:lnTo>
                    <a:pt x="120311" y="595503"/>
                  </a:lnTo>
                  <a:lnTo>
                    <a:pt x="75861" y="559816"/>
                  </a:lnTo>
                  <a:lnTo>
                    <a:pt x="120311" y="595503"/>
                  </a:lnTo>
                  <a:cubicBezTo>
                    <a:pt x="111548" y="606298"/>
                    <a:pt x="112056" y="621919"/>
                    <a:pt x="121327" y="632206"/>
                  </a:cubicBezTo>
                  <a:lnTo>
                    <a:pt x="79036" y="670306"/>
                  </a:lnTo>
                  <a:lnTo>
                    <a:pt x="121327" y="632079"/>
                  </a:lnTo>
                  <a:lnTo>
                    <a:pt x="1406567" y="2055749"/>
                  </a:lnTo>
                  <a:lnTo>
                    <a:pt x="1406567" y="2055749"/>
                  </a:lnTo>
                  <a:lnTo>
                    <a:pt x="1406567" y="2055749"/>
                  </a:lnTo>
                  <a:cubicBezTo>
                    <a:pt x="1407202" y="2056511"/>
                    <a:pt x="1407964" y="2057146"/>
                    <a:pt x="1408599" y="2057781"/>
                  </a:cubicBezTo>
                  <a:cubicBezTo>
                    <a:pt x="1419902" y="2068068"/>
                    <a:pt x="1437809" y="2067433"/>
                    <a:pt x="1448350" y="2055749"/>
                  </a:cubicBezTo>
                  <a:lnTo>
                    <a:pt x="1448350" y="2055749"/>
                  </a:lnTo>
                  <a:lnTo>
                    <a:pt x="1448350" y="2055749"/>
                  </a:lnTo>
                  <a:lnTo>
                    <a:pt x="2743369" y="631952"/>
                  </a:lnTo>
                  <a:lnTo>
                    <a:pt x="2743369" y="631952"/>
                  </a:lnTo>
                  <a:lnTo>
                    <a:pt x="2743369" y="631952"/>
                  </a:lnTo>
                  <a:cubicBezTo>
                    <a:pt x="2752640" y="621665"/>
                    <a:pt x="2753148" y="606171"/>
                    <a:pt x="2744512" y="595249"/>
                  </a:cubicBezTo>
                  <a:lnTo>
                    <a:pt x="2788962" y="559562"/>
                  </a:lnTo>
                  <a:lnTo>
                    <a:pt x="2744512" y="595249"/>
                  </a:lnTo>
                  <a:lnTo>
                    <a:pt x="2366052" y="124460"/>
                  </a:lnTo>
                  <a:lnTo>
                    <a:pt x="2410502" y="88773"/>
                  </a:lnTo>
                  <a:lnTo>
                    <a:pt x="2366179" y="124460"/>
                  </a:lnTo>
                  <a:cubicBezTo>
                    <a:pt x="2360845" y="117729"/>
                    <a:pt x="2352717" y="113919"/>
                    <a:pt x="2344208" y="113919"/>
                  </a:cubicBezTo>
                  <a:lnTo>
                    <a:pt x="520742" y="11391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7" name="Freeform 7"/>
            <p:cNvSpPr/>
            <p:nvPr/>
          </p:nvSpPr>
          <p:spPr>
            <a:xfrm>
              <a:off x="544830" y="1418971"/>
              <a:ext cx="2750693" cy="113919"/>
            </a:xfrm>
            <a:custGeom>
              <a:avLst/>
              <a:gdLst/>
              <a:ahLst/>
              <a:cxnLst/>
              <a:rect l="l" t="t" r="r" b="b"/>
              <a:pathLst>
                <a:path w="2750693" h="113919">
                  <a:moveTo>
                    <a:pt x="0" y="0"/>
                  </a:moveTo>
                  <a:lnTo>
                    <a:pt x="2750693" y="0"/>
                  </a:lnTo>
                  <a:lnTo>
                    <a:pt x="2750693" y="113919"/>
                  </a:lnTo>
                  <a:lnTo>
                    <a:pt x="0" y="11391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8" name="Freeform 8"/>
            <p:cNvSpPr/>
            <p:nvPr/>
          </p:nvSpPr>
          <p:spPr>
            <a:xfrm>
              <a:off x="1165928" y="859611"/>
              <a:ext cx="1498336" cy="2178994"/>
            </a:xfrm>
            <a:custGeom>
              <a:avLst/>
              <a:gdLst/>
              <a:ahLst/>
              <a:cxnLst/>
              <a:rect l="l" t="t" r="r" b="b"/>
              <a:pathLst>
                <a:path w="1498336" h="2178994">
                  <a:moveTo>
                    <a:pt x="1138868" y="26214"/>
                  </a:moveTo>
                  <a:lnTo>
                    <a:pt x="1489388" y="574600"/>
                  </a:lnTo>
                  <a:cubicBezTo>
                    <a:pt x="1499802" y="590856"/>
                    <a:pt x="1501199" y="611303"/>
                    <a:pt x="1493198" y="628956"/>
                  </a:cubicBezTo>
                  <a:cubicBezTo>
                    <a:pt x="1493198" y="629083"/>
                    <a:pt x="806509" y="2133398"/>
                    <a:pt x="801048" y="2145463"/>
                  </a:cubicBezTo>
                  <a:cubicBezTo>
                    <a:pt x="801048" y="2145590"/>
                    <a:pt x="801048" y="2145336"/>
                    <a:pt x="801175" y="2145209"/>
                  </a:cubicBezTo>
                  <a:cubicBezTo>
                    <a:pt x="792031" y="2165656"/>
                    <a:pt x="771965" y="2178737"/>
                    <a:pt x="749613" y="2178991"/>
                  </a:cubicBezTo>
                  <a:cubicBezTo>
                    <a:pt x="727261" y="2179245"/>
                    <a:pt x="706941" y="2166291"/>
                    <a:pt x="697543" y="2146098"/>
                  </a:cubicBezTo>
                  <a:cubicBezTo>
                    <a:pt x="695638" y="2141907"/>
                    <a:pt x="5012" y="628829"/>
                    <a:pt x="5139" y="629083"/>
                  </a:cubicBezTo>
                  <a:cubicBezTo>
                    <a:pt x="-2862" y="611557"/>
                    <a:pt x="-1465" y="590983"/>
                    <a:pt x="8949" y="574727"/>
                  </a:cubicBezTo>
                  <a:lnTo>
                    <a:pt x="359469" y="26341"/>
                  </a:lnTo>
                  <a:cubicBezTo>
                    <a:pt x="376360" y="-202"/>
                    <a:pt x="411666" y="-7949"/>
                    <a:pt x="438082" y="9069"/>
                  </a:cubicBezTo>
                  <a:cubicBezTo>
                    <a:pt x="464498" y="26087"/>
                    <a:pt x="472372" y="61266"/>
                    <a:pt x="455354" y="87682"/>
                  </a:cubicBezTo>
                  <a:lnTo>
                    <a:pt x="104834" y="636068"/>
                  </a:lnTo>
                  <a:lnTo>
                    <a:pt x="56828" y="605334"/>
                  </a:lnTo>
                  <a:lnTo>
                    <a:pt x="108644" y="581712"/>
                  </a:lnTo>
                  <a:cubicBezTo>
                    <a:pt x="108771" y="581966"/>
                    <a:pt x="799016" y="2094409"/>
                    <a:pt x="800794" y="2097965"/>
                  </a:cubicBezTo>
                  <a:lnTo>
                    <a:pt x="749105" y="2121968"/>
                  </a:lnTo>
                  <a:lnTo>
                    <a:pt x="697035" y="2098727"/>
                  </a:lnTo>
                  <a:cubicBezTo>
                    <a:pt x="697162" y="2098473"/>
                    <a:pt x="697162" y="2098346"/>
                    <a:pt x="697162" y="2098346"/>
                  </a:cubicBezTo>
                  <a:cubicBezTo>
                    <a:pt x="702750" y="2086027"/>
                    <a:pt x="1389439" y="581458"/>
                    <a:pt x="1389439" y="581585"/>
                  </a:cubicBezTo>
                  <a:lnTo>
                    <a:pt x="1441255" y="605207"/>
                  </a:lnTo>
                  <a:lnTo>
                    <a:pt x="1393249" y="635941"/>
                  </a:lnTo>
                  <a:lnTo>
                    <a:pt x="1042729" y="87555"/>
                  </a:lnTo>
                  <a:cubicBezTo>
                    <a:pt x="1025838" y="61012"/>
                    <a:pt x="1033585" y="25833"/>
                    <a:pt x="1060001" y="8942"/>
                  </a:cubicBezTo>
                  <a:cubicBezTo>
                    <a:pt x="1086417" y="-7949"/>
                    <a:pt x="1121723" y="-202"/>
                    <a:pt x="1138614" y="26214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9" name="Freeform 9"/>
          <p:cNvSpPr/>
          <p:nvPr/>
        </p:nvSpPr>
        <p:spPr>
          <a:xfrm>
            <a:off x="971961" y="1755631"/>
            <a:ext cx="6959433" cy="8532312"/>
          </a:xfrm>
          <a:custGeom>
            <a:avLst/>
            <a:gdLst/>
            <a:ahLst/>
            <a:cxnLst/>
            <a:rect l="l" t="t" r="r" b="b"/>
            <a:pathLst>
              <a:path w="6959433" h="8532312">
                <a:moveTo>
                  <a:pt x="0" y="0"/>
                </a:moveTo>
                <a:lnTo>
                  <a:pt x="6959433" y="0"/>
                </a:lnTo>
                <a:lnTo>
                  <a:pt x="6959433" y="8532312"/>
                </a:lnTo>
                <a:lnTo>
                  <a:pt x="0" y="853231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56"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10" name="Freeform 10"/>
          <p:cNvSpPr/>
          <p:nvPr/>
        </p:nvSpPr>
        <p:spPr>
          <a:xfrm>
            <a:off x="0" y="6280113"/>
            <a:ext cx="4566780" cy="4007831"/>
          </a:xfrm>
          <a:custGeom>
            <a:avLst/>
            <a:gdLst/>
            <a:ahLst/>
            <a:cxnLst/>
            <a:rect l="l" t="t" r="r" b="b"/>
            <a:pathLst>
              <a:path w="4566780" h="4007831">
                <a:moveTo>
                  <a:pt x="0" y="0"/>
                </a:moveTo>
                <a:lnTo>
                  <a:pt x="4566780" y="0"/>
                </a:lnTo>
                <a:lnTo>
                  <a:pt x="4566780" y="4007830"/>
                </a:lnTo>
                <a:lnTo>
                  <a:pt x="0" y="40078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4" b="-92"/>
            </a:stretch>
          </a:blipFill>
        </p:spPr>
        <p:txBody>
          <a:bodyPr/>
          <a:lstStyle/>
          <a:p>
            <a:endParaRPr lang="en-BE"/>
          </a:p>
        </p:txBody>
      </p: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840487" y="8676584"/>
            <a:ext cx="5693388" cy="1163432"/>
            <a:chOff x="0" y="0"/>
            <a:chExt cx="11305007" cy="2310155"/>
          </a:xfrm>
        </p:grpSpPr>
        <p:sp>
          <p:nvSpPr>
            <p:cNvPr id="12" name="Freeform 12"/>
            <p:cNvSpPr/>
            <p:nvPr/>
          </p:nvSpPr>
          <p:spPr>
            <a:xfrm>
              <a:off x="63500" y="63500"/>
              <a:ext cx="2533904" cy="2174494"/>
            </a:xfrm>
            <a:custGeom>
              <a:avLst/>
              <a:gdLst/>
              <a:ahLst/>
              <a:cxnLst/>
              <a:rect l="l" t="t" r="r" b="b"/>
              <a:pathLst>
                <a:path w="2533904" h="2174494">
                  <a:moveTo>
                    <a:pt x="0" y="0"/>
                  </a:moveTo>
                  <a:lnTo>
                    <a:pt x="2029841" y="0"/>
                  </a:lnTo>
                  <a:lnTo>
                    <a:pt x="2533904" y="1095883"/>
                  </a:lnTo>
                  <a:lnTo>
                    <a:pt x="2016252" y="2174494"/>
                  </a:lnTo>
                  <a:lnTo>
                    <a:pt x="0" y="2174494"/>
                  </a:lnTo>
                  <a:lnTo>
                    <a:pt x="490474" y="1095883"/>
                  </a:lnTo>
                  <a:close/>
                </a:path>
              </a:pathLst>
            </a:custGeom>
            <a:solidFill>
              <a:srgbClr val="F5F4F4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2224532" y="63500"/>
              <a:ext cx="2533904" cy="2174494"/>
            </a:xfrm>
            <a:custGeom>
              <a:avLst/>
              <a:gdLst/>
              <a:ahLst/>
              <a:cxnLst/>
              <a:rect l="l" t="t" r="r" b="b"/>
              <a:pathLst>
                <a:path w="2533904" h="2174494">
                  <a:moveTo>
                    <a:pt x="0" y="0"/>
                  </a:moveTo>
                  <a:lnTo>
                    <a:pt x="2029841" y="0"/>
                  </a:lnTo>
                  <a:lnTo>
                    <a:pt x="2533904" y="1095883"/>
                  </a:lnTo>
                  <a:lnTo>
                    <a:pt x="2016252" y="2174494"/>
                  </a:lnTo>
                  <a:lnTo>
                    <a:pt x="0" y="2174494"/>
                  </a:lnTo>
                  <a:lnTo>
                    <a:pt x="492125" y="1095883"/>
                  </a:lnTo>
                  <a:close/>
                </a:path>
              </a:pathLst>
            </a:custGeom>
            <a:solidFill>
              <a:srgbClr val="F5F4F4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4385564" y="63500"/>
              <a:ext cx="2533903" cy="2174494"/>
            </a:xfrm>
            <a:custGeom>
              <a:avLst/>
              <a:gdLst/>
              <a:ahLst/>
              <a:cxnLst/>
              <a:rect l="l" t="t" r="r" b="b"/>
              <a:pathLst>
                <a:path w="2533903" h="2174494">
                  <a:moveTo>
                    <a:pt x="0" y="0"/>
                  </a:moveTo>
                  <a:lnTo>
                    <a:pt x="2029841" y="0"/>
                  </a:lnTo>
                  <a:lnTo>
                    <a:pt x="2533904" y="1095883"/>
                  </a:lnTo>
                  <a:lnTo>
                    <a:pt x="2016251" y="2174494"/>
                  </a:lnTo>
                  <a:lnTo>
                    <a:pt x="0" y="2174494"/>
                  </a:lnTo>
                  <a:lnTo>
                    <a:pt x="491744" y="1095883"/>
                  </a:lnTo>
                  <a:close/>
                </a:path>
              </a:pathLst>
            </a:custGeom>
            <a:solidFill>
              <a:srgbClr val="F5F4F4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6551676" y="72136"/>
              <a:ext cx="2533904" cy="2174494"/>
            </a:xfrm>
            <a:custGeom>
              <a:avLst/>
              <a:gdLst/>
              <a:ahLst/>
              <a:cxnLst/>
              <a:rect l="l" t="t" r="r" b="b"/>
              <a:pathLst>
                <a:path w="2533904" h="2174494">
                  <a:moveTo>
                    <a:pt x="0" y="0"/>
                  </a:moveTo>
                  <a:lnTo>
                    <a:pt x="2029841" y="0"/>
                  </a:lnTo>
                  <a:lnTo>
                    <a:pt x="2533904" y="1087247"/>
                  </a:lnTo>
                  <a:lnTo>
                    <a:pt x="2016252" y="2174494"/>
                  </a:lnTo>
                  <a:lnTo>
                    <a:pt x="0" y="2174494"/>
                  </a:lnTo>
                  <a:lnTo>
                    <a:pt x="490474" y="1087247"/>
                  </a:lnTo>
                  <a:close/>
                </a:path>
              </a:pathLst>
            </a:custGeom>
            <a:solidFill>
              <a:srgbClr val="D01317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8707501" y="65151"/>
              <a:ext cx="2534031" cy="2174494"/>
            </a:xfrm>
            <a:custGeom>
              <a:avLst/>
              <a:gdLst/>
              <a:ahLst/>
              <a:cxnLst/>
              <a:rect l="l" t="t" r="r" b="b"/>
              <a:pathLst>
                <a:path w="2534031" h="2174494">
                  <a:moveTo>
                    <a:pt x="0" y="0"/>
                  </a:moveTo>
                  <a:lnTo>
                    <a:pt x="2029968" y="0"/>
                  </a:lnTo>
                  <a:lnTo>
                    <a:pt x="2534031" y="1094232"/>
                  </a:lnTo>
                  <a:lnTo>
                    <a:pt x="2016379" y="2174494"/>
                  </a:lnTo>
                  <a:lnTo>
                    <a:pt x="0" y="2174494"/>
                  </a:lnTo>
                  <a:lnTo>
                    <a:pt x="489839" y="1094232"/>
                  </a:lnTo>
                  <a:close/>
                </a:path>
              </a:pathLst>
            </a:custGeom>
            <a:solidFill>
              <a:srgbClr val="F5F4F4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7572328" y="931926"/>
              <a:ext cx="782147" cy="595002"/>
            </a:xfrm>
            <a:custGeom>
              <a:avLst/>
              <a:gdLst/>
              <a:ahLst/>
              <a:cxnLst/>
              <a:rect l="l" t="t" r="r" b="b"/>
              <a:pathLst>
                <a:path w="782147" h="595002">
                  <a:moveTo>
                    <a:pt x="142160" y="127"/>
                  </a:moveTo>
                  <a:lnTo>
                    <a:pt x="640000" y="127"/>
                  </a:lnTo>
                  <a:lnTo>
                    <a:pt x="640000" y="15621"/>
                  </a:lnTo>
                  <a:lnTo>
                    <a:pt x="640000" y="127"/>
                  </a:lnTo>
                  <a:cubicBezTo>
                    <a:pt x="651811" y="127"/>
                    <a:pt x="662860" y="5461"/>
                    <a:pt x="670226" y="14605"/>
                  </a:cubicBezTo>
                  <a:lnTo>
                    <a:pt x="658161" y="24384"/>
                  </a:lnTo>
                  <a:lnTo>
                    <a:pt x="670226" y="14605"/>
                  </a:lnTo>
                  <a:lnTo>
                    <a:pt x="773604" y="143129"/>
                  </a:lnTo>
                  <a:lnTo>
                    <a:pt x="773604" y="143129"/>
                  </a:lnTo>
                  <a:lnTo>
                    <a:pt x="773604" y="143129"/>
                  </a:lnTo>
                  <a:cubicBezTo>
                    <a:pt x="785542" y="157988"/>
                    <a:pt x="784908" y="179451"/>
                    <a:pt x="772080" y="193548"/>
                  </a:cubicBezTo>
                  <a:lnTo>
                    <a:pt x="760524" y="183134"/>
                  </a:lnTo>
                  <a:lnTo>
                    <a:pt x="772080" y="193548"/>
                  </a:lnTo>
                  <a:lnTo>
                    <a:pt x="418386" y="582295"/>
                  </a:lnTo>
                  <a:lnTo>
                    <a:pt x="406829" y="571881"/>
                  </a:lnTo>
                  <a:lnTo>
                    <a:pt x="418386" y="582295"/>
                  </a:lnTo>
                  <a:cubicBezTo>
                    <a:pt x="403780" y="598297"/>
                    <a:pt x="379270" y="599186"/>
                    <a:pt x="363522" y="584962"/>
                  </a:cubicBezTo>
                  <a:cubicBezTo>
                    <a:pt x="362633" y="584073"/>
                    <a:pt x="361616" y="583184"/>
                    <a:pt x="360854" y="582168"/>
                  </a:cubicBezTo>
                  <a:lnTo>
                    <a:pt x="360854" y="582168"/>
                  </a:lnTo>
                  <a:lnTo>
                    <a:pt x="360854" y="582168"/>
                  </a:lnTo>
                  <a:lnTo>
                    <a:pt x="9953" y="193421"/>
                  </a:lnTo>
                  <a:lnTo>
                    <a:pt x="9953" y="193421"/>
                  </a:lnTo>
                  <a:lnTo>
                    <a:pt x="9953" y="193421"/>
                  </a:lnTo>
                  <a:cubicBezTo>
                    <a:pt x="-2747" y="179324"/>
                    <a:pt x="-3381" y="157988"/>
                    <a:pt x="8557" y="143129"/>
                  </a:cubicBezTo>
                  <a:lnTo>
                    <a:pt x="8557" y="143129"/>
                  </a:lnTo>
                  <a:lnTo>
                    <a:pt x="8557" y="143129"/>
                  </a:lnTo>
                  <a:lnTo>
                    <a:pt x="111935" y="14478"/>
                  </a:lnTo>
                  <a:lnTo>
                    <a:pt x="124000" y="24257"/>
                  </a:lnTo>
                  <a:lnTo>
                    <a:pt x="111935" y="14478"/>
                  </a:lnTo>
                  <a:cubicBezTo>
                    <a:pt x="119301" y="5334"/>
                    <a:pt x="130477" y="0"/>
                    <a:pt x="142161" y="0"/>
                  </a:cubicBezTo>
                  <a:lnTo>
                    <a:pt x="142161" y="15494"/>
                  </a:lnTo>
                  <a:lnTo>
                    <a:pt x="142161" y="0"/>
                  </a:lnTo>
                  <a:moveTo>
                    <a:pt x="142161" y="31115"/>
                  </a:moveTo>
                  <a:cubicBezTo>
                    <a:pt x="139875" y="31115"/>
                    <a:pt x="137589" y="32131"/>
                    <a:pt x="136192" y="34036"/>
                  </a:cubicBezTo>
                  <a:lnTo>
                    <a:pt x="136192" y="34036"/>
                  </a:lnTo>
                  <a:lnTo>
                    <a:pt x="136192" y="34036"/>
                  </a:lnTo>
                  <a:lnTo>
                    <a:pt x="32814" y="162687"/>
                  </a:lnTo>
                  <a:lnTo>
                    <a:pt x="20749" y="152908"/>
                  </a:lnTo>
                  <a:lnTo>
                    <a:pt x="32814" y="162687"/>
                  </a:lnTo>
                  <a:cubicBezTo>
                    <a:pt x="30401" y="165608"/>
                    <a:pt x="30528" y="169926"/>
                    <a:pt x="33068" y="172720"/>
                  </a:cubicBezTo>
                  <a:lnTo>
                    <a:pt x="21512" y="183134"/>
                  </a:lnTo>
                  <a:lnTo>
                    <a:pt x="33068" y="172720"/>
                  </a:lnTo>
                  <a:lnTo>
                    <a:pt x="383969" y="561467"/>
                  </a:lnTo>
                  <a:lnTo>
                    <a:pt x="372413" y="571881"/>
                  </a:lnTo>
                  <a:lnTo>
                    <a:pt x="383969" y="561467"/>
                  </a:lnTo>
                  <a:cubicBezTo>
                    <a:pt x="384096" y="561721"/>
                    <a:pt x="384351" y="561848"/>
                    <a:pt x="384477" y="561975"/>
                  </a:cubicBezTo>
                  <a:cubicBezTo>
                    <a:pt x="387525" y="564769"/>
                    <a:pt x="392478" y="564642"/>
                    <a:pt x="395399" y="561467"/>
                  </a:cubicBezTo>
                  <a:lnTo>
                    <a:pt x="395399" y="561467"/>
                  </a:lnTo>
                  <a:lnTo>
                    <a:pt x="395399" y="561467"/>
                  </a:lnTo>
                  <a:lnTo>
                    <a:pt x="749094" y="172720"/>
                  </a:lnTo>
                  <a:lnTo>
                    <a:pt x="749094" y="172720"/>
                  </a:lnTo>
                  <a:lnTo>
                    <a:pt x="749094" y="172720"/>
                  </a:lnTo>
                  <a:cubicBezTo>
                    <a:pt x="751634" y="169926"/>
                    <a:pt x="751761" y="165608"/>
                    <a:pt x="749348" y="162687"/>
                  </a:cubicBezTo>
                  <a:lnTo>
                    <a:pt x="761540" y="152908"/>
                  </a:lnTo>
                  <a:lnTo>
                    <a:pt x="749475" y="162687"/>
                  </a:lnTo>
                  <a:lnTo>
                    <a:pt x="646097" y="34163"/>
                  </a:lnTo>
                  <a:lnTo>
                    <a:pt x="646097" y="34163"/>
                  </a:lnTo>
                  <a:lnTo>
                    <a:pt x="646097" y="34163"/>
                  </a:lnTo>
                  <a:cubicBezTo>
                    <a:pt x="644573" y="32385"/>
                    <a:pt x="642414" y="31242"/>
                    <a:pt x="640128" y="31242"/>
                  </a:cubicBezTo>
                  <a:lnTo>
                    <a:pt x="142288" y="3124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7587742" y="1084834"/>
              <a:ext cx="751078" cy="31115"/>
            </a:xfrm>
            <a:custGeom>
              <a:avLst/>
              <a:gdLst/>
              <a:ahLst/>
              <a:cxnLst/>
              <a:rect l="l" t="t" r="r" b="b"/>
              <a:pathLst>
                <a:path w="751078" h="31115">
                  <a:moveTo>
                    <a:pt x="0" y="0"/>
                  </a:moveTo>
                  <a:lnTo>
                    <a:pt x="751078" y="0"/>
                  </a:lnTo>
                  <a:lnTo>
                    <a:pt x="751078" y="31115"/>
                  </a:lnTo>
                  <a:lnTo>
                    <a:pt x="0" y="3111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7757425" y="931847"/>
              <a:ext cx="409045" cy="595074"/>
            </a:xfrm>
            <a:custGeom>
              <a:avLst/>
              <a:gdLst/>
              <a:ahLst/>
              <a:cxnLst/>
              <a:rect l="l" t="t" r="r" b="b"/>
              <a:pathLst>
                <a:path w="409045" h="595074">
                  <a:moveTo>
                    <a:pt x="310885" y="7318"/>
                  </a:moveTo>
                  <a:lnTo>
                    <a:pt x="406643" y="157051"/>
                  </a:lnTo>
                  <a:cubicBezTo>
                    <a:pt x="409436" y="161496"/>
                    <a:pt x="409818" y="167084"/>
                    <a:pt x="407659" y="171910"/>
                  </a:cubicBezTo>
                  <a:cubicBezTo>
                    <a:pt x="407659" y="171910"/>
                    <a:pt x="219445" y="584279"/>
                    <a:pt x="218556" y="586057"/>
                  </a:cubicBezTo>
                  <a:cubicBezTo>
                    <a:pt x="218556" y="586057"/>
                    <a:pt x="218556" y="586057"/>
                    <a:pt x="218556" y="586057"/>
                  </a:cubicBezTo>
                  <a:cubicBezTo>
                    <a:pt x="216015" y="591645"/>
                    <a:pt x="210555" y="595074"/>
                    <a:pt x="204459" y="595074"/>
                  </a:cubicBezTo>
                  <a:cubicBezTo>
                    <a:pt x="198363" y="595074"/>
                    <a:pt x="192902" y="591518"/>
                    <a:pt x="190362" y="585930"/>
                  </a:cubicBezTo>
                  <a:cubicBezTo>
                    <a:pt x="190362" y="585930"/>
                    <a:pt x="190362" y="585930"/>
                    <a:pt x="190362" y="585930"/>
                  </a:cubicBezTo>
                  <a:cubicBezTo>
                    <a:pt x="189727" y="584406"/>
                    <a:pt x="1386" y="171783"/>
                    <a:pt x="1386" y="171783"/>
                  </a:cubicBezTo>
                  <a:cubicBezTo>
                    <a:pt x="-773" y="166957"/>
                    <a:pt x="-392" y="161369"/>
                    <a:pt x="2402" y="156924"/>
                  </a:cubicBezTo>
                  <a:lnTo>
                    <a:pt x="98160" y="7191"/>
                  </a:lnTo>
                  <a:cubicBezTo>
                    <a:pt x="102732" y="-48"/>
                    <a:pt x="112384" y="-2207"/>
                    <a:pt x="119623" y="2492"/>
                  </a:cubicBezTo>
                  <a:cubicBezTo>
                    <a:pt x="126862" y="7191"/>
                    <a:pt x="129021" y="16716"/>
                    <a:pt x="124322" y="23955"/>
                  </a:cubicBezTo>
                  <a:lnTo>
                    <a:pt x="28564" y="173688"/>
                  </a:lnTo>
                  <a:lnTo>
                    <a:pt x="15483" y="165306"/>
                  </a:lnTo>
                  <a:lnTo>
                    <a:pt x="29580" y="158829"/>
                  </a:lnTo>
                  <a:cubicBezTo>
                    <a:pt x="29580" y="158829"/>
                    <a:pt x="217921" y="571452"/>
                    <a:pt x="218556" y="572976"/>
                  </a:cubicBezTo>
                  <a:cubicBezTo>
                    <a:pt x="218556" y="572976"/>
                    <a:pt x="218556" y="572976"/>
                    <a:pt x="218556" y="572976"/>
                  </a:cubicBezTo>
                  <a:lnTo>
                    <a:pt x="204459" y="579453"/>
                  </a:lnTo>
                  <a:lnTo>
                    <a:pt x="190362" y="572976"/>
                  </a:lnTo>
                  <a:cubicBezTo>
                    <a:pt x="190362" y="572976"/>
                    <a:pt x="190362" y="572976"/>
                    <a:pt x="190362" y="572976"/>
                  </a:cubicBezTo>
                  <a:cubicBezTo>
                    <a:pt x="191124" y="571198"/>
                    <a:pt x="379338" y="158829"/>
                    <a:pt x="379338" y="158829"/>
                  </a:cubicBezTo>
                  <a:lnTo>
                    <a:pt x="393435" y="165306"/>
                  </a:lnTo>
                  <a:lnTo>
                    <a:pt x="380353" y="173688"/>
                  </a:lnTo>
                  <a:lnTo>
                    <a:pt x="284596" y="23955"/>
                  </a:lnTo>
                  <a:cubicBezTo>
                    <a:pt x="280024" y="16716"/>
                    <a:pt x="282056" y="7064"/>
                    <a:pt x="289295" y="2492"/>
                  </a:cubicBezTo>
                  <a:cubicBezTo>
                    <a:pt x="296534" y="-2080"/>
                    <a:pt x="306186" y="-48"/>
                    <a:pt x="310758" y="7191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9954086" y="869031"/>
            <a:ext cx="3423561" cy="11564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86"/>
              </a:lnSpc>
            </a:pPr>
            <a:r>
              <a:rPr lang="en-US" sz="3704" b="1">
                <a:solidFill>
                  <a:srgbClr val="D01317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LEVEL 4 </a:t>
            </a:r>
          </a:p>
          <a:p>
            <a:pPr algn="l">
              <a:lnSpc>
                <a:spcPts val="1852"/>
              </a:lnSpc>
            </a:pPr>
            <a:r>
              <a:rPr lang="en-US" sz="1852" b="1">
                <a:solidFill>
                  <a:srgbClr val="D01317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FULL-CUSTOMISATION ON AN EXCLUSIVE SOFTENER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603722" y="3296920"/>
            <a:ext cx="8821316" cy="4707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97254" lvl="1" indent="-398627" algn="l">
              <a:lnSpc>
                <a:spcPts val="3692"/>
              </a:lnSpc>
              <a:buFont typeface="Arial"/>
              <a:buChar char="•"/>
            </a:pPr>
            <a:r>
              <a:rPr lang="en-US" sz="3692">
                <a:solidFill>
                  <a:srgbClr val="000000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You receive exclusivity of a type of softener for a certain market based upon the potential </a:t>
            </a:r>
          </a:p>
          <a:p>
            <a:pPr marL="797254" lvl="1" indent="-398627" algn="l">
              <a:lnSpc>
                <a:spcPts val="3692"/>
              </a:lnSpc>
              <a:buFont typeface="Arial"/>
              <a:buChar char="•"/>
            </a:pPr>
            <a:r>
              <a:rPr lang="en-US" sz="3692">
                <a:solidFill>
                  <a:srgbClr val="000000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High customisation is possible</a:t>
            </a:r>
          </a:p>
          <a:p>
            <a:pPr marL="797254" lvl="1" indent="-398627" algn="l">
              <a:lnSpc>
                <a:spcPts val="3692"/>
              </a:lnSpc>
              <a:buFont typeface="Arial"/>
              <a:buChar char="•"/>
            </a:pPr>
            <a:r>
              <a:rPr lang="en-US" sz="3692">
                <a:solidFill>
                  <a:srgbClr val="000000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We design together a highly desired look &amp; feel</a:t>
            </a:r>
          </a:p>
          <a:p>
            <a:pPr marL="797254" lvl="1" indent="-398627" algn="l">
              <a:lnSpc>
                <a:spcPts val="3692"/>
              </a:lnSpc>
              <a:buFont typeface="Arial"/>
              <a:buChar char="•"/>
            </a:pPr>
            <a:r>
              <a:rPr lang="en-US" sz="3692">
                <a:solidFill>
                  <a:srgbClr val="000000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Project to work out in cooperation with your customer</a:t>
            </a:r>
          </a:p>
          <a:p>
            <a:pPr marL="797254" lvl="1" indent="-398627" algn="l">
              <a:lnSpc>
                <a:spcPts val="3692"/>
              </a:lnSpc>
              <a:buFont typeface="Arial"/>
              <a:buChar char="•"/>
            </a:pPr>
            <a:r>
              <a:rPr lang="en-US" sz="3692">
                <a:solidFill>
                  <a:srgbClr val="000000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MOQ 500pcs</a:t>
            </a:r>
          </a:p>
          <a:p>
            <a:pPr algn="l">
              <a:lnSpc>
                <a:spcPts val="3692"/>
              </a:lnSpc>
            </a:pPr>
            <a:endParaRPr lang="en-US" sz="3692">
              <a:solidFill>
                <a:srgbClr val="000000"/>
              </a:solidFill>
              <a:latin typeface="Proxima Nova 1"/>
              <a:ea typeface="Proxima Nova 1"/>
              <a:cs typeface="Proxima Nova 1"/>
              <a:sym typeface="Proxima Nova 1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862370" y="851487"/>
            <a:ext cx="3270401" cy="7569062"/>
            <a:chOff x="0" y="0"/>
            <a:chExt cx="12359996" cy="28606153"/>
          </a:xfrm>
        </p:grpSpPr>
        <p:sp>
          <p:nvSpPr>
            <p:cNvPr id="3" name="Freeform 3"/>
            <p:cNvSpPr/>
            <p:nvPr/>
          </p:nvSpPr>
          <p:spPr>
            <a:xfrm>
              <a:off x="69850" y="69850"/>
              <a:ext cx="12220321" cy="28466414"/>
            </a:xfrm>
            <a:custGeom>
              <a:avLst/>
              <a:gdLst/>
              <a:ahLst/>
              <a:cxnLst/>
              <a:rect l="l" t="t" r="r" b="b"/>
              <a:pathLst>
                <a:path w="12220321" h="28466414">
                  <a:moveTo>
                    <a:pt x="0" y="28466414"/>
                  </a:moveTo>
                  <a:lnTo>
                    <a:pt x="12220321" y="28466414"/>
                  </a:lnTo>
                  <a:lnTo>
                    <a:pt x="1222032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BA8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4" name="Freeform 4"/>
            <p:cNvSpPr/>
            <p:nvPr/>
          </p:nvSpPr>
          <p:spPr>
            <a:xfrm>
              <a:off x="63500" y="63500"/>
              <a:ext cx="12233021" cy="28479114"/>
            </a:xfrm>
            <a:custGeom>
              <a:avLst/>
              <a:gdLst/>
              <a:ahLst/>
              <a:cxnLst/>
              <a:rect l="l" t="t" r="r" b="b"/>
              <a:pathLst>
                <a:path w="12233021" h="28479114">
                  <a:moveTo>
                    <a:pt x="6350" y="28466414"/>
                  </a:moveTo>
                  <a:lnTo>
                    <a:pt x="12226671" y="28466414"/>
                  </a:lnTo>
                  <a:lnTo>
                    <a:pt x="12226671" y="28472764"/>
                  </a:lnTo>
                  <a:lnTo>
                    <a:pt x="12220321" y="28472764"/>
                  </a:lnTo>
                  <a:lnTo>
                    <a:pt x="12220321" y="6350"/>
                  </a:lnTo>
                  <a:lnTo>
                    <a:pt x="12226671" y="6350"/>
                  </a:lnTo>
                  <a:lnTo>
                    <a:pt x="12226671" y="12700"/>
                  </a:lnTo>
                  <a:lnTo>
                    <a:pt x="6350" y="12700"/>
                  </a:lnTo>
                  <a:lnTo>
                    <a:pt x="6350" y="6350"/>
                  </a:lnTo>
                  <a:lnTo>
                    <a:pt x="12700" y="6350"/>
                  </a:lnTo>
                  <a:lnTo>
                    <a:pt x="12700" y="28472764"/>
                  </a:lnTo>
                  <a:lnTo>
                    <a:pt x="6350" y="28472764"/>
                  </a:lnTo>
                  <a:lnTo>
                    <a:pt x="6350" y="28466414"/>
                  </a:lnTo>
                  <a:moveTo>
                    <a:pt x="6350" y="28479114"/>
                  </a:moveTo>
                  <a:lnTo>
                    <a:pt x="0" y="28479114"/>
                  </a:lnTo>
                  <a:lnTo>
                    <a:pt x="0" y="28472764"/>
                  </a:lnTo>
                  <a:lnTo>
                    <a:pt x="0" y="6350"/>
                  </a:lnTo>
                  <a:lnTo>
                    <a:pt x="0" y="0"/>
                  </a:lnTo>
                  <a:lnTo>
                    <a:pt x="6350" y="0"/>
                  </a:lnTo>
                  <a:lnTo>
                    <a:pt x="12226671" y="0"/>
                  </a:lnTo>
                  <a:lnTo>
                    <a:pt x="12233021" y="0"/>
                  </a:lnTo>
                  <a:lnTo>
                    <a:pt x="12233021" y="6350"/>
                  </a:lnTo>
                  <a:lnTo>
                    <a:pt x="12233021" y="28472764"/>
                  </a:lnTo>
                  <a:lnTo>
                    <a:pt x="12233021" y="28479114"/>
                  </a:lnTo>
                  <a:lnTo>
                    <a:pt x="12226671" y="28479114"/>
                  </a:lnTo>
                  <a:lnTo>
                    <a:pt x="6350" y="28479114"/>
                  </a:lnTo>
                  <a:close/>
                </a:path>
              </a:pathLst>
            </a:custGeom>
            <a:solidFill>
              <a:srgbClr val="EAF0FA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4209971" y="1869914"/>
            <a:ext cx="3233755" cy="7532441"/>
            <a:chOff x="0" y="0"/>
            <a:chExt cx="12221502" cy="2846774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221464" cy="28467686"/>
            </a:xfrm>
            <a:custGeom>
              <a:avLst/>
              <a:gdLst/>
              <a:ahLst/>
              <a:cxnLst/>
              <a:rect l="l" t="t" r="r" b="b"/>
              <a:pathLst>
                <a:path w="12221464" h="28467686">
                  <a:moveTo>
                    <a:pt x="0" y="28467686"/>
                  </a:moveTo>
                  <a:lnTo>
                    <a:pt x="12221464" y="28467686"/>
                  </a:lnTo>
                  <a:lnTo>
                    <a:pt x="1222146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F4F4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7539250" y="869810"/>
            <a:ext cx="3233755" cy="7532417"/>
            <a:chOff x="0" y="0"/>
            <a:chExt cx="12221502" cy="2846764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2221464" cy="28467686"/>
            </a:xfrm>
            <a:custGeom>
              <a:avLst/>
              <a:gdLst/>
              <a:ahLst/>
              <a:cxnLst/>
              <a:rect l="l" t="t" r="r" b="b"/>
              <a:pathLst>
                <a:path w="12221464" h="28467686">
                  <a:moveTo>
                    <a:pt x="0" y="28467686"/>
                  </a:moveTo>
                  <a:lnTo>
                    <a:pt x="12221464" y="28467686"/>
                  </a:lnTo>
                  <a:lnTo>
                    <a:pt x="1222146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F4F4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10868828" y="870101"/>
            <a:ext cx="3233154" cy="7531837"/>
            <a:chOff x="0" y="0"/>
            <a:chExt cx="12219229" cy="2846546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2219178" cy="28465525"/>
            </a:xfrm>
            <a:custGeom>
              <a:avLst/>
              <a:gdLst/>
              <a:ahLst/>
              <a:cxnLst/>
              <a:rect l="l" t="t" r="r" b="b"/>
              <a:pathLst>
                <a:path w="12219178" h="28465525">
                  <a:moveTo>
                    <a:pt x="0" y="28465525"/>
                  </a:moveTo>
                  <a:lnTo>
                    <a:pt x="12219178" y="28465525"/>
                  </a:lnTo>
                  <a:lnTo>
                    <a:pt x="1221917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F3FC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14197804" y="2645898"/>
            <a:ext cx="3233758" cy="7532441"/>
            <a:chOff x="0" y="0"/>
            <a:chExt cx="12221502" cy="2846774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2221464" cy="28467686"/>
            </a:xfrm>
            <a:custGeom>
              <a:avLst/>
              <a:gdLst/>
              <a:ahLst/>
              <a:cxnLst/>
              <a:rect l="l" t="t" r="r" b="b"/>
              <a:pathLst>
                <a:path w="12221464" h="28467686">
                  <a:moveTo>
                    <a:pt x="0" y="28467686"/>
                  </a:moveTo>
                  <a:lnTo>
                    <a:pt x="12221464" y="28467686"/>
                  </a:lnTo>
                  <a:lnTo>
                    <a:pt x="1222146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F4F4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13" name="Freeform 13"/>
          <p:cNvSpPr/>
          <p:nvPr/>
        </p:nvSpPr>
        <p:spPr>
          <a:xfrm>
            <a:off x="0" y="1066581"/>
            <a:ext cx="14015392" cy="7432015"/>
          </a:xfrm>
          <a:custGeom>
            <a:avLst/>
            <a:gdLst/>
            <a:ahLst/>
            <a:cxnLst/>
            <a:rect l="l" t="t" r="r" b="b"/>
            <a:pathLst>
              <a:path w="14015392" h="7432015">
                <a:moveTo>
                  <a:pt x="0" y="0"/>
                </a:moveTo>
                <a:lnTo>
                  <a:pt x="14015392" y="0"/>
                </a:lnTo>
                <a:lnTo>
                  <a:pt x="14015392" y="7432015"/>
                </a:lnTo>
                <a:lnTo>
                  <a:pt x="0" y="74320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14" name="Freeform 14"/>
          <p:cNvSpPr/>
          <p:nvPr/>
        </p:nvSpPr>
        <p:spPr>
          <a:xfrm>
            <a:off x="14284693" y="2696111"/>
            <a:ext cx="3059980" cy="7591832"/>
          </a:xfrm>
          <a:custGeom>
            <a:avLst/>
            <a:gdLst/>
            <a:ahLst/>
            <a:cxnLst/>
            <a:rect l="l" t="t" r="r" b="b"/>
            <a:pathLst>
              <a:path w="3059980" h="7591832">
                <a:moveTo>
                  <a:pt x="0" y="0"/>
                </a:moveTo>
                <a:lnTo>
                  <a:pt x="3059980" y="0"/>
                </a:lnTo>
                <a:lnTo>
                  <a:pt x="3059980" y="7591832"/>
                </a:lnTo>
                <a:lnTo>
                  <a:pt x="0" y="75918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7" r="-147"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15" name="Freeform 15"/>
          <p:cNvSpPr/>
          <p:nvPr/>
        </p:nvSpPr>
        <p:spPr>
          <a:xfrm>
            <a:off x="4296858" y="1920144"/>
            <a:ext cx="3059980" cy="7432015"/>
          </a:xfrm>
          <a:custGeom>
            <a:avLst/>
            <a:gdLst/>
            <a:ahLst/>
            <a:cxnLst/>
            <a:rect l="l" t="t" r="r" b="b"/>
            <a:pathLst>
              <a:path w="3059980" h="7432015">
                <a:moveTo>
                  <a:pt x="0" y="0"/>
                </a:moveTo>
                <a:lnTo>
                  <a:pt x="3059980" y="0"/>
                </a:lnTo>
                <a:lnTo>
                  <a:pt x="3059980" y="7432015"/>
                </a:lnTo>
                <a:lnTo>
                  <a:pt x="0" y="743201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23" r="-124"/>
            </a:stretch>
          </a:blipFill>
        </p:spPr>
        <p:txBody>
          <a:bodyPr/>
          <a:lstStyle/>
          <a:p>
            <a:endParaRPr lang="en-BE"/>
          </a:p>
        </p:txBody>
      </p:sp>
      <p:grpSp>
        <p:nvGrpSpPr>
          <p:cNvPr id="16" name="Group 16"/>
          <p:cNvGrpSpPr>
            <a:grpSpLocks noChangeAspect="1"/>
          </p:cNvGrpSpPr>
          <p:nvPr/>
        </p:nvGrpSpPr>
        <p:grpSpPr>
          <a:xfrm>
            <a:off x="8092337" y="8892879"/>
            <a:ext cx="4986361" cy="1018952"/>
            <a:chOff x="0" y="0"/>
            <a:chExt cx="11305007" cy="2310155"/>
          </a:xfrm>
        </p:grpSpPr>
        <p:sp>
          <p:nvSpPr>
            <p:cNvPr id="17" name="Freeform 17"/>
            <p:cNvSpPr/>
            <p:nvPr/>
          </p:nvSpPr>
          <p:spPr>
            <a:xfrm>
              <a:off x="63500" y="63500"/>
              <a:ext cx="2533904" cy="2174494"/>
            </a:xfrm>
            <a:custGeom>
              <a:avLst/>
              <a:gdLst/>
              <a:ahLst/>
              <a:cxnLst/>
              <a:rect l="l" t="t" r="r" b="b"/>
              <a:pathLst>
                <a:path w="2533904" h="2174494">
                  <a:moveTo>
                    <a:pt x="0" y="0"/>
                  </a:moveTo>
                  <a:lnTo>
                    <a:pt x="2029841" y="0"/>
                  </a:lnTo>
                  <a:lnTo>
                    <a:pt x="2533904" y="1095883"/>
                  </a:lnTo>
                  <a:lnTo>
                    <a:pt x="2016252" y="2174494"/>
                  </a:lnTo>
                  <a:lnTo>
                    <a:pt x="0" y="2174494"/>
                  </a:lnTo>
                  <a:lnTo>
                    <a:pt x="490474" y="1095883"/>
                  </a:lnTo>
                  <a:close/>
                </a:path>
              </a:pathLst>
            </a:custGeom>
            <a:solidFill>
              <a:srgbClr val="F5F4F4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2224532" y="63500"/>
              <a:ext cx="2533904" cy="2174494"/>
            </a:xfrm>
            <a:custGeom>
              <a:avLst/>
              <a:gdLst/>
              <a:ahLst/>
              <a:cxnLst/>
              <a:rect l="l" t="t" r="r" b="b"/>
              <a:pathLst>
                <a:path w="2533904" h="2174494">
                  <a:moveTo>
                    <a:pt x="0" y="0"/>
                  </a:moveTo>
                  <a:lnTo>
                    <a:pt x="2029841" y="0"/>
                  </a:lnTo>
                  <a:lnTo>
                    <a:pt x="2533904" y="1095883"/>
                  </a:lnTo>
                  <a:lnTo>
                    <a:pt x="2016252" y="2174494"/>
                  </a:lnTo>
                  <a:lnTo>
                    <a:pt x="0" y="2174494"/>
                  </a:lnTo>
                  <a:lnTo>
                    <a:pt x="492125" y="1095883"/>
                  </a:lnTo>
                  <a:close/>
                </a:path>
              </a:pathLst>
            </a:custGeom>
            <a:solidFill>
              <a:srgbClr val="F5F4F4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4385564" y="63500"/>
              <a:ext cx="2533903" cy="2174494"/>
            </a:xfrm>
            <a:custGeom>
              <a:avLst/>
              <a:gdLst/>
              <a:ahLst/>
              <a:cxnLst/>
              <a:rect l="l" t="t" r="r" b="b"/>
              <a:pathLst>
                <a:path w="2533903" h="2174494">
                  <a:moveTo>
                    <a:pt x="0" y="0"/>
                  </a:moveTo>
                  <a:lnTo>
                    <a:pt x="2029841" y="0"/>
                  </a:lnTo>
                  <a:lnTo>
                    <a:pt x="2533904" y="1095883"/>
                  </a:lnTo>
                  <a:lnTo>
                    <a:pt x="2016251" y="2174494"/>
                  </a:lnTo>
                  <a:lnTo>
                    <a:pt x="0" y="2174494"/>
                  </a:lnTo>
                  <a:lnTo>
                    <a:pt x="491744" y="1095883"/>
                  </a:lnTo>
                  <a:close/>
                </a:path>
              </a:pathLst>
            </a:custGeom>
            <a:solidFill>
              <a:srgbClr val="F5F4F4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6551676" y="72136"/>
              <a:ext cx="2533904" cy="2174494"/>
            </a:xfrm>
            <a:custGeom>
              <a:avLst/>
              <a:gdLst/>
              <a:ahLst/>
              <a:cxnLst/>
              <a:rect l="l" t="t" r="r" b="b"/>
              <a:pathLst>
                <a:path w="2533904" h="2174494">
                  <a:moveTo>
                    <a:pt x="0" y="0"/>
                  </a:moveTo>
                  <a:lnTo>
                    <a:pt x="2029841" y="0"/>
                  </a:lnTo>
                  <a:lnTo>
                    <a:pt x="2533904" y="1087247"/>
                  </a:lnTo>
                  <a:lnTo>
                    <a:pt x="2016252" y="2174494"/>
                  </a:lnTo>
                  <a:lnTo>
                    <a:pt x="0" y="2174494"/>
                  </a:lnTo>
                  <a:lnTo>
                    <a:pt x="490474" y="1087247"/>
                  </a:lnTo>
                  <a:close/>
                </a:path>
              </a:pathLst>
            </a:custGeom>
            <a:solidFill>
              <a:srgbClr val="D01317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8707501" y="65151"/>
              <a:ext cx="2534031" cy="2174494"/>
            </a:xfrm>
            <a:custGeom>
              <a:avLst/>
              <a:gdLst/>
              <a:ahLst/>
              <a:cxnLst/>
              <a:rect l="l" t="t" r="r" b="b"/>
              <a:pathLst>
                <a:path w="2534031" h="2174494">
                  <a:moveTo>
                    <a:pt x="0" y="0"/>
                  </a:moveTo>
                  <a:lnTo>
                    <a:pt x="2029968" y="0"/>
                  </a:lnTo>
                  <a:lnTo>
                    <a:pt x="2534031" y="1094232"/>
                  </a:lnTo>
                  <a:lnTo>
                    <a:pt x="2016379" y="2174494"/>
                  </a:lnTo>
                  <a:lnTo>
                    <a:pt x="0" y="2174494"/>
                  </a:lnTo>
                  <a:lnTo>
                    <a:pt x="489839" y="1094232"/>
                  </a:lnTo>
                  <a:close/>
                </a:path>
              </a:pathLst>
            </a:custGeom>
            <a:solidFill>
              <a:srgbClr val="F5F4F4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7572328" y="931926"/>
              <a:ext cx="782147" cy="595002"/>
            </a:xfrm>
            <a:custGeom>
              <a:avLst/>
              <a:gdLst/>
              <a:ahLst/>
              <a:cxnLst/>
              <a:rect l="l" t="t" r="r" b="b"/>
              <a:pathLst>
                <a:path w="782147" h="595002">
                  <a:moveTo>
                    <a:pt x="142160" y="127"/>
                  </a:moveTo>
                  <a:lnTo>
                    <a:pt x="640000" y="127"/>
                  </a:lnTo>
                  <a:lnTo>
                    <a:pt x="640000" y="15621"/>
                  </a:lnTo>
                  <a:lnTo>
                    <a:pt x="640000" y="127"/>
                  </a:lnTo>
                  <a:cubicBezTo>
                    <a:pt x="651811" y="127"/>
                    <a:pt x="662860" y="5461"/>
                    <a:pt x="670226" y="14605"/>
                  </a:cubicBezTo>
                  <a:lnTo>
                    <a:pt x="658161" y="24384"/>
                  </a:lnTo>
                  <a:lnTo>
                    <a:pt x="670226" y="14605"/>
                  </a:lnTo>
                  <a:lnTo>
                    <a:pt x="773604" y="143129"/>
                  </a:lnTo>
                  <a:lnTo>
                    <a:pt x="773604" y="143129"/>
                  </a:lnTo>
                  <a:lnTo>
                    <a:pt x="773604" y="143129"/>
                  </a:lnTo>
                  <a:cubicBezTo>
                    <a:pt x="785542" y="157988"/>
                    <a:pt x="784908" y="179451"/>
                    <a:pt x="772080" y="193548"/>
                  </a:cubicBezTo>
                  <a:lnTo>
                    <a:pt x="760524" y="183134"/>
                  </a:lnTo>
                  <a:lnTo>
                    <a:pt x="772080" y="193548"/>
                  </a:lnTo>
                  <a:lnTo>
                    <a:pt x="418386" y="582295"/>
                  </a:lnTo>
                  <a:lnTo>
                    <a:pt x="406829" y="571881"/>
                  </a:lnTo>
                  <a:lnTo>
                    <a:pt x="418386" y="582295"/>
                  </a:lnTo>
                  <a:cubicBezTo>
                    <a:pt x="403780" y="598297"/>
                    <a:pt x="379270" y="599186"/>
                    <a:pt x="363522" y="584962"/>
                  </a:cubicBezTo>
                  <a:cubicBezTo>
                    <a:pt x="362633" y="584073"/>
                    <a:pt x="361616" y="583184"/>
                    <a:pt x="360854" y="582168"/>
                  </a:cubicBezTo>
                  <a:lnTo>
                    <a:pt x="360854" y="582168"/>
                  </a:lnTo>
                  <a:lnTo>
                    <a:pt x="360854" y="582168"/>
                  </a:lnTo>
                  <a:lnTo>
                    <a:pt x="9953" y="193421"/>
                  </a:lnTo>
                  <a:lnTo>
                    <a:pt x="9953" y="193421"/>
                  </a:lnTo>
                  <a:lnTo>
                    <a:pt x="9953" y="193421"/>
                  </a:lnTo>
                  <a:cubicBezTo>
                    <a:pt x="-2747" y="179324"/>
                    <a:pt x="-3381" y="157988"/>
                    <a:pt x="8557" y="143129"/>
                  </a:cubicBezTo>
                  <a:lnTo>
                    <a:pt x="8557" y="143129"/>
                  </a:lnTo>
                  <a:lnTo>
                    <a:pt x="8557" y="143129"/>
                  </a:lnTo>
                  <a:lnTo>
                    <a:pt x="111935" y="14478"/>
                  </a:lnTo>
                  <a:lnTo>
                    <a:pt x="124000" y="24257"/>
                  </a:lnTo>
                  <a:lnTo>
                    <a:pt x="111935" y="14478"/>
                  </a:lnTo>
                  <a:cubicBezTo>
                    <a:pt x="119301" y="5334"/>
                    <a:pt x="130477" y="0"/>
                    <a:pt x="142161" y="0"/>
                  </a:cubicBezTo>
                  <a:lnTo>
                    <a:pt x="142161" y="15494"/>
                  </a:lnTo>
                  <a:lnTo>
                    <a:pt x="142161" y="0"/>
                  </a:lnTo>
                  <a:moveTo>
                    <a:pt x="142161" y="31115"/>
                  </a:moveTo>
                  <a:cubicBezTo>
                    <a:pt x="139875" y="31115"/>
                    <a:pt x="137589" y="32131"/>
                    <a:pt x="136192" y="34036"/>
                  </a:cubicBezTo>
                  <a:lnTo>
                    <a:pt x="136192" y="34036"/>
                  </a:lnTo>
                  <a:lnTo>
                    <a:pt x="136192" y="34036"/>
                  </a:lnTo>
                  <a:lnTo>
                    <a:pt x="32814" y="162687"/>
                  </a:lnTo>
                  <a:lnTo>
                    <a:pt x="20749" y="152908"/>
                  </a:lnTo>
                  <a:lnTo>
                    <a:pt x="32814" y="162687"/>
                  </a:lnTo>
                  <a:cubicBezTo>
                    <a:pt x="30401" y="165608"/>
                    <a:pt x="30528" y="169926"/>
                    <a:pt x="33068" y="172720"/>
                  </a:cubicBezTo>
                  <a:lnTo>
                    <a:pt x="21512" y="183134"/>
                  </a:lnTo>
                  <a:lnTo>
                    <a:pt x="33068" y="172720"/>
                  </a:lnTo>
                  <a:lnTo>
                    <a:pt x="383969" y="561467"/>
                  </a:lnTo>
                  <a:lnTo>
                    <a:pt x="372413" y="571881"/>
                  </a:lnTo>
                  <a:lnTo>
                    <a:pt x="383969" y="561467"/>
                  </a:lnTo>
                  <a:cubicBezTo>
                    <a:pt x="384096" y="561721"/>
                    <a:pt x="384351" y="561848"/>
                    <a:pt x="384477" y="561975"/>
                  </a:cubicBezTo>
                  <a:cubicBezTo>
                    <a:pt x="387525" y="564769"/>
                    <a:pt x="392478" y="564642"/>
                    <a:pt x="395399" y="561467"/>
                  </a:cubicBezTo>
                  <a:lnTo>
                    <a:pt x="395399" y="561467"/>
                  </a:lnTo>
                  <a:lnTo>
                    <a:pt x="395399" y="561467"/>
                  </a:lnTo>
                  <a:lnTo>
                    <a:pt x="749094" y="172720"/>
                  </a:lnTo>
                  <a:lnTo>
                    <a:pt x="749094" y="172720"/>
                  </a:lnTo>
                  <a:lnTo>
                    <a:pt x="749094" y="172720"/>
                  </a:lnTo>
                  <a:cubicBezTo>
                    <a:pt x="751634" y="169926"/>
                    <a:pt x="751761" y="165608"/>
                    <a:pt x="749348" y="162687"/>
                  </a:cubicBezTo>
                  <a:lnTo>
                    <a:pt x="761540" y="152908"/>
                  </a:lnTo>
                  <a:lnTo>
                    <a:pt x="749475" y="162687"/>
                  </a:lnTo>
                  <a:lnTo>
                    <a:pt x="646097" y="34163"/>
                  </a:lnTo>
                  <a:lnTo>
                    <a:pt x="646097" y="34163"/>
                  </a:lnTo>
                  <a:lnTo>
                    <a:pt x="646097" y="34163"/>
                  </a:lnTo>
                  <a:cubicBezTo>
                    <a:pt x="644573" y="32385"/>
                    <a:pt x="642414" y="31242"/>
                    <a:pt x="640128" y="31242"/>
                  </a:cubicBezTo>
                  <a:lnTo>
                    <a:pt x="142288" y="3124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7587742" y="1084834"/>
              <a:ext cx="751078" cy="31115"/>
            </a:xfrm>
            <a:custGeom>
              <a:avLst/>
              <a:gdLst/>
              <a:ahLst/>
              <a:cxnLst/>
              <a:rect l="l" t="t" r="r" b="b"/>
              <a:pathLst>
                <a:path w="751078" h="31115">
                  <a:moveTo>
                    <a:pt x="0" y="0"/>
                  </a:moveTo>
                  <a:lnTo>
                    <a:pt x="751078" y="0"/>
                  </a:lnTo>
                  <a:lnTo>
                    <a:pt x="751078" y="31115"/>
                  </a:lnTo>
                  <a:lnTo>
                    <a:pt x="0" y="3111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7757425" y="931847"/>
              <a:ext cx="409045" cy="595074"/>
            </a:xfrm>
            <a:custGeom>
              <a:avLst/>
              <a:gdLst/>
              <a:ahLst/>
              <a:cxnLst/>
              <a:rect l="l" t="t" r="r" b="b"/>
              <a:pathLst>
                <a:path w="409045" h="595074">
                  <a:moveTo>
                    <a:pt x="310885" y="7318"/>
                  </a:moveTo>
                  <a:lnTo>
                    <a:pt x="406643" y="157051"/>
                  </a:lnTo>
                  <a:cubicBezTo>
                    <a:pt x="409436" y="161496"/>
                    <a:pt x="409818" y="167084"/>
                    <a:pt x="407659" y="171910"/>
                  </a:cubicBezTo>
                  <a:cubicBezTo>
                    <a:pt x="407659" y="171910"/>
                    <a:pt x="219445" y="584279"/>
                    <a:pt x="218556" y="586057"/>
                  </a:cubicBezTo>
                  <a:cubicBezTo>
                    <a:pt x="218556" y="586057"/>
                    <a:pt x="218556" y="586057"/>
                    <a:pt x="218556" y="586057"/>
                  </a:cubicBezTo>
                  <a:cubicBezTo>
                    <a:pt x="216015" y="591645"/>
                    <a:pt x="210555" y="595074"/>
                    <a:pt x="204459" y="595074"/>
                  </a:cubicBezTo>
                  <a:cubicBezTo>
                    <a:pt x="198363" y="595074"/>
                    <a:pt x="192902" y="591518"/>
                    <a:pt x="190362" y="585930"/>
                  </a:cubicBezTo>
                  <a:cubicBezTo>
                    <a:pt x="190362" y="585930"/>
                    <a:pt x="190362" y="585930"/>
                    <a:pt x="190362" y="585930"/>
                  </a:cubicBezTo>
                  <a:cubicBezTo>
                    <a:pt x="189727" y="584406"/>
                    <a:pt x="1386" y="171783"/>
                    <a:pt x="1386" y="171783"/>
                  </a:cubicBezTo>
                  <a:cubicBezTo>
                    <a:pt x="-773" y="166957"/>
                    <a:pt x="-392" y="161369"/>
                    <a:pt x="2402" y="156924"/>
                  </a:cubicBezTo>
                  <a:lnTo>
                    <a:pt x="98160" y="7191"/>
                  </a:lnTo>
                  <a:cubicBezTo>
                    <a:pt x="102732" y="-48"/>
                    <a:pt x="112384" y="-2207"/>
                    <a:pt x="119623" y="2492"/>
                  </a:cubicBezTo>
                  <a:cubicBezTo>
                    <a:pt x="126862" y="7191"/>
                    <a:pt x="129021" y="16716"/>
                    <a:pt x="124322" y="23955"/>
                  </a:cubicBezTo>
                  <a:lnTo>
                    <a:pt x="28564" y="173688"/>
                  </a:lnTo>
                  <a:lnTo>
                    <a:pt x="15483" y="165306"/>
                  </a:lnTo>
                  <a:lnTo>
                    <a:pt x="29580" y="158829"/>
                  </a:lnTo>
                  <a:cubicBezTo>
                    <a:pt x="29580" y="158829"/>
                    <a:pt x="217921" y="571452"/>
                    <a:pt x="218556" y="572976"/>
                  </a:cubicBezTo>
                  <a:cubicBezTo>
                    <a:pt x="218556" y="572976"/>
                    <a:pt x="218556" y="572976"/>
                    <a:pt x="218556" y="572976"/>
                  </a:cubicBezTo>
                  <a:lnTo>
                    <a:pt x="204459" y="579453"/>
                  </a:lnTo>
                  <a:lnTo>
                    <a:pt x="190362" y="572976"/>
                  </a:lnTo>
                  <a:cubicBezTo>
                    <a:pt x="190362" y="572976"/>
                    <a:pt x="190362" y="572976"/>
                    <a:pt x="190362" y="572976"/>
                  </a:cubicBezTo>
                  <a:cubicBezTo>
                    <a:pt x="191124" y="571198"/>
                    <a:pt x="379338" y="158829"/>
                    <a:pt x="379338" y="158829"/>
                  </a:cubicBezTo>
                  <a:lnTo>
                    <a:pt x="393435" y="165306"/>
                  </a:lnTo>
                  <a:lnTo>
                    <a:pt x="380353" y="173688"/>
                  </a:lnTo>
                  <a:lnTo>
                    <a:pt x="284596" y="23955"/>
                  </a:lnTo>
                  <a:cubicBezTo>
                    <a:pt x="280024" y="16716"/>
                    <a:pt x="282056" y="7064"/>
                    <a:pt x="289295" y="2492"/>
                  </a:cubicBezTo>
                  <a:cubicBezTo>
                    <a:pt x="296534" y="-2080"/>
                    <a:pt x="306186" y="-48"/>
                    <a:pt x="310758" y="7191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25" name="Group 25"/>
          <p:cNvGrpSpPr>
            <a:grpSpLocks noChangeAspect="1"/>
          </p:cNvGrpSpPr>
          <p:nvPr/>
        </p:nvGrpSpPr>
        <p:grpSpPr>
          <a:xfrm>
            <a:off x="3267644" y="3488245"/>
            <a:ext cx="92923" cy="144551"/>
            <a:chOff x="0" y="0"/>
            <a:chExt cx="351193" cy="546303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351155" cy="546354"/>
            </a:xfrm>
            <a:custGeom>
              <a:avLst/>
              <a:gdLst/>
              <a:ahLst/>
              <a:cxnLst/>
              <a:rect l="l" t="t" r="r" b="b"/>
              <a:pathLst>
                <a:path w="351155" h="546354">
                  <a:moveTo>
                    <a:pt x="0" y="546354"/>
                  </a:moveTo>
                  <a:lnTo>
                    <a:pt x="351155" y="546354"/>
                  </a:lnTo>
                  <a:lnTo>
                    <a:pt x="3511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1F2F3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27" name="Group 27"/>
          <p:cNvGrpSpPr>
            <a:grpSpLocks noChangeAspect="1"/>
          </p:cNvGrpSpPr>
          <p:nvPr/>
        </p:nvGrpSpPr>
        <p:grpSpPr>
          <a:xfrm>
            <a:off x="6653569" y="4343192"/>
            <a:ext cx="92923" cy="144551"/>
            <a:chOff x="0" y="0"/>
            <a:chExt cx="351193" cy="546303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351155" cy="546354"/>
            </a:xfrm>
            <a:custGeom>
              <a:avLst/>
              <a:gdLst/>
              <a:ahLst/>
              <a:cxnLst/>
              <a:rect l="l" t="t" r="r" b="b"/>
              <a:pathLst>
                <a:path w="351155" h="546354">
                  <a:moveTo>
                    <a:pt x="0" y="546354"/>
                  </a:moveTo>
                  <a:lnTo>
                    <a:pt x="351155" y="546354"/>
                  </a:lnTo>
                  <a:lnTo>
                    <a:pt x="3511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1F2F3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29" name="Group 29"/>
          <p:cNvGrpSpPr>
            <a:grpSpLocks noChangeAspect="1"/>
          </p:cNvGrpSpPr>
          <p:nvPr/>
        </p:nvGrpSpPr>
        <p:grpSpPr>
          <a:xfrm>
            <a:off x="10067716" y="3486195"/>
            <a:ext cx="92923" cy="144551"/>
            <a:chOff x="0" y="0"/>
            <a:chExt cx="351193" cy="546303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351155" cy="546354"/>
            </a:xfrm>
            <a:custGeom>
              <a:avLst/>
              <a:gdLst/>
              <a:ahLst/>
              <a:cxnLst/>
              <a:rect l="l" t="t" r="r" b="b"/>
              <a:pathLst>
                <a:path w="351155" h="546354">
                  <a:moveTo>
                    <a:pt x="0" y="546354"/>
                  </a:moveTo>
                  <a:lnTo>
                    <a:pt x="351155" y="546354"/>
                  </a:lnTo>
                  <a:lnTo>
                    <a:pt x="3511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BD3DA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31" name="Group 31"/>
          <p:cNvGrpSpPr>
            <a:grpSpLocks noChangeAspect="1"/>
          </p:cNvGrpSpPr>
          <p:nvPr/>
        </p:nvGrpSpPr>
        <p:grpSpPr>
          <a:xfrm>
            <a:off x="13320101" y="3486195"/>
            <a:ext cx="92929" cy="144551"/>
            <a:chOff x="0" y="0"/>
            <a:chExt cx="351206" cy="546303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351155" cy="546354"/>
            </a:xfrm>
            <a:custGeom>
              <a:avLst/>
              <a:gdLst/>
              <a:ahLst/>
              <a:cxnLst/>
              <a:rect l="l" t="t" r="r" b="b"/>
              <a:pathLst>
                <a:path w="351155" h="546354">
                  <a:moveTo>
                    <a:pt x="0" y="546354"/>
                  </a:moveTo>
                  <a:lnTo>
                    <a:pt x="351155" y="546354"/>
                  </a:lnTo>
                  <a:lnTo>
                    <a:pt x="3511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B3069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33" name="Group 33"/>
          <p:cNvGrpSpPr>
            <a:grpSpLocks noChangeAspect="1"/>
          </p:cNvGrpSpPr>
          <p:nvPr/>
        </p:nvGrpSpPr>
        <p:grpSpPr>
          <a:xfrm>
            <a:off x="16659999" y="5171102"/>
            <a:ext cx="92923" cy="144551"/>
            <a:chOff x="0" y="0"/>
            <a:chExt cx="351193" cy="54630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351155" cy="546354"/>
            </a:xfrm>
            <a:custGeom>
              <a:avLst/>
              <a:gdLst/>
              <a:ahLst/>
              <a:cxnLst/>
              <a:rect l="l" t="t" r="r" b="b"/>
              <a:pathLst>
                <a:path w="351155" h="546354">
                  <a:moveTo>
                    <a:pt x="0" y="546354"/>
                  </a:moveTo>
                  <a:lnTo>
                    <a:pt x="351155" y="546354"/>
                  </a:lnTo>
                  <a:lnTo>
                    <a:pt x="3511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B3069"/>
            </a:solidFill>
          </p:spPr>
          <p:txBody>
            <a:bodyPr/>
            <a:lstStyle/>
            <a:p>
              <a:endParaRPr lang="en-BE"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A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066344" y="4843780"/>
            <a:ext cx="8155311" cy="17418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99"/>
              </a:lnSpc>
            </a:pPr>
            <a:r>
              <a:rPr lang="en-US" sz="6699" b="1">
                <a:solidFill>
                  <a:srgbClr val="FFFFFF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PERSONALISATION</a:t>
            </a:r>
          </a:p>
          <a:p>
            <a:pPr algn="l">
              <a:lnSpc>
                <a:spcPts val="6699"/>
              </a:lnSpc>
            </a:pPr>
            <a:r>
              <a:rPr lang="en-US" sz="6699" b="1">
                <a:solidFill>
                  <a:srgbClr val="FFFFFF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TECHNIQUES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924482" y="4835889"/>
            <a:ext cx="1633771" cy="1633762"/>
            <a:chOff x="0" y="0"/>
            <a:chExt cx="2178361" cy="2178349"/>
          </a:xfrm>
        </p:grpSpPr>
        <p:grpSp>
          <p:nvGrpSpPr>
            <p:cNvPr id="4" name="Group 4"/>
            <p:cNvGrpSpPr>
              <a:grpSpLocks noChangeAspect="1"/>
            </p:cNvGrpSpPr>
            <p:nvPr/>
          </p:nvGrpSpPr>
          <p:grpSpPr>
            <a:xfrm>
              <a:off x="0" y="0"/>
              <a:ext cx="2178361" cy="2178349"/>
              <a:chOff x="0" y="0"/>
              <a:chExt cx="3780384" cy="3780371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3780409" cy="3780409"/>
              </a:xfrm>
              <a:custGeom>
                <a:avLst/>
                <a:gdLst/>
                <a:ahLst/>
                <a:cxnLst/>
                <a:rect l="l" t="t" r="r" b="b"/>
                <a:pathLst>
                  <a:path w="3780409" h="3780409">
                    <a:moveTo>
                      <a:pt x="0" y="3780409"/>
                    </a:moveTo>
                    <a:lnTo>
                      <a:pt x="3780409" y="3780409"/>
                    </a:lnTo>
                    <a:lnTo>
                      <a:pt x="378040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BE"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795603" y="237511"/>
              <a:ext cx="409354" cy="15699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911"/>
                </a:lnSpc>
                <a:spcBef>
                  <a:spcPct val="0"/>
                </a:spcBef>
              </a:pPr>
              <a:r>
                <a:rPr lang="en-US" sz="7079" b="1">
                  <a:solidFill>
                    <a:srgbClr val="005AAA"/>
                  </a:solidFill>
                  <a:latin typeface="Proxima Nova 1 Heavy"/>
                  <a:ea typeface="Proxima Nova 1 Heavy"/>
                  <a:cs typeface="Proxima Nova 1 Heavy"/>
                  <a:sym typeface="Proxima Nova 1 Heavy"/>
                </a:rPr>
                <a:t>3</a:t>
              </a: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40866" y="2586565"/>
            <a:ext cx="12828256" cy="3454202"/>
          </a:xfrm>
          <a:custGeom>
            <a:avLst/>
            <a:gdLst/>
            <a:ahLst/>
            <a:cxnLst/>
            <a:rect l="l" t="t" r="r" b="b"/>
            <a:pathLst>
              <a:path w="12828256" h="3454202">
                <a:moveTo>
                  <a:pt x="0" y="0"/>
                </a:moveTo>
                <a:lnTo>
                  <a:pt x="12828255" y="0"/>
                </a:lnTo>
                <a:lnTo>
                  <a:pt x="12828255" y="3454202"/>
                </a:lnTo>
                <a:lnTo>
                  <a:pt x="0" y="34542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23327"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3" name="TextBox 3"/>
          <p:cNvSpPr txBox="1"/>
          <p:nvPr/>
        </p:nvSpPr>
        <p:spPr>
          <a:xfrm>
            <a:off x="2130314" y="6591370"/>
            <a:ext cx="1756903" cy="506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40"/>
              </a:lnSpc>
            </a:pPr>
            <a:r>
              <a:rPr lang="en-US" sz="2957" b="1">
                <a:solidFill>
                  <a:srgbClr val="93C2EA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LEVEL 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91393" y="6591370"/>
            <a:ext cx="2283773" cy="506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40"/>
              </a:lnSpc>
            </a:pPr>
            <a:r>
              <a:rPr lang="en-US" sz="2957" b="1">
                <a:solidFill>
                  <a:srgbClr val="146F63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LEVEL 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262152" y="6591370"/>
            <a:ext cx="2105224" cy="506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40"/>
              </a:lnSpc>
            </a:pPr>
            <a:r>
              <a:rPr lang="en-US" sz="2957" b="1">
                <a:solidFill>
                  <a:srgbClr val="FBB917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LEVEL 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332911" y="6591370"/>
            <a:ext cx="2072124" cy="506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40"/>
              </a:lnSpc>
            </a:pPr>
            <a:r>
              <a:rPr lang="en-US" sz="2957" b="1">
                <a:solidFill>
                  <a:srgbClr val="D01317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LEVEL 4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138459" y="931278"/>
            <a:ext cx="5343219" cy="11666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04"/>
              </a:lnSpc>
            </a:pPr>
            <a:r>
              <a:rPr lang="en-US" sz="3704" b="1">
                <a:solidFill>
                  <a:srgbClr val="004F9F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PERSONALISATION</a:t>
            </a:r>
          </a:p>
          <a:p>
            <a:pPr algn="l">
              <a:lnSpc>
                <a:spcPts val="3704"/>
              </a:lnSpc>
            </a:pPr>
            <a:r>
              <a:rPr lang="en-US" sz="3704" b="1">
                <a:solidFill>
                  <a:srgbClr val="004F9F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TECHNIQUES</a:t>
            </a:r>
          </a:p>
          <a:p>
            <a:pPr algn="l">
              <a:lnSpc>
                <a:spcPts val="1852"/>
              </a:lnSpc>
            </a:pPr>
            <a:endParaRPr lang="en-US" sz="3704" b="1">
              <a:solidFill>
                <a:srgbClr val="004F9F"/>
              </a:solidFill>
              <a:latin typeface="Proxima Nova 1 Heavy"/>
              <a:ea typeface="Proxima Nova 1 Heavy"/>
              <a:cs typeface="Proxima Nova 1 Heavy"/>
              <a:sym typeface="Proxima Nova 1 Heavy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857288" y="857758"/>
            <a:ext cx="1000274" cy="1000269"/>
            <a:chOff x="0" y="0"/>
            <a:chExt cx="1333699" cy="1333691"/>
          </a:xfrm>
        </p:grpSpPr>
        <p:grpSp>
          <p:nvGrpSpPr>
            <p:cNvPr id="9" name="Group 9"/>
            <p:cNvGrpSpPr>
              <a:grpSpLocks noChangeAspect="1"/>
            </p:cNvGrpSpPr>
            <p:nvPr/>
          </p:nvGrpSpPr>
          <p:grpSpPr>
            <a:xfrm>
              <a:off x="0" y="0"/>
              <a:ext cx="1333699" cy="1333691"/>
              <a:chOff x="0" y="0"/>
              <a:chExt cx="3780384" cy="3780371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3780409" cy="3780409"/>
              </a:xfrm>
              <a:custGeom>
                <a:avLst/>
                <a:gdLst/>
                <a:ahLst/>
                <a:cxnLst/>
                <a:rect l="l" t="t" r="r" b="b"/>
                <a:pathLst>
                  <a:path w="3780409" h="3780409">
                    <a:moveTo>
                      <a:pt x="0" y="3780409"/>
                    </a:moveTo>
                    <a:lnTo>
                      <a:pt x="3780409" y="3780409"/>
                    </a:lnTo>
                    <a:lnTo>
                      <a:pt x="378040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F9F"/>
              </a:solidFill>
            </p:spPr>
            <p:txBody>
              <a:bodyPr/>
              <a:lstStyle/>
              <a:p>
                <a:endParaRPr lang="en-BE"/>
              </a:p>
            </p:txBody>
          </p:sp>
        </p:grpSp>
        <p:sp>
          <p:nvSpPr>
            <p:cNvPr id="11" name="TextBox 11"/>
            <p:cNvSpPr txBox="1"/>
            <p:nvPr/>
          </p:nvSpPr>
          <p:spPr>
            <a:xfrm>
              <a:off x="485903" y="322582"/>
              <a:ext cx="680031" cy="7095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445"/>
                </a:lnSpc>
              </a:pPr>
              <a:r>
                <a:rPr lang="en-US" sz="3175">
                  <a:solidFill>
                    <a:srgbClr val="FFFFFF"/>
                  </a:solidFill>
                  <a:latin typeface="Proxima Nova 2"/>
                  <a:ea typeface="Proxima Nova 2"/>
                  <a:cs typeface="Proxima Nova 2"/>
                  <a:sym typeface="Proxima Nova 2"/>
                </a:rPr>
                <a:t>3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138459" y="7120215"/>
            <a:ext cx="2524210" cy="2076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No changes to the complete product except for</a:t>
            </a:r>
          </a:p>
          <a:p>
            <a:pPr algn="l">
              <a:lnSpc>
                <a:spcPts val="2340"/>
              </a:lnSpc>
            </a:pPr>
            <a:endParaRPr lang="en-US" sz="1950">
              <a:solidFill>
                <a:srgbClr val="000000"/>
              </a:solidFill>
              <a:latin typeface="Proxima Nova 1 Light"/>
              <a:ea typeface="Proxima Nova 1 Light"/>
              <a:cs typeface="Proxima Nova 1 Light"/>
              <a:sym typeface="Proxima Nova 1 Light"/>
            </a:endParaRPr>
          </a:p>
          <a:p>
            <a:pPr marL="421118" lvl="1" indent="-210559" algn="l">
              <a:lnSpc>
                <a:spcPts val="2340"/>
              </a:lnSpc>
              <a:buFont typeface="Arial"/>
              <a:buChar char="•"/>
            </a:pPr>
            <a:r>
              <a:rPr lang="en-US" sz="1950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Stickers</a:t>
            </a:r>
          </a:p>
          <a:p>
            <a:pPr marL="421118" lvl="1" indent="-210559" algn="l">
              <a:lnSpc>
                <a:spcPts val="2340"/>
              </a:lnSpc>
              <a:buFont typeface="Arial"/>
              <a:buChar char="•"/>
            </a:pPr>
            <a:r>
              <a:rPr lang="en-US" sz="1950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Dome Labels</a:t>
            </a:r>
          </a:p>
          <a:p>
            <a:pPr marL="421118" lvl="1" indent="-210559" algn="l">
              <a:lnSpc>
                <a:spcPts val="2340"/>
              </a:lnSpc>
              <a:buFont typeface="Arial"/>
              <a:buChar char="•"/>
            </a:pPr>
            <a:r>
              <a:rPr lang="en-US" sz="1950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Lettering / Labeling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196068" y="7120215"/>
            <a:ext cx="2676959" cy="2667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Small changes to the parts of the product, mainly valve with:</a:t>
            </a:r>
          </a:p>
          <a:p>
            <a:pPr algn="l">
              <a:lnSpc>
                <a:spcPts val="2340"/>
              </a:lnSpc>
            </a:pPr>
            <a:endParaRPr lang="en-US" sz="1950">
              <a:solidFill>
                <a:srgbClr val="000000"/>
              </a:solidFill>
              <a:latin typeface="Proxima Nova 1 Light"/>
              <a:ea typeface="Proxima Nova 1 Light"/>
              <a:cs typeface="Proxima Nova 1 Light"/>
              <a:sym typeface="Proxima Nova 1 Light"/>
            </a:endParaRPr>
          </a:p>
          <a:p>
            <a:pPr marL="421118" lvl="1" indent="-210559" algn="l">
              <a:lnSpc>
                <a:spcPts val="2340"/>
              </a:lnSpc>
              <a:buFont typeface="Arial"/>
              <a:buChar char="•"/>
            </a:pPr>
            <a:r>
              <a:rPr lang="en-US" sz="1950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Valve Labels</a:t>
            </a:r>
          </a:p>
          <a:p>
            <a:pPr marL="421118" lvl="1" indent="-210559" algn="l">
              <a:lnSpc>
                <a:spcPts val="2340"/>
              </a:lnSpc>
              <a:buFont typeface="Arial"/>
              <a:buChar char="•"/>
            </a:pPr>
            <a:r>
              <a:rPr lang="en-US" sz="1950">
                <a:solidFill>
                  <a:srgbClr val="4A4A49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Define quality in </a:t>
            </a:r>
          </a:p>
          <a:p>
            <a:pPr marL="842237" lvl="2" indent="-280746" algn="l">
              <a:lnSpc>
                <a:spcPts val="2340"/>
              </a:lnSpc>
              <a:buFont typeface="Arial"/>
              <a:buChar char="⚬"/>
            </a:pPr>
            <a:r>
              <a:rPr lang="en-US" sz="1950">
                <a:solidFill>
                  <a:srgbClr val="4A4A49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Finishing</a:t>
            </a:r>
          </a:p>
          <a:p>
            <a:pPr marL="842237" lvl="2" indent="-280746" algn="l">
              <a:lnSpc>
                <a:spcPts val="2340"/>
              </a:lnSpc>
              <a:buFont typeface="Arial"/>
              <a:buChar char="⚬"/>
            </a:pPr>
            <a:r>
              <a:rPr lang="en-US" sz="1950">
                <a:solidFill>
                  <a:srgbClr val="4A4A49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Print Procedure</a:t>
            </a:r>
          </a:p>
          <a:p>
            <a:pPr marL="842237" lvl="2" indent="-280746" algn="l">
              <a:lnSpc>
                <a:spcPts val="2340"/>
              </a:lnSpc>
              <a:buFont typeface="Arial"/>
              <a:buChar char="⚬"/>
            </a:pPr>
            <a:r>
              <a:rPr lang="en-US" sz="1950">
                <a:solidFill>
                  <a:srgbClr val="4A4A49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Embossing</a:t>
            </a:r>
            <a:r>
              <a:rPr lang="en-US" sz="1950">
                <a:solidFill>
                  <a:srgbClr val="000000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59536" y="7120215"/>
            <a:ext cx="2461267" cy="2667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4A4A49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Bigger changes to the standard product thanks to for example</a:t>
            </a:r>
          </a:p>
          <a:p>
            <a:pPr algn="l">
              <a:lnSpc>
                <a:spcPts val="2340"/>
              </a:lnSpc>
            </a:pPr>
            <a:endParaRPr lang="en-US" sz="1950">
              <a:solidFill>
                <a:srgbClr val="4A4A49"/>
              </a:solidFill>
              <a:latin typeface="Proxima Nova 1"/>
              <a:ea typeface="Proxima Nova 1"/>
              <a:cs typeface="Proxima Nova 1"/>
              <a:sym typeface="Proxima Nova 1"/>
            </a:endParaRPr>
          </a:p>
          <a:p>
            <a:pPr marL="421118" lvl="1" indent="-210559" algn="l">
              <a:lnSpc>
                <a:spcPts val="2340"/>
              </a:lnSpc>
              <a:buFont typeface="Arial"/>
              <a:buChar char="•"/>
            </a:pPr>
            <a:r>
              <a:rPr lang="en-US" sz="1950">
                <a:solidFill>
                  <a:srgbClr val="4A4A49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Special sleeves</a:t>
            </a:r>
          </a:p>
          <a:p>
            <a:pPr marL="421118" lvl="1" indent="-210559" algn="l">
              <a:lnSpc>
                <a:spcPts val="2340"/>
              </a:lnSpc>
              <a:buFont typeface="Arial"/>
              <a:buChar char="•"/>
            </a:pPr>
            <a:r>
              <a:rPr lang="en-US" sz="1950">
                <a:solidFill>
                  <a:srgbClr val="4A4A49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Specific cabinet colors</a:t>
            </a:r>
          </a:p>
          <a:p>
            <a:pPr marL="421118" lvl="1" indent="-210559" algn="l">
              <a:lnSpc>
                <a:spcPts val="2340"/>
              </a:lnSpc>
              <a:buFont typeface="Arial"/>
              <a:buChar char="•"/>
            </a:pPr>
            <a:r>
              <a:rPr lang="en-US" sz="1950">
                <a:solidFill>
                  <a:srgbClr val="4A4A49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Tampon print</a:t>
            </a:r>
          </a:p>
          <a:p>
            <a:pPr marL="421118" lvl="1" indent="-210559" algn="l">
              <a:lnSpc>
                <a:spcPts val="2340"/>
              </a:lnSpc>
              <a:buFont typeface="Arial"/>
              <a:buChar char="•"/>
            </a:pPr>
            <a:r>
              <a:rPr lang="en-US" sz="1950">
                <a:solidFill>
                  <a:srgbClr val="4A4A49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...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332911" y="7120215"/>
            <a:ext cx="2461267" cy="296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4A4A49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Complete changes to the look &amp; feel of the product thanks to:</a:t>
            </a:r>
          </a:p>
          <a:p>
            <a:pPr algn="l">
              <a:lnSpc>
                <a:spcPts val="2340"/>
              </a:lnSpc>
            </a:pPr>
            <a:endParaRPr lang="en-US" sz="1950">
              <a:solidFill>
                <a:srgbClr val="4A4A49"/>
              </a:solidFill>
              <a:latin typeface="Proxima Nova 1"/>
              <a:ea typeface="Proxima Nova 1"/>
              <a:cs typeface="Proxima Nova 1"/>
              <a:sym typeface="Proxima Nova 1"/>
            </a:endParaRPr>
          </a:p>
          <a:p>
            <a:pPr marL="421118" lvl="1" indent="-210559" algn="l">
              <a:lnSpc>
                <a:spcPts val="2340"/>
              </a:lnSpc>
              <a:buFont typeface="Arial"/>
              <a:buChar char="•"/>
            </a:pPr>
            <a:r>
              <a:rPr lang="en-US" sz="1950">
                <a:solidFill>
                  <a:srgbClr val="4A4A49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Own colours of cabinets</a:t>
            </a:r>
          </a:p>
          <a:p>
            <a:pPr marL="421118" lvl="1" indent="-210559" algn="l">
              <a:lnSpc>
                <a:spcPts val="2340"/>
              </a:lnSpc>
              <a:buFont typeface="Arial"/>
              <a:buChar char="•"/>
            </a:pPr>
            <a:r>
              <a:rPr lang="en-US" sz="1950">
                <a:solidFill>
                  <a:srgbClr val="4A4A49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Integrated valve</a:t>
            </a:r>
          </a:p>
          <a:p>
            <a:pPr marL="421118" lvl="1" indent="-210559" algn="l">
              <a:lnSpc>
                <a:spcPts val="2340"/>
              </a:lnSpc>
              <a:buFont typeface="Arial"/>
              <a:buChar char="•"/>
            </a:pPr>
            <a:r>
              <a:rPr lang="en-US" sz="1950">
                <a:solidFill>
                  <a:srgbClr val="4A4A49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Look &amp; feel of controler</a:t>
            </a:r>
          </a:p>
          <a:p>
            <a:pPr marL="421118" lvl="1" indent="-210559" algn="l">
              <a:lnSpc>
                <a:spcPts val="2340"/>
              </a:lnSpc>
              <a:buFont typeface="Arial"/>
              <a:buChar char="•"/>
            </a:pPr>
            <a:r>
              <a:rPr lang="en-US" sz="1950">
                <a:solidFill>
                  <a:srgbClr val="4A4A49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...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209927" y="6372034"/>
            <a:ext cx="2094460" cy="1282097"/>
          </a:xfrm>
          <a:custGeom>
            <a:avLst/>
            <a:gdLst/>
            <a:ahLst/>
            <a:cxnLst/>
            <a:rect l="l" t="t" r="r" b="b"/>
            <a:pathLst>
              <a:path w="2094460" h="1282097">
                <a:moveTo>
                  <a:pt x="0" y="0"/>
                </a:moveTo>
                <a:lnTo>
                  <a:pt x="2094460" y="0"/>
                </a:lnTo>
                <a:lnTo>
                  <a:pt x="2094460" y="1282096"/>
                </a:lnTo>
                <a:lnTo>
                  <a:pt x="0" y="12820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3" name="Freeform 3"/>
          <p:cNvSpPr/>
          <p:nvPr/>
        </p:nvSpPr>
        <p:spPr>
          <a:xfrm>
            <a:off x="5117131" y="7177006"/>
            <a:ext cx="2560319" cy="1059135"/>
          </a:xfrm>
          <a:custGeom>
            <a:avLst/>
            <a:gdLst/>
            <a:ahLst/>
            <a:cxnLst/>
            <a:rect l="l" t="t" r="r" b="b"/>
            <a:pathLst>
              <a:path w="2560319" h="1059135">
                <a:moveTo>
                  <a:pt x="0" y="0"/>
                </a:moveTo>
                <a:lnTo>
                  <a:pt x="2560319" y="0"/>
                </a:lnTo>
                <a:lnTo>
                  <a:pt x="2560319" y="1059135"/>
                </a:lnTo>
                <a:lnTo>
                  <a:pt x="0" y="105913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272" r="-1272"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4" name="Freeform 4"/>
          <p:cNvSpPr/>
          <p:nvPr/>
        </p:nvSpPr>
        <p:spPr>
          <a:xfrm>
            <a:off x="2138459" y="8276566"/>
            <a:ext cx="2237396" cy="1341851"/>
          </a:xfrm>
          <a:custGeom>
            <a:avLst/>
            <a:gdLst/>
            <a:ahLst/>
            <a:cxnLst/>
            <a:rect l="l" t="t" r="r" b="b"/>
            <a:pathLst>
              <a:path w="2237396" h="1341851">
                <a:moveTo>
                  <a:pt x="0" y="0"/>
                </a:moveTo>
                <a:lnTo>
                  <a:pt x="2237396" y="0"/>
                </a:lnTo>
                <a:lnTo>
                  <a:pt x="2237396" y="1341850"/>
                </a:lnTo>
                <a:lnTo>
                  <a:pt x="0" y="13418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5" name="Freeform 5"/>
          <p:cNvSpPr/>
          <p:nvPr/>
        </p:nvSpPr>
        <p:spPr>
          <a:xfrm>
            <a:off x="5188858" y="8592429"/>
            <a:ext cx="2416866" cy="1025988"/>
          </a:xfrm>
          <a:custGeom>
            <a:avLst/>
            <a:gdLst/>
            <a:ahLst/>
            <a:cxnLst/>
            <a:rect l="l" t="t" r="r" b="b"/>
            <a:pathLst>
              <a:path w="2416866" h="1025988">
                <a:moveTo>
                  <a:pt x="0" y="0"/>
                </a:moveTo>
                <a:lnTo>
                  <a:pt x="2416866" y="0"/>
                </a:lnTo>
                <a:lnTo>
                  <a:pt x="2416866" y="1025987"/>
                </a:lnTo>
                <a:lnTo>
                  <a:pt x="0" y="102598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6" name="Freeform 6"/>
          <p:cNvSpPr/>
          <p:nvPr/>
        </p:nvSpPr>
        <p:spPr>
          <a:xfrm>
            <a:off x="15540194" y="0"/>
            <a:ext cx="2904844" cy="3097513"/>
          </a:xfrm>
          <a:custGeom>
            <a:avLst/>
            <a:gdLst/>
            <a:ahLst/>
            <a:cxnLst/>
            <a:rect l="l" t="t" r="r" b="b"/>
            <a:pathLst>
              <a:path w="2904844" h="3097513">
                <a:moveTo>
                  <a:pt x="0" y="0"/>
                </a:moveTo>
                <a:lnTo>
                  <a:pt x="2904844" y="0"/>
                </a:lnTo>
                <a:lnTo>
                  <a:pt x="2904844" y="3097513"/>
                </a:lnTo>
                <a:lnTo>
                  <a:pt x="0" y="309751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7" name="Freeform 7"/>
          <p:cNvSpPr/>
          <p:nvPr/>
        </p:nvSpPr>
        <p:spPr>
          <a:xfrm>
            <a:off x="12269142" y="-65043"/>
            <a:ext cx="2516770" cy="3676594"/>
          </a:xfrm>
          <a:custGeom>
            <a:avLst/>
            <a:gdLst/>
            <a:ahLst/>
            <a:cxnLst/>
            <a:rect l="l" t="t" r="r" b="b"/>
            <a:pathLst>
              <a:path w="2516770" h="3676594">
                <a:moveTo>
                  <a:pt x="0" y="0"/>
                </a:moveTo>
                <a:lnTo>
                  <a:pt x="2516770" y="0"/>
                </a:lnTo>
                <a:lnTo>
                  <a:pt x="2516770" y="3676594"/>
                </a:lnTo>
                <a:lnTo>
                  <a:pt x="0" y="367659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880" b="-5880"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8" name="AutoShape 8"/>
          <p:cNvSpPr/>
          <p:nvPr/>
        </p:nvSpPr>
        <p:spPr>
          <a:xfrm>
            <a:off x="11888878" y="1548756"/>
            <a:ext cx="1135326" cy="379068"/>
          </a:xfrm>
          <a:prstGeom prst="line">
            <a:avLst/>
          </a:prstGeom>
          <a:ln w="38100" cap="flat">
            <a:solidFill>
              <a:srgbClr val="93C2EA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9" name="AutoShape 9"/>
          <p:cNvSpPr/>
          <p:nvPr/>
        </p:nvSpPr>
        <p:spPr>
          <a:xfrm>
            <a:off x="16508599" y="2590860"/>
            <a:ext cx="156304" cy="761366"/>
          </a:xfrm>
          <a:prstGeom prst="line">
            <a:avLst/>
          </a:prstGeom>
          <a:ln w="38100" cap="flat">
            <a:solidFill>
              <a:srgbClr val="93C2EA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grpSp>
        <p:nvGrpSpPr>
          <p:cNvPr id="10" name="Group 10"/>
          <p:cNvGrpSpPr/>
          <p:nvPr/>
        </p:nvGrpSpPr>
        <p:grpSpPr>
          <a:xfrm>
            <a:off x="857288" y="857758"/>
            <a:ext cx="1000274" cy="1000269"/>
            <a:chOff x="0" y="0"/>
            <a:chExt cx="1333699" cy="1333691"/>
          </a:xfrm>
        </p:grpSpPr>
        <p:grpSp>
          <p:nvGrpSpPr>
            <p:cNvPr id="11" name="Group 11"/>
            <p:cNvGrpSpPr>
              <a:grpSpLocks noChangeAspect="1"/>
            </p:cNvGrpSpPr>
            <p:nvPr/>
          </p:nvGrpSpPr>
          <p:grpSpPr>
            <a:xfrm>
              <a:off x="0" y="0"/>
              <a:ext cx="1333699" cy="1333691"/>
              <a:chOff x="0" y="0"/>
              <a:chExt cx="3780384" cy="3780371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3780409" cy="3780409"/>
              </a:xfrm>
              <a:custGeom>
                <a:avLst/>
                <a:gdLst/>
                <a:ahLst/>
                <a:cxnLst/>
                <a:rect l="l" t="t" r="r" b="b"/>
                <a:pathLst>
                  <a:path w="3780409" h="3780409">
                    <a:moveTo>
                      <a:pt x="0" y="3780409"/>
                    </a:moveTo>
                    <a:lnTo>
                      <a:pt x="3780409" y="3780409"/>
                    </a:lnTo>
                    <a:lnTo>
                      <a:pt x="378040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F9F"/>
              </a:solidFill>
            </p:spPr>
            <p:txBody>
              <a:bodyPr/>
              <a:lstStyle/>
              <a:p>
                <a:endParaRPr lang="en-BE"/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485903" y="322582"/>
              <a:ext cx="680031" cy="7095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445"/>
                </a:lnSpc>
              </a:pPr>
              <a:r>
                <a:rPr lang="en-US" sz="3175">
                  <a:solidFill>
                    <a:srgbClr val="FFFFFF"/>
                  </a:solidFill>
                  <a:latin typeface="Proxima Nova 2"/>
                  <a:ea typeface="Proxima Nova 2"/>
                  <a:cs typeface="Proxima Nova 2"/>
                  <a:sym typeface="Proxima Nova 2"/>
                </a:rPr>
                <a:t>3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5174508" y="6058069"/>
            <a:ext cx="2431215" cy="627930"/>
          </a:xfrm>
          <a:custGeom>
            <a:avLst/>
            <a:gdLst/>
            <a:ahLst/>
            <a:cxnLst/>
            <a:rect l="l" t="t" r="r" b="b"/>
            <a:pathLst>
              <a:path w="2431215" h="627930">
                <a:moveTo>
                  <a:pt x="0" y="0"/>
                </a:moveTo>
                <a:lnTo>
                  <a:pt x="2431216" y="0"/>
                </a:lnTo>
                <a:lnTo>
                  <a:pt x="2431216" y="627929"/>
                </a:lnTo>
                <a:lnTo>
                  <a:pt x="0" y="62792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15" name="Freeform 15"/>
          <p:cNvSpPr/>
          <p:nvPr/>
        </p:nvSpPr>
        <p:spPr>
          <a:xfrm>
            <a:off x="9600406" y="3352226"/>
            <a:ext cx="5337472" cy="6462815"/>
          </a:xfrm>
          <a:custGeom>
            <a:avLst/>
            <a:gdLst/>
            <a:ahLst/>
            <a:cxnLst/>
            <a:rect l="l" t="t" r="r" b="b"/>
            <a:pathLst>
              <a:path w="5337472" h="6462815">
                <a:moveTo>
                  <a:pt x="0" y="0"/>
                </a:moveTo>
                <a:lnTo>
                  <a:pt x="5337472" y="0"/>
                </a:lnTo>
                <a:lnTo>
                  <a:pt x="5337472" y="6462816"/>
                </a:lnTo>
                <a:lnTo>
                  <a:pt x="0" y="646281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16" name="Freeform 16"/>
          <p:cNvSpPr/>
          <p:nvPr/>
        </p:nvSpPr>
        <p:spPr>
          <a:xfrm>
            <a:off x="13748320" y="4414781"/>
            <a:ext cx="4782749" cy="5508773"/>
          </a:xfrm>
          <a:custGeom>
            <a:avLst/>
            <a:gdLst/>
            <a:ahLst/>
            <a:cxnLst/>
            <a:rect l="l" t="t" r="r" b="b"/>
            <a:pathLst>
              <a:path w="4782749" h="5508773">
                <a:moveTo>
                  <a:pt x="0" y="0"/>
                </a:moveTo>
                <a:lnTo>
                  <a:pt x="4782749" y="0"/>
                </a:lnTo>
                <a:lnTo>
                  <a:pt x="4782749" y="5508773"/>
                </a:lnTo>
                <a:lnTo>
                  <a:pt x="0" y="550877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61799" t="-41956" r="-84228"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17" name="AutoShape 17"/>
          <p:cNvSpPr/>
          <p:nvPr/>
        </p:nvSpPr>
        <p:spPr>
          <a:xfrm>
            <a:off x="17011119" y="4627900"/>
            <a:ext cx="248181" cy="1305984"/>
          </a:xfrm>
          <a:prstGeom prst="line">
            <a:avLst/>
          </a:prstGeom>
          <a:ln w="38100" cap="flat">
            <a:solidFill>
              <a:srgbClr val="93C2EA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18" name="AutoShape 18"/>
          <p:cNvSpPr/>
          <p:nvPr/>
        </p:nvSpPr>
        <p:spPr>
          <a:xfrm flipH="1">
            <a:off x="15954753" y="4673925"/>
            <a:ext cx="443253" cy="587997"/>
          </a:xfrm>
          <a:prstGeom prst="line">
            <a:avLst/>
          </a:prstGeom>
          <a:ln w="38100" cap="flat">
            <a:solidFill>
              <a:srgbClr val="93C2EA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19" name="AutoShape 19"/>
          <p:cNvSpPr/>
          <p:nvPr/>
        </p:nvSpPr>
        <p:spPr>
          <a:xfrm flipH="1">
            <a:off x="16139695" y="4744227"/>
            <a:ext cx="574038" cy="1313842"/>
          </a:xfrm>
          <a:prstGeom prst="line">
            <a:avLst/>
          </a:prstGeom>
          <a:ln w="38100" cap="flat">
            <a:solidFill>
              <a:srgbClr val="93C2EA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20" name="AutoShape 20"/>
          <p:cNvSpPr/>
          <p:nvPr/>
        </p:nvSpPr>
        <p:spPr>
          <a:xfrm>
            <a:off x="8558517" y="5005331"/>
            <a:ext cx="1747671" cy="684173"/>
          </a:xfrm>
          <a:prstGeom prst="line">
            <a:avLst/>
          </a:prstGeom>
          <a:ln w="38100" cap="flat">
            <a:solidFill>
              <a:srgbClr val="93C2EA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21" name="AutoShape 21"/>
          <p:cNvSpPr/>
          <p:nvPr/>
        </p:nvSpPr>
        <p:spPr>
          <a:xfrm>
            <a:off x="8259235" y="5158390"/>
            <a:ext cx="4093905" cy="3266897"/>
          </a:xfrm>
          <a:prstGeom prst="line">
            <a:avLst/>
          </a:prstGeom>
          <a:ln w="38100" cap="flat">
            <a:solidFill>
              <a:srgbClr val="93C2EA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22" name="TextBox 22"/>
          <p:cNvSpPr txBox="1"/>
          <p:nvPr/>
        </p:nvSpPr>
        <p:spPr>
          <a:xfrm>
            <a:off x="2138459" y="2031255"/>
            <a:ext cx="3423995" cy="555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0"/>
              </a:lnSpc>
            </a:pPr>
            <a:r>
              <a:rPr lang="en-US" sz="3257" b="1">
                <a:solidFill>
                  <a:srgbClr val="93C2EA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LEVEL 1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138459" y="931278"/>
            <a:ext cx="5343219" cy="11666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04"/>
              </a:lnSpc>
            </a:pPr>
            <a:r>
              <a:rPr lang="en-US" sz="3704" b="1">
                <a:solidFill>
                  <a:srgbClr val="004F9F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PERSONALISATION</a:t>
            </a:r>
          </a:p>
          <a:p>
            <a:pPr algn="l">
              <a:lnSpc>
                <a:spcPts val="3704"/>
              </a:lnSpc>
            </a:pPr>
            <a:r>
              <a:rPr lang="en-US" sz="3704" b="1">
                <a:solidFill>
                  <a:srgbClr val="004F9F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TECHNIQUES</a:t>
            </a:r>
          </a:p>
          <a:p>
            <a:pPr algn="l">
              <a:lnSpc>
                <a:spcPts val="1852"/>
              </a:lnSpc>
            </a:pPr>
            <a:endParaRPr lang="en-US" sz="3704" b="1">
              <a:solidFill>
                <a:srgbClr val="004F9F"/>
              </a:solidFill>
              <a:latin typeface="Proxima Nova 1 Heavy"/>
              <a:ea typeface="Proxima Nova 1 Heavy"/>
              <a:cs typeface="Proxima Nova 1 Heavy"/>
              <a:sym typeface="Proxima Nova 1 Heavy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2138459" y="2928881"/>
            <a:ext cx="11609861" cy="2076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No changes to the complete product except for</a:t>
            </a:r>
          </a:p>
          <a:p>
            <a:pPr algn="l">
              <a:lnSpc>
                <a:spcPts val="2340"/>
              </a:lnSpc>
            </a:pPr>
            <a:endParaRPr lang="en-US" sz="1950">
              <a:solidFill>
                <a:srgbClr val="000000"/>
              </a:solidFill>
              <a:latin typeface="Proxima Nova 1 Light"/>
              <a:ea typeface="Proxima Nova 1 Light"/>
              <a:cs typeface="Proxima Nova 1 Light"/>
              <a:sym typeface="Proxima Nova 1 Light"/>
            </a:endParaRPr>
          </a:p>
          <a:p>
            <a:pPr marL="421118" lvl="1" indent="-210559" algn="l">
              <a:lnSpc>
                <a:spcPts val="2340"/>
              </a:lnSpc>
              <a:buFont typeface="Arial"/>
              <a:buChar char="•"/>
            </a:pPr>
            <a:r>
              <a:rPr lang="en-US" sz="1950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Stickers </a:t>
            </a:r>
          </a:p>
          <a:p>
            <a:pPr marL="421118" lvl="1" indent="-210559" algn="l">
              <a:lnSpc>
                <a:spcPts val="2340"/>
              </a:lnSpc>
              <a:buFont typeface="Arial"/>
              <a:buChar char="•"/>
            </a:pPr>
            <a:r>
              <a:rPr lang="en-US" sz="1950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Dome Labels </a:t>
            </a:r>
          </a:p>
          <a:p>
            <a:pPr marL="421118" lvl="1" indent="-210559" algn="l">
              <a:lnSpc>
                <a:spcPts val="2340"/>
              </a:lnSpc>
              <a:buFont typeface="Arial"/>
              <a:buChar char="•"/>
            </a:pPr>
            <a:r>
              <a:rPr lang="en-US" sz="1950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Lettering / Labeling </a:t>
            </a:r>
          </a:p>
          <a:p>
            <a:pPr algn="l">
              <a:lnSpc>
                <a:spcPts val="2340"/>
              </a:lnSpc>
            </a:pPr>
            <a:endParaRPr lang="en-US" sz="1950">
              <a:solidFill>
                <a:srgbClr val="000000"/>
              </a:solidFill>
              <a:latin typeface="Proxima Nova 1 Light"/>
              <a:ea typeface="Proxima Nova 1 Light"/>
              <a:cs typeface="Proxima Nova 1 Light"/>
              <a:sym typeface="Proxima Nova 1 Light"/>
            </a:endParaRPr>
          </a:p>
          <a:p>
            <a:pPr algn="l">
              <a:lnSpc>
                <a:spcPts val="2340"/>
              </a:lnSpc>
            </a:pPr>
            <a:r>
              <a:rPr lang="en-US" sz="1950" u="sng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  <a:hlinkClick r:id="rId11" action="ppaction://hlinksldjump"/>
              </a:rPr>
              <a:t>Price indications &amp; MOQs 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138459" y="5378450"/>
            <a:ext cx="3423995" cy="555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0"/>
              </a:lnSpc>
            </a:pPr>
            <a:r>
              <a:rPr lang="en-US" sz="3257" b="1">
                <a:solidFill>
                  <a:srgbClr val="93C2EA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EXAMPLES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1054801" y="1209031"/>
            <a:ext cx="1392553" cy="33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 b="1">
                <a:solidFill>
                  <a:srgbClr val="93C2EA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Lettering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6139695" y="3422638"/>
            <a:ext cx="1392553" cy="33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 b="1">
                <a:solidFill>
                  <a:srgbClr val="93C2EA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Stickers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5427210" y="4225868"/>
            <a:ext cx="2662362" cy="33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 b="1">
                <a:solidFill>
                  <a:srgbClr val="93C2EA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Dôme Labels &amp; sticker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7303124" y="4635825"/>
            <a:ext cx="1392553" cy="33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 b="1">
                <a:solidFill>
                  <a:srgbClr val="93C2EA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Lettering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857288" y="857758"/>
            <a:ext cx="1000274" cy="1000269"/>
            <a:chOff x="0" y="0"/>
            <a:chExt cx="3780384" cy="378037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80409" cy="3780409"/>
            </a:xfrm>
            <a:custGeom>
              <a:avLst/>
              <a:gdLst/>
              <a:ahLst/>
              <a:cxnLst/>
              <a:rect l="l" t="t" r="r" b="b"/>
              <a:pathLst>
                <a:path w="3780409" h="3780409">
                  <a:moveTo>
                    <a:pt x="0" y="3780409"/>
                  </a:moveTo>
                  <a:lnTo>
                    <a:pt x="3780409" y="3780409"/>
                  </a:lnTo>
                  <a:lnTo>
                    <a:pt x="378040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F9F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4" name="AutoShape 4"/>
          <p:cNvSpPr/>
          <p:nvPr/>
        </p:nvSpPr>
        <p:spPr>
          <a:xfrm flipH="1">
            <a:off x="3975402" y="6277912"/>
            <a:ext cx="1580253" cy="603736"/>
          </a:xfrm>
          <a:prstGeom prst="line">
            <a:avLst/>
          </a:prstGeom>
          <a:ln w="38100" cap="flat">
            <a:solidFill>
              <a:srgbClr val="147063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5" name="TextBox 5"/>
          <p:cNvSpPr txBox="1"/>
          <p:nvPr/>
        </p:nvSpPr>
        <p:spPr>
          <a:xfrm>
            <a:off x="5678086" y="5983103"/>
            <a:ext cx="3828425" cy="33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 b="1">
                <a:solidFill>
                  <a:srgbClr val="147063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IMPRESSION VALVE LABEL</a:t>
            </a:r>
          </a:p>
        </p:txBody>
      </p:sp>
      <p:sp>
        <p:nvSpPr>
          <p:cNvPr id="6" name="AutoShape 6"/>
          <p:cNvSpPr/>
          <p:nvPr/>
        </p:nvSpPr>
        <p:spPr>
          <a:xfrm flipH="1">
            <a:off x="7471804" y="6437064"/>
            <a:ext cx="9873" cy="369683"/>
          </a:xfrm>
          <a:prstGeom prst="line">
            <a:avLst/>
          </a:prstGeom>
          <a:ln w="38100" cap="flat">
            <a:solidFill>
              <a:srgbClr val="147063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7" name="AutoShape 7"/>
          <p:cNvSpPr/>
          <p:nvPr/>
        </p:nvSpPr>
        <p:spPr>
          <a:xfrm>
            <a:off x="8887560" y="6339120"/>
            <a:ext cx="744724" cy="451336"/>
          </a:xfrm>
          <a:prstGeom prst="line">
            <a:avLst/>
          </a:prstGeom>
          <a:ln w="38100" cap="flat">
            <a:solidFill>
              <a:srgbClr val="147063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8" name="AutoShape 8"/>
          <p:cNvSpPr/>
          <p:nvPr/>
        </p:nvSpPr>
        <p:spPr>
          <a:xfrm>
            <a:off x="9134149" y="6249300"/>
            <a:ext cx="3245835" cy="785992"/>
          </a:xfrm>
          <a:prstGeom prst="line">
            <a:avLst/>
          </a:prstGeom>
          <a:ln w="38100" cap="flat">
            <a:solidFill>
              <a:srgbClr val="147063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9" name="AutoShape 9"/>
          <p:cNvSpPr/>
          <p:nvPr/>
        </p:nvSpPr>
        <p:spPr>
          <a:xfrm>
            <a:off x="13809486" y="3471692"/>
            <a:ext cx="941961" cy="417855"/>
          </a:xfrm>
          <a:prstGeom prst="line">
            <a:avLst/>
          </a:prstGeom>
          <a:ln w="38100" cap="flat">
            <a:solidFill>
              <a:srgbClr val="147063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10" name="Freeform 10"/>
          <p:cNvSpPr/>
          <p:nvPr/>
        </p:nvSpPr>
        <p:spPr>
          <a:xfrm>
            <a:off x="9248628" y="7035292"/>
            <a:ext cx="2994195" cy="2726995"/>
          </a:xfrm>
          <a:custGeom>
            <a:avLst/>
            <a:gdLst/>
            <a:ahLst/>
            <a:cxnLst/>
            <a:rect l="l" t="t" r="r" b="b"/>
            <a:pathLst>
              <a:path w="2994195" h="2726995">
                <a:moveTo>
                  <a:pt x="0" y="0"/>
                </a:moveTo>
                <a:lnTo>
                  <a:pt x="2994195" y="0"/>
                </a:lnTo>
                <a:lnTo>
                  <a:pt x="2994195" y="2726995"/>
                </a:lnTo>
                <a:lnTo>
                  <a:pt x="0" y="272699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8159" t="-18799" r="-18472" b="-16235"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11" name="AutoShape 11"/>
          <p:cNvSpPr/>
          <p:nvPr/>
        </p:nvSpPr>
        <p:spPr>
          <a:xfrm>
            <a:off x="13919326" y="996549"/>
            <a:ext cx="832121" cy="353576"/>
          </a:xfrm>
          <a:prstGeom prst="line">
            <a:avLst/>
          </a:prstGeom>
          <a:ln w="38100" cap="flat">
            <a:solidFill>
              <a:srgbClr val="147063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12" name="Freeform 12"/>
          <p:cNvSpPr/>
          <p:nvPr/>
        </p:nvSpPr>
        <p:spPr>
          <a:xfrm>
            <a:off x="14751447" y="3306013"/>
            <a:ext cx="3340891" cy="2642293"/>
          </a:xfrm>
          <a:custGeom>
            <a:avLst/>
            <a:gdLst/>
            <a:ahLst/>
            <a:cxnLst/>
            <a:rect l="l" t="t" r="r" b="b"/>
            <a:pathLst>
              <a:path w="3340891" h="2642293">
                <a:moveTo>
                  <a:pt x="0" y="0"/>
                </a:moveTo>
                <a:lnTo>
                  <a:pt x="3340891" y="0"/>
                </a:lnTo>
                <a:lnTo>
                  <a:pt x="3340891" y="2642293"/>
                </a:lnTo>
                <a:lnTo>
                  <a:pt x="0" y="264229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7787" t="-20158" r="-7454" b="-25553"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13" name="Freeform 13"/>
          <p:cNvSpPr/>
          <p:nvPr/>
        </p:nvSpPr>
        <p:spPr>
          <a:xfrm>
            <a:off x="14735705" y="582765"/>
            <a:ext cx="3276903" cy="2550523"/>
          </a:xfrm>
          <a:custGeom>
            <a:avLst/>
            <a:gdLst/>
            <a:ahLst/>
            <a:cxnLst/>
            <a:rect l="l" t="t" r="r" b="b"/>
            <a:pathLst>
              <a:path w="3276903" h="2550523">
                <a:moveTo>
                  <a:pt x="0" y="0"/>
                </a:moveTo>
                <a:lnTo>
                  <a:pt x="3276903" y="0"/>
                </a:lnTo>
                <a:lnTo>
                  <a:pt x="3276903" y="2550523"/>
                </a:lnTo>
                <a:lnTo>
                  <a:pt x="0" y="255052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14" name="TextBox 14"/>
          <p:cNvSpPr txBox="1"/>
          <p:nvPr/>
        </p:nvSpPr>
        <p:spPr>
          <a:xfrm>
            <a:off x="2138459" y="2928881"/>
            <a:ext cx="9089522" cy="2667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Small changes to the parts of the product, mainly valve with:</a:t>
            </a:r>
          </a:p>
          <a:p>
            <a:pPr algn="l">
              <a:lnSpc>
                <a:spcPts val="2340"/>
              </a:lnSpc>
            </a:pPr>
            <a:endParaRPr lang="en-US" sz="1950">
              <a:solidFill>
                <a:srgbClr val="000000"/>
              </a:solidFill>
              <a:latin typeface="Proxima Nova 1 Light"/>
              <a:ea typeface="Proxima Nova 1 Light"/>
              <a:cs typeface="Proxima Nova 1 Light"/>
              <a:sym typeface="Proxima Nova 1 Light"/>
            </a:endParaRPr>
          </a:p>
          <a:p>
            <a:pPr marL="421118" lvl="1" indent="-210559" algn="l">
              <a:lnSpc>
                <a:spcPts val="2340"/>
              </a:lnSpc>
              <a:buFont typeface="Arial"/>
              <a:buChar char="•"/>
            </a:pPr>
            <a:r>
              <a:rPr lang="en-US" sz="1950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Valve Labels  </a:t>
            </a:r>
          </a:p>
          <a:p>
            <a:pPr marL="421118" lvl="1" indent="-210559" algn="l">
              <a:lnSpc>
                <a:spcPts val="2340"/>
              </a:lnSpc>
              <a:buFont typeface="Arial"/>
              <a:buChar char="•"/>
            </a:pPr>
            <a:r>
              <a:rPr lang="en-US" sz="1950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Define quality in </a:t>
            </a:r>
          </a:p>
          <a:p>
            <a:pPr marL="842237" lvl="2" indent="-280746" algn="l">
              <a:lnSpc>
                <a:spcPts val="2340"/>
              </a:lnSpc>
              <a:buFont typeface="Arial"/>
              <a:buChar char="⚬"/>
            </a:pPr>
            <a:r>
              <a:rPr lang="en-US" sz="1950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Finishing</a:t>
            </a:r>
          </a:p>
          <a:p>
            <a:pPr marL="842237" lvl="2" indent="-280746" algn="l">
              <a:lnSpc>
                <a:spcPts val="2340"/>
              </a:lnSpc>
              <a:buFont typeface="Arial"/>
              <a:buChar char="⚬"/>
            </a:pPr>
            <a:r>
              <a:rPr lang="en-US" sz="1950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Print Procedure - offset, digital or silk screen print</a:t>
            </a:r>
          </a:p>
          <a:p>
            <a:pPr marL="842237" lvl="2" indent="-280746" algn="l">
              <a:lnSpc>
                <a:spcPts val="2340"/>
              </a:lnSpc>
              <a:buFont typeface="Arial"/>
              <a:buChar char="⚬"/>
            </a:pPr>
            <a:r>
              <a:rPr lang="en-US" sz="1950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Embossing </a:t>
            </a:r>
          </a:p>
          <a:p>
            <a:pPr algn="l">
              <a:lnSpc>
                <a:spcPts val="2340"/>
              </a:lnSpc>
            </a:pPr>
            <a:endParaRPr lang="en-US" sz="1950">
              <a:solidFill>
                <a:srgbClr val="000000"/>
              </a:solidFill>
              <a:latin typeface="Proxima Nova 1 Light"/>
              <a:ea typeface="Proxima Nova 1 Light"/>
              <a:cs typeface="Proxima Nova 1 Light"/>
              <a:sym typeface="Proxima Nova 1 Light"/>
            </a:endParaRPr>
          </a:p>
          <a:p>
            <a:pPr algn="l">
              <a:lnSpc>
                <a:spcPts val="2340"/>
              </a:lnSpc>
            </a:pPr>
            <a:r>
              <a:rPr lang="en-US" sz="1950" u="sng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  <a:hlinkClick r:id="rId6" action="ppaction://hlinksldjump"/>
              </a:rPr>
              <a:t>Price indications &amp; MOQs</a:t>
            </a:r>
            <a:r>
              <a:rPr lang="en-US" sz="1950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  <a:hlinkClick r:id="rId6" action="ppaction://hlinksldjump"/>
              </a:rPr>
              <a:t> </a:t>
            </a:r>
            <a:endParaRPr lang="en-US" sz="1950">
              <a:solidFill>
                <a:srgbClr val="000000"/>
              </a:solidFill>
              <a:latin typeface="Proxima Nova 1 Light"/>
              <a:ea typeface="Proxima Nova 1 Light"/>
              <a:cs typeface="Proxima Nova 1 Light"/>
              <a:sym typeface="Proxima Nova 1 Light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10512381" y="3010800"/>
            <a:ext cx="709222" cy="251963"/>
          </a:xfrm>
          <a:prstGeom prst="line">
            <a:avLst/>
          </a:prstGeom>
          <a:ln w="38100" cap="flat">
            <a:solidFill>
              <a:srgbClr val="147063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16" name="Freeform 16"/>
          <p:cNvSpPr/>
          <p:nvPr/>
        </p:nvSpPr>
        <p:spPr>
          <a:xfrm>
            <a:off x="10293870" y="3436180"/>
            <a:ext cx="2422115" cy="2512126"/>
          </a:xfrm>
          <a:custGeom>
            <a:avLst/>
            <a:gdLst/>
            <a:ahLst/>
            <a:cxnLst/>
            <a:rect l="l" t="t" r="r" b="b"/>
            <a:pathLst>
              <a:path w="2422115" h="2512126">
                <a:moveTo>
                  <a:pt x="0" y="0"/>
                </a:moveTo>
                <a:lnTo>
                  <a:pt x="2422115" y="0"/>
                </a:lnTo>
                <a:lnTo>
                  <a:pt x="2422115" y="2512126"/>
                </a:lnTo>
                <a:lnTo>
                  <a:pt x="0" y="251212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17" name="Freeform 17"/>
          <p:cNvSpPr/>
          <p:nvPr/>
        </p:nvSpPr>
        <p:spPr>
          <a:xfrm>
            <a:off x="12254117" y="6515015"/>
            <a:ext cx="4105696" cy="3695127"/>
          </a:xfrm>
          <a:custGeom>
            <a:avLst/>
            <a:gdLst/>
            <a:ahLst/>
            <a:cxnLst/>
            <a:rect l="l" t="t" r="r" b="b"/>
            <a:pathLst>
              <a:path w="4105696" h="3695127">
                <a:moveTo>
                  <a:pt x="0" y="0"/>
                </a:moveTo>
                <a:lnTo>
                  <a:pt x="4105696" y="0"/>
                </a:lnTo>
                <a:lnTo>
                  <a:pt x="4105696" y="3695127"/>
                </a:lnTo>
                <a:lnTo>
                  <a:pt x="0" y="369512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18" name="Freeform 18"/>
          <p:cNvSpPr/>
          <p:nvPr/>
        </p:nvSpPr>
        <p:spPr>
          <a:xfrm>
            <a:off x="5588666" y="7027812"/>
            <a:ext cx="3210655" cy="2815047"/>
          </a:xfrm>
          <a:custGeom>
            <a:avLst/>
            <a:gdLst/>
            <a:ahLst/>
            <a:cxnLst/>
            <a:rect l="l" t="t" r="r" b="b"/>
            <a:pathLst>
              <a:path w="3210655" h="2815047">
                <a:moveTo>
                  <a:pt x="0" y="0"/>
                </a:moveTo>
                <a:lnTo>
                  <a:pt x="3210655" y="0"/>
                </a:lnTo>
                <a:lnTo>
                  <a:pt x="3210655" y="2815047"/>
                </a:lnTo>
                <a:lnTo>
                  <a:pt x="0" y="281504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13639" t="-15415" r="-14672" b="-16294"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19" name="Freeform 19"/>
          <p:cNvSpPr/>
          <p:nvPr/>
        </p:nvSpPr>
        <p:spPr>
          <a:xfrm>
            <a:off x="2138459" y="7108384"/>
            <a:ext cx="3119863" cy="2653903"/>
          </a:xfrm>
          <a:custGeom>
            <a:avLst/>
            <a:gdLst/>
            <a:ahLst/>
            <a:cxnLst/>
            <a:rect l="l" t="t" r="r" b="b"/>
            <a:pathLst>
              <a:path w="3119863" h="2653903">
                <a:moveTo>
                  <a:pt x="0" y="0"/>
                </a:moveTo>
                <a:lnTo>
                  <a:pt x="3119863" y="0"/>
                </a:lnTo>
                <a:lnTo>
                  <a:pt x="3119863" y="2653903"/>
                </a:lnTo>
                <a:lnTo>
                  <a:pt x="0" y="265390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6158" t="-20671" r="-15849" b="-18995"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20" name="TextBox 20"/>
          <p:cNvSpPr txBox="1"/>
          <p:nvPr/>
        </p:nvSpPr>
        <p:spPr>
          <a:xfrm>
            <a:off x="2138459" y="2031255"/>
            <a:ext cx="3423995" cy="555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0"/>
              </a:lnSpc>
            </a:pPr>
            <a:r>
              <a:rPr lang="en-US" sz="3257" b="1">
                <a:solidFill>
                  <a:srgbClr val="147063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LEVEL 2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138459" y="931278"/>
            <a:ext cx="5343219" cy="11666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04"/>
              </a:lnSpc>
            </a:pPr>
            <a:r>
              <a:rPr lang="en-US" sz="3704" b="1">
                <a:solidFill>
                  <a:srgbClr val="004F9F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PERSONALISATION</a:t>
            </a:r>
          </a:p>
          <a:p>
            <a:pPr algn="l">
              <a:lnSpc>
                <a:spcPts val="3704"/>
              </a:lnSpc>
            </a:pPr>
            <a:r>
              <a:rPr lang="en-US" sz="3704" b="1">
                <a:solidFill>
                  <a:srgbClr val="004F9F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TECHNIQUES</a:t>
            </a:r>
          </a:p>
          <a:p>
            <a:pPr algn="l">
              <a:lnSpc>
                <a:spcPts val="1852"/>
              </a:lnSpc>
            </a:pPr>
            <a:endParaRPr lang="en-US" sz="3704" b="1">
              <a:solidFill>
                <a:srgbClr val="004F9F"/>
              </a:solidFill>
              <a:latin typeface="Proxima Nova 1 Heavy"/>
              <a:ea typeface="Proxima Nova 1 Heavy"/>
              <a:cs typeface="Proxima Nova 1 Heavy"/>
              <a:sym typeface="Proxima Nova 1 Heavy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1221716" y="1092551"/>
            <a:ext cx="510023" cy="5488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45"/>
              </a:lnSpc>
            </a:pPr>
            <a:r>
              <a:rPr lang="en-US" sz="3175">
                <a:solidFill>
                  <a:srgbClr val="FFFFFF"/>
                </a:solidFill>
                <a:latin typeface="Proxima Nova 2"/>
                <a:ea typeface="Proxima Nova 2"/>
                <a:cs typeface="Proxima Nova 2"/>
                <a:sym typeface="Proxima Nova 2"/>
              </a:rPr>
              <a:t>3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138459" y="5881631"/>
            <a:ext cx="3423995" cy="555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0"/>
              </a:lnSpc>
            </a:pPr>
            <a:r>
              <a:rPr lang="en-US" sz="3257" b="1">
                <a:solidFill>
                  <a:srgbClr val="147063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EXAMPLES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2379984" y="9847105"/>
            <a:ext cx="4215921" cy="33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>
                <a:solidFill>
                  <a:srgbClr val="147063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Silk Screen Print - 100% exact colour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887560" y="9847105"/>
            <a:ext cx="3828425" cy="33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>
                <a:solidFill>
                  <a:srgbClr val="147063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Digital Print - 50pc to 100pc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803859" y="9847105"/>
            <a:ext cx="3828425" cy="33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>
                <a:solidFill>
                  <a:srgbClr val="147063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Offset Print + 100 pcs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2947433" y="304399"/>
            <a:ext cx="1943785" cy="692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 b="1">
                <a:solidFill>
                  <a:srgbClr val="147063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CN EMBOSSED LABEL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947433" y="3013402"/>
            <a:ext cx="1943785" cy="33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 b="1">
                <a:solidFill>
                  <a:srgbClr val="147063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CN LABEL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776548" y="2221563"/>
            <a:ext cx="2466275" cy="692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 b="1">
                <a:solidFill>
                  <a:srgbClr val="147063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CANATURE/RUNXIN LABEL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609441" y="0"/>
            <a:ext cx="7678559" cy="10238078"/>
          </a:xfrm>
          <a:custGeom>
            <a:avLst/>
            <a:gdLst/>
            <a:ahLst/>
            <a:cxnLst/>
            <a:rect l="l" t="t" r="r" b="b"/>
            <a:pathLst>
              <a:path w="7678559" h="10238078">
                <a:moveTo>
                  <a:pt x="0" y="0"/>
                </a:moveTo>
                <a:lnTo>
                  <a:pt x="7678559" y="0"/>
                </a:lnTo>
                <a:lnTo>
                  <a:pt x="7678559" y="10238078"/>
                </a:lnTo>
                <a:lnTo>
                  <a:pt x="0" y="102380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3" name="AutoShape 3"/>
          <p:cNvSpPr/>
          <p:nvPr/>
        </p:nvSpPr>
        <p:spPr>
          <a:xfrm>
            <a:off x="10264604" y="6908676"/>
            <a:ext cx="5191089" cy="350515"/>
          </a:xfrm>
          <a:prstGeom prst="line">
            <a:avLst/>
          </a:prstGeom>
          <a:ln w="38100" cap="flat">
            <a:solidFill>
              <a:srgbClr val="FBB91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4" name="Freeform 4"/>
          <p:cNvSpPr/>
          <p:nvPr/>
        </p:nvSpPr>
        <p:spPr>
          <a:xfrm>
            <a:off x="3221353" y="4470645"/>
            <a:ext cx="7263553" cy="6074146"/>
          </a:xfrm>
          <a:custGeom>
            <a:avLst/>
            <a:gdLst/>
            <a:ahLst/>
            <a:cxnLst/>
            <a:rect l="l" t="t" r="r" b="b"/>
            <a:pathLst>
              <a:path w="7263553" h="6074146">
                <a:moveTo>
                  <a:pt x="0" y="0"/>
                </a:moveTo>
                <a:lnTo>
                  <a:pt x="7263553" y="0"/>
                </a:lnTo>
                <a:lnTo>
                  <a:pt x="7263553" y="6074146"/>
                </a:lnTo>
                <a:lnTo>
                  <a:pt x="0" y="607414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5" name="TextBox 5"/>
          <p:cNvSpPr txBox="1"/>
          <p:nvPr/>
        </p:nvSpPr>
        <p:spPr>
          <a:xfrm>
            <a:off x="2138459" y="2031255"/>
            <a:ext cx="3423995" cy="555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0"/>
              </a:lnSpc>
            </a:pPr>
            <a:r>
              <a:rPr lang="en-US" sz="3257" b="1">
                <a:solidFill>
                  <a:srgbClr val="FBB917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LEVEL 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138459" y="931278"/>
            <a:ext cx="5343219" cy="11666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04"/>
              </a:lnSpc>
            </a:pPr>
            <a:r>
              <a:rPr lang="en-US" sz="3704" b="1">
                <a:solidFill>
                  <a:srgbClr val="004F9F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PERSONALISATION</a:t>
            </a:r>
          </a:p>
          <a:p>
            <a:pPr algn="l">
              <a:lnSpc>
                <a:spcPts val="3704"/>
              </a:lnSpc>
            </a:pPr>
            <a:r>
              <a:rPr lang="en-US" sz="3704" b="1">
                <a:solidFill>
                  <a:srgbClr val="004F9F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TECHNIQUES</a:t>
            </a:r>
          </a:p>
          <a:p>
            <a:pPr algn="l">
              <a:lnSpc>
                <a:spcPts val="1852"/>
              </a:lnSpc>
            </a:pPr>
            <a:endParaRPr lang="en-US" sz="3704" b="1">
              <a:solidFill>
                <a:srgbClr val="004F9F"/>
              </a:solidFill>
              <a:latin typeface="Proxima Nova 1 Heavy"/>
              <a:ea typeface="Proxima Nova 1 Heavy"/>
              <a:cs typeface="Proxima Nova 1 Heavy"/>
              <a:sym typeface="Proxima Nova 1 Heavy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138459" y="2774890"/>
            <a:ext cx="8126145" cy="2371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Bigger changes to the standard product thanks to for example</a:t>
            </a:r>
          </a:p>
          <a:p>
            <a:pPr marL="421118" lvl="1" indent="-210559" algn="l">
              <a:lnSpc>
                <a:spcPts val="2340"/>
              </a:lnSpc>
              <a:buFont typeface="Arial"/>
              <a:buChar char="•"/>
            </a:pPr>
            <a:r>
              <a:rPr lang="en-US" sz="1950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Specifc lettering </a:t>
            </a:r>
          </a:p>
          <a:p>
            <a:pPr marL="421118" lvl="1" indent="-210559" algn="l">
              <a:lnSpc>
                <a:spcPts val="2340"/>
              </a:lnSpc>
              <a:buFont typeface="Arial"/>
              <a:buChar char="•"/>
            </a:pPr>
            <a:r>
              <a:rPr lang="en-US" sz="1950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Tampon print </a:t>
            </a:r>
          </a:p>
          <a:p>
            <a:pPr marL="421118" lvl="1" indent="-210559" algn="l">
              <a:lnSpc>
                <a:spcPts val="2340"/>
              </a:lnSpc>
              <a:buFont typeface="Arial"/>
              <a:buChar char="•"/>
            </a:pPr>
            <a:r>
              <a:rPr lang="en-US" sz="1950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Special sleeves </a:t>
            </a:r>
          </a:p>
          <a:p>
            <a:pPr marL="421118" lvl="1" indent="-210559" algn="l">
              <a:lnSpc>
                <a:spcPts val="2340"/>
              </a:lnSpc>
              <a:buFont typeface="Arial"/>
              <a:buChar char="•"/>
            </a:pPr>
            <a:r>
              <a:rPr lang="en-US" sz="1950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Specific cabinet colors </a:t>
            </a:r>
          </a:p>
          <a:p>
            <a:pPr marL="421118" lvl="1" indent="-210559" algn="l">
              <a:lnSpc>
                <a:spcPts val="2340"/>
              </a:lnSpc>
              <a:buFont typeface="Arial"/>
              <a:buChar char="•"/>
            </a:pPr>
            <a:r>
              <a:rPr lang="en-US" sz="1950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...</a:t>
            </a:r>
          </a:p>
          <a:p>
            <a:pPr algn="l">
              <a:lnSpc>
                <a:spcPts val="2340"/>
              </a:lnSpc>
            </a:pPr>
            <a:endParaRPr lang="en-US" sz="1950">
              <a:solidFill>
                <a:srgbClr val="000000"/>
              </a:solidFill>
              <a:latin typeface="Proxima Nova 1 Light"/>
              <a:ea typeface="Proxima Nova 1 Light"/>
              <a:cs typeface="Proxima Nova 1 Light"/>
              <a:sym typeface="Proxima Nova 1 Light"/>
            </a:endParaRPr>
          </a:p>
          <a:p>
            <a:pPr algn="l">
              <a:lnSpc>
                <a:spcPts val="2340"/>
              </a:lnSpc>
            </a:pPr>
            <a:r>
              <a:rPr lang="en-US" sz="1950" u="sng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  <a:hlinkClick r:id="rId4" action="ppaction://hlinksldjump"/>
              </a:rPr>
              <a:t>Price indications &amp; MOQs</a:t>
            </a:r>
            <a:r>
              <a:rPr lang="en-US" sz="1950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138459" y="5470465"/>
            <a:ext cx="3423995" cy="555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0"/>
              </a:lnSpc>
            </a:pPr>
            <a:r>
              <a:rPr lang="en-US" sz="3257" b="1">
                <a:solidFill>
                  <a:srgbClr val="FBB917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EXAMPLES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342043" y="6568950"/>
            <a:ext cx="1603914" cy="33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 b="1">
                <a:solidFill>
                  <a:srgbClr val="FBB917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Tampon Print</a:t>
            </a:r>
          </a:p>
        </p:txBody>
      </p:sp>
      <p:sp>
        <p:nvSpPr>
          <p:cNvPr id="10" name="AutoShape 10"/>
          <p:cNvSpPr/>
          <p:nvPr/>
        </p:nvSpPr>
        <p:spPr>
          <a:xfrm>
            <a:off x="2889879" y="7453188"/>
            <a:ext cx="2672574" cy="0"/>
          </a:xfrm>
          <a:prstGeom prst="line">
            <a:avLst/>
          </a:prstGeom>
          <a:ln w="38100" cap="flat">
            <a:solidFill>
              <a:srgbClr val="FBB91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11" name="TextBox 11"/>
          <p:cNvSpPr txBox="1"/>
          <p:nvPr/>
        </p:nvSpPr>
        <p:spPr>
          <a:xfrm>
            <a:off x="1617439" y="7107113"/>
            <a:ext cx="1603914" cy="692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 b="1">
                <a:solidFill>
                  <a:srgbClr val="FBB917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Special Sleeves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485327" y="9205420"/>
            <a:ext cx="1603914" cy="33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 b="1">
                <a:solidFill>
                  <a:srgbClr val="FBB917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Lettering</a:t>
            </a:r>
          </a:p>
        </p:txBody>
      </p:sp>
      <p:sp>
        <p:nvSpPr>
          <p:cNvPr id="13" name="AutoShape 13"/>
          <p:cNvSpPr/>
          <p:nvPr/>
        </p:nvSpPr>
        <p:spPr>
          <a:xfrm>
            <a:off x="8051404" y="8326579"/>
            <a:ext cx="916942" cy="916942"/>
          </a:xfrm>
          <a:prstGeom prst="line">
            <a:avLst/>
          </a:prstGeom>
          <a:ln w="38100" cap="flat">
            <a:solidFill>
              <a:srgbClr val="FBB91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grpSp>
        <p:nvGrpSpPr>
          <p:cNvPr id="14" name="Group 14"/>
          <p:cNvGrpSpPr/>
          <p:nvPr/>
        </p:nvGrpSpPr>
        <p:grpSpPr>
          <a:xfrm>
            <a:off x="857288" y="857758"/>
            <a:ext cx="1000274" cy="1000269"/>
            <a:chOff x="0" y="0"/>
            <a:chExt cx="1333699" cy="1333691"/>
          </a:xfrm>
        </p:grpSpPr>
        <p:grpSp>
          <p:nvGrpSpPr>
            <p:cNvPr id="15" name="Group 15"/>
            <p:cNvGrpSpPr>
              <a:grpSpLocks noChangeAspect="1"/>
            </p:cNvGrpSpPr>
            <p:nvPr/>
          </p:nvGrpSpPr>
          <p:grpSpPr>
            <a:xfrm>
              <a:off x="0" y="0"/>
              <a:ext cx="1333699" cy="1333691"/>
              <a:chOff x="0" y="0"/>
              <a:chExt cx="3780384" cy="3780371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3780409" cy="3780409"/>
              </a:xfrm>
              <a:custGeom>
                <a:avLst/>
                <a:gdLst/>
                <a:ahLst/>
                <a:cxnLst/>
                <a:rect l="l" t="t" r="r" b="b"/>
                <a:pathLst>
                  <a:path w="3780409" h="3780409">
                    <a:moveTo>
                      <a:pt x="0" y="3780409"/>
                    </a:moveTo>
                    <a:lnTo>
                      <a:pt x="3780409" y="3780409"/>
                    </a:lnTo>
                    <a:lnTo>
                      <a:pt x="378040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F9F"/>
              </a:solidFill>
            </p:spPr>
            <p:txBody>
              <a:bodyPr/>
              <a:lstStyle/>
              <a:p>
                <a:endParaRPr lang="en-BE"/>
              </a:p>
            </p:txBody>
          </p:sp>
        </p:grpSp>
        <p:sp>
          <p:nvSpPr>
            <p:cNvPr id="17" name="TextBox 17"/>
            <p:cNvSpPr txBox="1"/>
            <p:nvPr/>
          </p:nvSpPr>
          <p:spPr>
            <a:xfrm>
              <a:off x="485903" y="322582"/>
              <a:ext cx="680031" cy="7095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445"/>
                </a:lnSpc>
              </a:pPr>
              <a:r>
                <a:rPr lang="en-US" sz="3175">
                  <a:solidFill>
                    <a:srgbClr val="FFFFFF"/>
                  </a:solidFill>
                  <a:latin typeface="Proxima Nova 2"/>
                  <a:ea typeface="Proxima Nova 2"/>
                  <a:cs typeface="Proxima Nova 2"/>
                  <a:sym typeface="Proxima Nova 2"/>
                </a:rPr>
                <a:t>3</a:t>
              </a: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5273204" y="8549618"/>
            <a:ext cx="1678155" cy="19050"/>
          </a:xfrm>
          <a:prstGeom prst="line">
            <a:avLst/>
          </a:prstGeom>
          <a:ln w="38100" cap="flat">
            <a:solidFill>
              <a:srgbClr val="D2202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sp>
        <p:nvSpPr>
          <p:cNvPr id="3" name="Freeform 3"/>
          <p:cNvSpPr/>
          <p:nvPr/>
        </p:nvSpPr>
        <p:spPr>
          <a:xfrm>
            <a:off x="11183412" y="2677491"/>
            <a:ext cx="7787032" cy="7787032"/>
          </a:xfrm>
          <a:custGeom>
            <a:avLst/>
            <a:gdLst/>
            <a:ahLst/>
            <a:cxnLst/>
            <a:rect l="l" t="t" r="r" b="b"/>
            <a:pathLst>
              <a:path w="7787032" h="7787032">
                <a:moveTo>
                  <a:pt x="0" y="0"/>
                </a:moveTo>
                <a:lnTo>
                  <a:pt x="7787032" y="0"/>
                </a:lnTo>
                <a:lnTo>
                  <a:pt x="7787032" y="7787033"/>
                </a:lnTo>
                <a:lnTo>
                  <a:pt x="0" y="778703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4" name="AutoShape 4"/>
          <p:cNvSpPr/>
          <p:nvPr/>
        </p:nvSpPr>
        <p:spPr>
          <a:xfrm>
            <a:off x="15517082" y="3342413"/>
            <a:ext cx="0" cy="1013392"/>
          </a:xfrm>
          <a:prstGeom prst="line">
            <a:avLst/>
          </a:prstGeom>
          <a:ln w="38100" cap="flat">
            <a:solidFill>
              <a:srgbClr val="D2202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BE"/>
          </a:p>
        </p:txBody>
      </p:sp>
      <p:grpSp>
        <p:nvGrpSpPr>
          <p:cNvPr id="5" name="Group 5"/>
          <p:cNvGrpSpPr/>
          <p:nvPr/>
        </p:nvGrpSpPr>
        <p:grpSpPr>
          <a:xfrm>
            <a:off x="857288" y="857758"/>
            <a:ext cx="1000274" cy="1000269"/>
            <a:chOff x="0" y="0"/>
            <a:chExt cx="1333699" cy="1333691"/>
          </a:xfrm>
        </p:grpSpPr>
        <p:grpSp>
          <p:nvGrpSpPr>
            <p:cNvPr id="6" name="Group 6"/>
            <p:cNvGrpSpPr>
              <a:grpSpLocks noChangeAspect="1"/>
            </p:cNvGrpSpPr>
            <p:nvPr/>
          </p:nvGrpSpPr>
          <p:grpSpPr>
            <a:xfrm>
              <a:off x="0" y="0"/>
              <a:ext cx="1333699" cy="1333691"/>
              <a:chOff x="0" y="0"/>
              <a:chExt cx="3780384" cy="3780371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3780409" cy="3780409"/>
              </a:xfrm>
              <a:custGeom>
                <a:avLst/>
                <a:gdLst/>
                <a:ahLst/>
                <a:cxnLst/>
                <a:rect l="l" t="t" r="r" b="b"/>
                <a:pathLst>
                  <a:path w="3780409" h="3780409">
                    <a:moveTo>
                      <a:pt x="0" y="3780409"/>
                    </a:moveTo>
                    <a:lnTo>
                      <a:pt x="3780409" y="3780409"/>
                    </a:lnTo>
                    <a:lnTo>
                      <a:pt x="378040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F9F"/>
              </a:solidFill>
            </p:spPr>
            <p:txBody>
              <a:bodyPr/>
              <a:lstStyle/>
              <a:p>
                <a:endParaRPr lang="en-BE"/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485903" y="322582"/>
              <a:ext cx="680031" cy="7095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445"/>
                </a:lnSpc>
              </a:pPr>
              <a:r>
                <a:rPr lang="en-US" sz="3175">
                  <a:solidFill>
                    <a:srgbClr val="FFFFFF"/>
                  </a:solidFill>
                  <a:latin typeface="Proxima Nova 2"/>
                  <a:ea typeface="Proxima Nova 2"/>
                  <a:cs typeface="Proxima Nova 2"/>
                  <a:sym typeface="Proxima Nova 2"/>
                </a:rPr>
                <a:t>3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858632" y="2864502"/>
            <a:ext cx="6146664" cy="6461324"/>
            <a:chOff x="0" y="0"/>
            <a:chExt cx="8195552" cy="8615098"/>
          </a:xfrm>
        </p:grpSpPr>
        <p:sp>
          <p:nvSpPr>
            <p:cNvPr id="10" name="Freeform 10"/>
            <p:cNvSpPr/>
            <p:nvPr/>
          </p:nvSpPr>
          <p:spPr>
            <a:xfrm>
              <a:off x="0" y="2134778"/>
              <a:ext cx="5963609" cy="6480320"/>
            </a:xfrm>
            <a:custGeom>
              <a:avLst/>
              <a:gdLst/>
              <a:ahLst/>
              <a:cxnLst/>
              <a:rect l="l" t="t" r="r" b="b"/>
              <a:pathLst>
                <a:path w="5963609" h="6480320">
                  <a:moveTo>
                    <a:pt x="0" y="0"/>
                  </a:moveTo>
                  <a:lnTo>
                    <a:pt x="5963609" y="0"/>
                  </a:lnTo>
                  <a:lnTo>
                    <a:pt x="5963609" y="6480320"/>
                  </a:lnTo>
                  <a:lnTo>
                    <a:pt x="0" y="64803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4491" b="-9033"/>
              </a:stretch>
            </a:blipFill>
          </p:spPr>
          <p:txBody>
            <a:bodyPr/>
            <a:lstStyle/>
            <a:p>
              <a:endParaRPr lang="en-BE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2517061" y="0"/>
              <a:ext cx="5678492" cy="7571322"/>
            </a:xfrm>
            <a:custGeom>
              <a:avLst/>
              <a:gdLst/>
              <a:ahLst/>
              <a:cxnLst/>
              <a:rect l="l" t="t" r="r" b="b"/>
              <a:pathLst>
                <a:path w="5678492" h="7571322">
                  <a:moveTo>
                    <a:pt x="0" y="0"/>
                  </a:moveTo>
                  <a:lnTo>
                    <a:pt x="5678491" y="0"/>
                  </a:lnTo>
                  <a:lnTo>
                    <a:pt x="5678491" y="7571322"/>
                  </a:lnTo>
                  <a:lnTo>
                    <a:pt x="0" y="75713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335" b="-335"/>
              </a:stretch>
            </a:blip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138459" y="2031255"/>
            <a:ext cx="3423995" cy="555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0"/>
              </a:lnSpc>
            </a:pPr>
            <a:r>
              <a:rPr lang="en-US" sz="3257" b="1">
                <a:solidFill>
                  <a:srgbClr val="D22026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LEVEL 4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38459" y="931278"/>
            <a:ext cx="5343219" cy="11666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04"/>
              </a:lnSpc>
            </a:pPr>
            <a:r>
              <a:rPr lang="en-US" sz="3704" b="1">
                <a:solidFill>
                  <a:srgbClr val="004F9F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PERSONALISATION</a:t>
            </a:r>
          </a:p>
          <a:p>
            <a:pPr algn="l">
              <a:lnSpc>
                <a:spcPts val="3704"/>
              </a:lnSpc>
            </a:pPr>
            <a:r>
              <a:rPr lang="en-US" sz="3704" b="1">
                <a:solidFill>
                  <a:srgbClr val="004F9F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TECHNIQUES</a:t>
            </a:r>
          </a:p>
          <a:p>
            <a:pPr algn="l">
              <a:lnSpc>
                <a:spcPts val="1852"/>
              </a:lnSpc>
            </a:pPr>
            <a:endParaRPr lang="en-US" sz="3704" b="1">
              <a:solidFill>
                <a:srgbClr val="004F9F"/>
              </a:solidFill>
              <a:latin typeface="Proxima Nova 1 Heavy"/>
              <a:ea typeface="Proxima Nova 1 Heavy"/>
              <a:cs typeface="Proxima Nova 1 Heavy"/>
              <a:sym typeface="Proxima Nova 1 Heavy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2138459" y="2785597"/>
            <a:ext cx="5762193" cy="443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Complete changes to the look &amp; feel of the product thanks to:</a:t>
            </a:r>
          </a:p>
          <a:p>
            <a:pPr algn="l">
              <a:lnSpc>
                <a:spcPts val="2340"/>
              </a:lnSpc>
            </a:pPr>
            <a:endParaRPr lang="en-US" sz="1950">
              <a:solidFill>
                <a:srgbClr val="000000"/>
              </a:solidFill>
              <a:latin typeface="Proxima Nova 1 Light"/>
              <a:ea typeface="Proxima Nova 1 Light"/>
              <a:cs typeface="Proxima Nova 1 Light"/>
              <a:sym typeface="Proxima Nova 1 Light"/>
            </a:endParaRPr>
          </a:p>
          <a:p>
            <a:pPr marL="421118" lvl="1" indent="-210559" algn="l">
              <a:lnSpc>
                <a:spcPts val="2340"/>
              </a:lnSpc>
              <a:buFont typeface="Arial"/>
              <a:buChar char="•"/>
            </a:pPr>
            <a:r>
              <a:rPr lang="en-US" sz="1950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Full own design</a:t>
            </a:r>
          </a:p>
          <a:p>
            <a:pPr marL="421118" lvl="1" indent="-210559" algn="l">
              <a:lnSpc>
                <a:spcPts val="2340"/>
              </a:lnSpc>
              <a:buFont typeface="Arial"/>
              <a:buChar char="•"/>
            </a:pPr>
            <a:r>
              <a:rPr lang="en-US" sz="1950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Own mould</a:t>
            </a:r>
          </a:p>
          <a:p>
            <a:pPr marL="421118" lvl="1" indent="-210559" algn="l">
              <a:lnSpc>
                <a:spcPts val="2340"/>
              </a:lnSpc>
              <a:buFont typeface="Arial"/>
              <a:buChar char="•"/>
            </a:pPr>
            <a:r>
              <a:rPr lang="en-US" sz="1950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Integrated valve</a:t>
            </a:r>
          </a:p>
          <a:p>
            <a:pPr marL="421118" lvl="1" indent="-210559" algn="l">
              <a:lnSpc>
                <a:spcPts val="2340"/>
              </a:lnSpc>
              <a:buFont typeface="Arial"/>
              <a:buChar char="•"/>
            </a:pPr>
            <a:r>
              <a:rPr lang="en-US" sz="1950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Look &amp; feel of controler</a:t>
            </a:r>
          </a:p>
          <a:p>
            <a:pPr marL="421118" lvl="1" indent="-210559" algn="l">
              <a:lnSpc>
                <a:spcPts val="2340"/>
              </a:lnSpc>
              <a:buFont typeface="Arial"/>
              <a:buChar char="•"/>
            </a:pPr>
            <a:r>
              <a:rPr lang="en-US" sz="1950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Own user interface</a:t>
            </a:r>
          </a:p>
          <a:p>
            <a:pPr marL="421118" lvl="1" indent="-210559" algn="l">
              <a:lnSpc>
                <a:spcPts val="2340"/>
              </a:lnSpc>
              <a:buFont typeface="Arial"/>
              <a:buChar char="•"/>
            </a:pPr>
            <a:r>
              <a:rPr lang="en-US" sz="1950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Own App</a:t>
            </a:r>
          </a:p>
          <a:p>
            <a:pPr marL="421118" lvl="1" indent="-210559" algn="l">
              <a:lnSpc>
                <a:spcPts val="2340"/>
              </a:lnSpc>
              <a:buFont typeface="Arial"/>
              <a:buChar char="•"/>
            </a:pPr>
            <a:r>
              <a:rPr lang="en-US" sz="1950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...</a:t>
            </a:r>
          </a:p>
          <a:p>
            <a:pPr algn="l">
              <a:lnSpc>
                <a:spcPts val="2340"/>
              </a:lnSpc>
            </a:pPr>
            <a:endParaRPr lang="en-US" sz="1950">
              <a:solidFill>
                <a:srgbClr val="000000"/>
              </a:solidFill>
              <a:latin typeface="Proxima Nova 1 Light"/>
              <a:ea typeface="Proxima Nova 1 Light"/>
              <a:cs typeface="Proxima Nova 1 Light"/>
              <a:sym typeface="Proxima Nova 1 Light"/>
            </a:endParaRPr>
          </a:p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Project to be defined in cooperation </a:t>
            </a:r>
          </a:p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with product manager &amp; marketing</a:t>
            </a:r>
          </a:p>
          <a:p>
            <a:pPr algn="l">
              <a:lnSpc>
                <a:spcPts val="2340"/>
              </a:lnSpc>
            </a:pPr>
            <a:r>
              <a:rPr lang="en-US" sz="1950" u="sng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  <a:hlinkClick r:id="rId5" action="ppaction://hlinksldjump"/>
              </a:rPr>
              <a:t>Prices on request &amp; MOQ </a:t>
            </a:r>
          </a:p>
          <a:p>
            <a:pPr algn="l">
              <a:lnSpc>
                <a:spcPts val="2340"/>
              </a:lnSpc>
            </a:pPr>
            <a:endParaRPr lang="en-US" sz="1950" u="sng">
              <a:solidFill>
                <a:srgbClr val="000000"/>
              </a:solidFill>
              <a:latin typeface="Proxima Nova 1 Light"/>
              <a:ea typeface="Proxima Nova 1 Light"/>
              <a:cs typeface="Proxima Nova 1 Light"/>
              <a:sym typeface="Proxima Nova 1 Light"/>
              <a:hlinkClick r:id="rId5" action="ppaction://hlinksldjump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2138459" y="7157572"/>
            <a:ext cx="3423995" cy="555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0"/>
              </a:lnSpc>
            </a:pPr>
            <a:r>
              <a:rPr lang="en-US" sz="3257" b="1">
                <a:solidFill>
                  <a:srgbClr val="D22026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EXAMPLES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622280" y="8370230"/>
            <a:ext cx="1603914" cy="33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 b="1">
                <a:solidFill>
                  <a:srgbClr val="D22026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Own App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4257762" y="1819927"/>
            <a:ext cx="2185158" cy="1044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 b="1">
                <a:solidFill>
                  <a:srgbClr val="D22026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Full Own Design</a:t>
            </a:r>
          </a:p>
          <a:p>
            <a:pPr algn="l">
              <a:lnSpc>
                <a:spcPts val="2799"/>
              </a:lnSpc>
            </a:pPr>
            <a:r>
              <a:rPr lang="en-US" sz="1999" b="1">
                <a:solidFill>
                  <a:srgbClr val="D22026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Integrated valve</a:t>
            </a:r>
          </a:p>
          <a:p>
            <a:pPr algn="l">
              <a:lnSpc>
                <a:spcPts val="2799"/>
              </a:lnSpc>
            </a:pPr>
            <a:r>
              <a:rPr lang="en-US" sz="1999" b="1">
                <a:solidFill>
                  <a:srgbClr val="D22026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Own user interface</a:t>
            </a:r>
          </a:p>
          <a:p>
            <a:pPr algn="l">
              <a:lnSpc>
                <a:spcPts val="2799"/>
              </a:lnSpc>
            </a:pPr>
            <a:r>
              <a:rPr lang="en-US" sz="1999" b="1">
                <a:solidFill>
                  <a:srgbClr val="D22026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...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57288" y="857758"/>
            <a:ext cx="1000274" cy="1000269"/>
            <a:chOff x="0" y="0"/>
            <a:chExt cx="1333699" cy="1333691"/>
          </a:xfrm>
        </p:grpSpPr>
        <p:grpSp>
          <p:nvGrpSpPr>
            <p:cNvPr id="3" name="Group 3"/>
            <p:cNvGrpSpPr>
              <a:grpSpLocks noChangeAspect="1"/>
            </p:cNvGrpSpPr>
            <p:nvPr/>
          </p:nvGrpSpPr>
          <p:grpSpPr>
            <a:xfrm>
              <a:off x="0" y="0"/>
              <a:ext cx="1333699" cy="1333691"/>
              <a:chOff x="0" y="0"/>
              <a:chExt cx="3780384" cy="3780371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3780409" cy="3780409"/>
              </a:xfrm>
              <a:custGeom>
                <a:avLst/>
                <a:gdLst/>
                <a:ahLst/>
                <a:cxnLst/>
                <a:rect l="l" t="t" r="r" b="b"/>
                <a:pathLst>
                  <a:path w="3780409" h="3780409">
                    <a:moveTo>
                      <a:pt x="0" y="3780409"/>
                    </a:moveTo>
                    <a:lnTo>
                      <a:pt x="3780409" y="3780409"/>
                    </a:lnTo>
                    <a:lnTo>
                      <a:pt x="378040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4F9F"/>
              </a:solidFill>
            </p:spPr>
            <p:txBody>
              <a:bodyPr/>
              <a:lstStyle/>
              <a:p>
                <a:endParaRPr lang="en-BE"/>
              </a:p>
            </p:txBody>
          </p:sp>
        </p:grpSp>
        <p:sp>
          <p:nvSpPr>
            <p:cNvPr id="5" name="TextBox 5"/>
            <p:cNvSpPr txBox="1"/>
            <p:nvPr/>
          </p:nvSpPr>
          <p:spPr>
            <a:xfrm>
              <a:off x="485903" y="322582"/>
              <a:ext cx="680031" cy="7095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445"/>
                </a:lnSpc>
              </a:pPr>
              <a:r>
                <a:rPr lang="en-US" sz="3175">
                  <a:solidFill>
                    <a:srgbClr val="FFFFFF"/>
                  </a:solidFill>
                  <a:latin typeface="Proxima Nova 2"/>
                  <a:ea typeface="Proxima Nova 2"/>
                  <a:cs typeface="Proxima Nova 2"/>
                  <a:sym typeface="Proxima Nova 2"/>
                </a:rPr>
                <a:t>3</a:t>
              </a:r>
            </a:p>
          </p:txBody>
        </p:sp>
      </p:grpSp>
      <p:sp>
        <p:nvSpPr>
          <p:cNvPr id="6" name="Freeform 6"/>
          <p:cNvSpPr/>
          <p:nvPr/>
        </p:nvSpPr>
        <p:spPr>
          <a:xfrm>
            <a:off x="11597984" y="2586688"/>
            <a:ext cx="6432134" cy="5109982"/>
          </a:xfrm>
          <a:custGeom>
            <a:avLst/>
            <a:gdLst/>
            <a:ahLst/>
            <a:cxnLst/>
            <a:rect l="l" t="t" r="r" b="b"/>
            <a:pathLst>
              <a:path w="6432134" h="5109982">
                <a:moveTo>
                  <a:pt x="0" y="0"/>
                </a:moveTo>
                <a:lnTo>
                  <a:pt x="6432134" y="0"/>
                </a:lnTo>
                <a:lnTo>
                  <a:pt x="6432134" y="5109983"/>
                </a:lnTo>
                <a:lnTo>
                  <a:pt x="0" y="51099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0255" t="-33618" r="-49545" b="-33618"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7" name="Freeform 7"/>
          <p:cNvSpPr/>
          <p:nvPr/>
        </p:nvSpPr>
        <p:spPr>
          <a:xfrm>
            <a:off x="6294909" y="3159321"/>
            <a:ext cx="6457031" cy="5433644"/>
          </a:xfrm>
          <a:custGeom>
            <a:avLst/>
            <a:gdLst/>
            <a:ahLst/>
            <a:cxnLst/>
            <a:rect l="l" t="t" r="r" b="b"/>
            <a:pathLst>
              <a:path w="6457031" h="5433644">
                <a:moveTo>
                  <a:pt x="0" y="0"/>
                </a:moveTo>
                <a:lnTo>
                  <a:pt x="6457032" y="0"/>
                </a:lnTo>
                <a:lnTo>
                  <a:pt x="6457032" y="5433644"/>
                </a:lnTo>
                <a:lnTo>
                  <a:pt x="0" y="54336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8558" t="-29783" r="-50511" b="-27492"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8" name="TextBox 8"/>
          <p:cNvSpPr txBox="1"/>
          <p:nvPr/>
        </p:nvSpPr>
        <p:spPr>
          <a:xfrm>
            <a:off x="2138459" y="2031255"/>
            <a:ext cx="3423995" cy="555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60"/>
              </a:lnSpc>
            </a:pPr>
            <a:r>
              <a:rPr lang="en-US" sz="3257" b="1">
                <a:solidFill>
                  <a:srgbClr val="005AAA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GENERAL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138459" y="931278"/>
            <a:ext cx="5343219" cy="11666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04"/>
              </a:lnSpc>
            </a:pPr>
            <a:r>
              <a:rPr lang="en-US" sz="3704" b="1">
                <a:solidFill>
                  <a:srgbClr val="004F9F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PERSONALISATION</a:t>
            </a:r>
          </a:p>
          <a:p>
            <a:pPr algn="l">
              <a:lnSpc>
                <a:spcPts val="3704"/>
              </a:lnSpc>
            </a:pPr>
            <a:r>
              <a:rPr lang="en-US" sz="3704" b="1">
                <a:solidFill>
                  <a:srgbClr val="004F9F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TECHNIQUES</a:t>
            </a:r>
          </a:p>
          <a:p>
            <a:pPr algn="l">
              <a:lnSpc>
                <a:spcPts val="1852"/>
              </a:lnSpc>
            </a:pPr>
            <a:endParaRPr lang="en-US" sz="3704" b="1">
              <a:solidFill>
                <a:srgbClr val="004F9F"/>
              </a:solidFill>
              <a:latin typeface="Proxima Nova 1 Heavy"/>
              <a:ea typeface="Proxima Nova 1 Heavy"/>
              <a:cs typeface="Proxima Nova 1 Heavy"/>
              <a:sym typeface="Proxima Nova 1 Heavy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2138459" y="2690347"/>
            <a:ext cx="5762193" cy="2371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000000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General Personalisation Techniques</a:t>
            </a:r>
          </a:p>
          <a:p>
            <a:pPr algn="l">
              <a:lnSpc>
                <a:spcPts val="2340"/>
              </a:lnSpc>
            </a:pPr>
            <a:endParaRPr lang="en-US" sz="1950">
              <a:solidFill>
                <a:srgbClr val="000000"/>
              </a:solidFill>
              <a:latin typeface="Proxima Nova 1"/>
              <a:ea typeface="Proxima Nova 1"/>
              <a:cs typeface="Proxima Nova 1"/>
              <a:sym typeface="Proxima Nova 1"/>
            </a:endParaRPr>
          </a:p>
          <a:p>
            <a:pPr marL="421118" lvl="1" indent="-210559" algn="l">
              <a:lnSpc>
                <a:spcPts val="2340"/>
              </a:lnSpc>
              <a:buFont typeface="Arial"/>
              <a:buChar char="•"/>
            </a:pPr>
            <a:r>
              <a:rPr lang="en-US" sz="1950">
                <a:solidFill>
                  <a:srgbClr val="000000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Manuals</a:t>
            </a:r>
          </a:p>
          <a:p>
            <a:pPr marL="421118" lvl="1" indent="-210559" algn="l">
              <a:lnSpc>
                <a:spcPts val="2340"/>
              </a:lnSpc>
              <a:buFont typeface="Arial"/>
              <a:buChar char="•"/>
            </a:pPr>
            <a:r>
              <a:rPr lang="en-US" sz="1950">
                <a:solidFill>
                  <a:srgbClr val="000000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Quick Start Guides</a:t>
            </a:r>
          </a:p>
          <a:p>
            <a:pPr marL="421118" lvl="1" indent="-210559" algn="l">
              <a:lnSpc>
                <a:spcPts val="2340"/>
              </a:lnSpc>
              <a:buFont typeface="Arial"/>
              <a:buChar char="•"/>
            </a:pPr>
            <a:r>
              <a:rPr lang="en-US" sz="1950">
                <a:solidFill>
                  <a:srgbClr val="000000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Packaging</a:t>
            </a:r>
          </a:p>
          <a:p>
            <a:pPr marL="421118" lvl="1" indent="-210559" algn="l">
              <a:lnSpc>
                <a:spcPts val="2340"/>
              </a:lnSpc>
              <a:buFont typeface="Arial"/>
              <a:buChar char="•"/>
            </a:pPr>
            <a:r>
              <a:rPr lang="en-US" sz="1950">
                <a:solidFill>
                  <a:srgbClr val="000000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...</a:t>
            </a:r>
          </a:p>
          <a:p>
            <a:pPr algn="l">
              <a:lnSpc>
                <a:spcPts val="2340"/>
              </a:lnSpc>
            </a:pPr>
            <a:endParaRPr lang="en-US" sz="1950">
              <a:solidFill>
                <a:srgbClr val="000000"/>
              </a:solidFill>
              <a:latin typeface="Proxima Nova 1"/>
              <a:ea typeface="Proxima Nova 1"/>
              <a:cs typeface="Proxima Nova 1"/>
              <a:sym typeface="Proxima Nova 1"/>
            </a:endParaRPr>
          </a:p>
          <a:p>
            <a:pPr algn="l">
              <a:lnSpc>
                <a:spcPts val="2340"/>
              </a:lnSpc>
            </a:pPr>
            <a:endParaRPr lang="en-US" sz="1950">
              <a:solidFill>
                <a:srgbClr val="000000"/>
              </a:solidFill>
              <a:latin typeface="Proxima Nova 1"/>
              <a:ea typeface="Proxima Nova 1"/>
              <a:cs typeface="Proxima Nova 1"/>
              <a:sym typeface="Proxima Nova 1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A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066344" y="4843780"/>
            <a:ext cx="8155311" cy="17418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99"/>
              </a:lnSpc>
            </a:pPr>
            <a:r>
              <a:rPr lang="en-US" sz="6699" b="1">
                <a:solidFill>
                  <a:srgbClr val="FFFFFF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EXAMPLES</a:t>
            </a:r>
          </a:p>
          <a:p>
            <a:pPr algn="l">
              <a:lnSpc>
                <a:spcPts val="6699"/>
              </a:lnSpc>
            </a:pPr>
            <a:r>
              <a:rPr lang="en-US" sz="6699" b="1">
                <a:solidFill>
                  <a:srgbClr val="FFFFFF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IN OUR MARKET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924482" y="4835889"/>
            <a:ext cx="1633771" cy="1633762"/>
            <a:chOff x="0" y="0"/>
            <a:chExt cx="2178361" cy="2178349"/>
          </a:xfrm>
        </p:grpSpPr>
        <p:grpSp>
          <p:nvGrpSpPr>
            <p:cNvPr id="4" name="Group 4"/>
            <p:cNvGrpSpPr>
              <a:grpSpLocks noChangeAspect="1"/>
            </p:cNvGrpSpPr>
            <p:nvPr/>
          </p:nvGrpSpPr>
          <p:grpSpPr>
            <a:xfrm>
              <a:off x="0" y="0"/>
              <a:ext cx="2178361" cy="2178349"/>
              <a:chOff x="0" y="0"/>
              <a:chExt cx="3780384" cy="3780371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3780409" cy="3780409"/>
              </a:xfrm>
              <a:custGeom>
                <a:avLst/>
                <a:gdLst/>
                <a:ahLst/>
                <a:cxnLst/>
                <a:rect l="l" t="t" r="r" b="b"/>
                <a:pathLst>
                  <a:path w="3780409" h="3780409">
                    <a:moveTo>
                      <a:pt x="0" y="3780409"/>
                    </a:moveTo>
                    <a:lnTo>
                      <a:pt x="3780409" y="3780409"/>
                    </a:lnTo>
                    <a:lnTo>
                      <a:pt x="378040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BE"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782903" y="237511"/>
              <a:ext cx="409354" cy="15699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911"/>
                </a:lnSpc>
                <a:spcBef>
                  <a:spcPct val="0"/>
                </a:spcBef>
              </a:pPr>
              <a:r>
                <a:rPr lang="en-US" sz="7079" b="1">
                  <a:solidFill>
                    <a:srgbClr val="005AAA"/>
                  </a:solidFill>
                  <a:latin typeface="Proxima Nova 1 Heavy"/>
                  <a:ea typeface="Proxima Nova 1 Heavy"/>
                  <a:cs typeface="Proxima Nova 1 Heavy"/>
                  <a:sym typeface="Proxima Nova 1 Heavy"/>
                </a:rPr>
                <a:t>4</a:t>
              </a:r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604951" y="3403576"/>
            <a:ext cx="8088527" cy="2830979"/>
            <a:chOff x="0" y="0"/>
            <a:chExt cx="5759996" cy="201599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759958" cy="2015998"/>
            </a:xfrm>
            <a:custGeom>
              <a:avLst/>
              <a:gdLst/>
              <a:ahLst/>
              <a:cxnLst/>
              <a:rect l="l" t="t" r="r" b="b"/>
              <a:pathLst>
                <a:path w="5759958" h="2015998">
                  <a:moveTo>
                    <a:pt x="0" y="2015998"/>
                  </a:moveTo>
                  <a:lnTo>
                    <a:pt x="5759958" y="2015998"/>
                  </a:lnTo>
                  <a:lnTo>
                    <a:pt x="575995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1F2F2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4" name="Freeform 4"/>
          <p:cNvSpPr/>
          <p:nvPr/>
        </p:nvSpPr>
        <p:spPr>
          <a:xfrm>
            <a:off x="4849192" y="936709"/>
            <a:ext cx="5199095" cy="4946818"/>
          </a:xfrm>
          <a:custGeom>
            <a:avLst/>
            <a:gdLst/>
            <a:ahLst/>
            <a:cxnLst/>
            <a:rect l="l" t="t" r="r" b="b"/>
            <a:pathLst>
              <a:path w="5199095" h="4946818">
                <a:moveTo>
                  <a:pt x="0" y="0"/>
                </a:moveTo>
                <a:lnTo>
                  <a:pt x="5199095" y="0"/>
                </a:lnTo>
                <a:lnTo>
                  <a:pt x="5199095" y="4946818"/>
                </a:lnTo>
                <a:lnTo>
                  <a:pt x="0" y="49468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89" t="-516" r="-481"/>
            </a:stretch>
          </a:blipFill>
        </p:spPr>
        <p:txBody>
          <a:bodyPr/>
          <a:lstStyle/>
          <a:p>
            <a:endParaRPr lang="en-BE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2257695" y="2138084"/>
            <a:ext cx="5527737" cy="5110698"/>
            <a:chOff x="0" y="0"/>
            <a:chExt cx="2862999" cy="2646998"/>
          </a:xfrm>
        </p:grpSpPr>
        <p:sp>
          <p:nvSpPr>
            <p:cNvPr id="6" name="Freeform 6"/>
            <p:cNvSpPr/>
            <p:nvPr/>
          </p:nvSpPr>
          <p:spPr>
            <a:xfrm>
              <a:off x="1038352" y="1002411"/>
              <a:ext cx="208280" cy="208280"/>
            </a:xfrm>
            <a:custGeom>
              <a:avLst/>
              <a:gdLst/>
              <a:ahLst/>
              <a:cxnLst/>
              <a:rect l="l" t="t" r="r" b="b"/>
              <a:pathLst>
                <a:path w="208280" h="208280">
                  <a:moveTo>
                    <a:pt x="104140" y="208280"/>
                  </a:moveTo>
                  <a:cubicBezTo>
                    <a:pt x="161671" y="208280"/>
                    <a:pt x="208280" y="161671"/>
                    <a:pt x="208280" y="104140"/>
                  </a:cubicBezTo>
                  <a:cubicBezTo>
                    <a:pt x="208280" y="46609"/>
                    <a:pt x="161671" y="0"/>
                    <a:pt x="104140" y="0"/>
                  </a:cubicBezTo>
                  <a:cubicBezTo>
                    <a:pt x="46609" y="0"/>
                    <a:pt x="0" y="46609"/>
                    <a:pt x="0" y="104140"/>
                  </a:cubicBezTo>
                  <a:cubicBezTo>
                    <a:pt x="0" y="161671"/>
                    <a:pt x="46609" y="208280"/>
                    <a:pt x="104140" y="208280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7" name="Freeform 7"/>
            <p:cNvSpPr/>
            <p:nvPr/>
          </p:nvSpPr>
          <p:spPr>
            <a:xfrm>
              <a:off x="1035431" y="999490"/>
              <a:ext cx="214122" cy="214122"/>
            </a:xfrm>
            <a:custGeom>
              <a:avLst/>
              <a:gdLst/>
              <a:ahLst/>
              <a:cxnLst/>
              <a:rect l="l" t="t" r="r" b="b"/>
              <a:pathLst>
                <a:path w="214122" h="214122">
                  <a:moveTo>
                    <a:pt x="107061" y="208407"/>
                  </a:moveTo>
                  <a:cubicBezTo>
                    <a:pt x="163068" y="208407"/>
                    <a:pt x="208407" y="163068"/>
                    <a:pt x="208407" y="107061"/>
                  </a:cubicBezTo>
                  <a:lnTo>
                    <a:pt x="211201" y="107061"/>
                  </a:lnTo>
                  <a:lnTo>
                    <a:pt x="208407" y="107061"/>
                  </a:lnTo>
                  <a:cubicBezTo>
                    <a:pt x="208407" y="51054"/>
                    <a:pt x="163068" y="5715"/>
                    <a:pt x="107061" y="5715"/>
                  </a:cubicBezTo>
                  <a:lnTo>
                    <a:pt x="107061" y="2921"/>
                  </a:lnTo>
                  <a:lnTo>
                    <a:pt x="107061" y="5715"/>
                  </a:lnTo>
                  <a:cubicBezTo>
                    <a:pt x="51054" y="5715"/>
                    <a:pt x="5715" y="51054"/>
                    <a:pt x="5715" y="107061"/>
                  </a:cubicBezTo>
                  <a:lnTo>
                    <a:pt x="2921" y="107061"/>
                  </a:lnTo>
                  <a:lnTo>
                    <a:pt x="5715" y="107061"/>
                  </a:lnTo>
                  <a:cubicBezTo>
                    <a:pt x="5715" y="163068"/>
                    <a:pt x="51054" y="208407"/>
                    <a:pt x="107061" y="208407"/>
                  </a:cubicBezTo>
                  <a:lnTo>
                    <a:pt x="107061" y="211201"/>
                  </a:lnTo>
                  <a:lnTo>
                    <a:pt x="107061" y="208407"/>
                  </a:lnTo>
                  <a:moveTo>
                    <a:pt x="107061" y="214122"/>
                  </a:moveTo>
                  <a:cubicBezTo>
                    <a:pt x="47879" y="214122"/>
                    <a:pt x="0" y="166243"/>
                    <a:pt x="0" y="107061"/>
                  </a:cubicBezTo>
                  <a:cubicBezTo>
                    <a:pt x="0" y="47879"/>
                    <a:pt x="47879" y="0"/>
                    <a:pt x="107061" y="0"/>
                  </a:cubicBezTo>
                  <a:cubicBezTo>
                    <a:pt x="166243" y="0"/>
                    <a:pt x="214122" y="47879"/>
                    <a:pt x="214122" y="107061"/>
                  </a:cubicBezTo>
                  <a:cubicBezTo>
                    <a:pt x="214122" y="166243"/>
                    <a:pt x="166243" y="214122"/>
                    <a:pt x="107061" y="214122"/>
                  </a:cubicBez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8" name="Freeform 8"/>
            <p:cNvSpPr/>
            <p:nvPr/>
          </p:nvSpPr>
          <p:spPr>
            <a:xfrm>
              <a:off x="1038352" y="1282192"/>
              <a:ext cx="208280" cy="208280"/>
            </a:xfrm>
            <a:custGeom>
              <a:avLst/>
              <a:gdLst/>
              <a:ahLst/>
              <a:cxnLst/>
              <a:rect l="l" t="t" r="r" b="b"/>
              <a:pathLst>
                <a:path w="208280" h="208280">
                  <a:moveTo>
                    <a:pt x="104140" y="208280"/>
                  </a:moveTo>
                  <a:cubicBezTo>
                    <a:pt x="161671" y="208280"/>
                    <a:pt x="208280" y="161671"/>
                    <a:pt x="208280" y="104140"/>
                  </a:cubicBezTo>
                  <a:cubicBezTo>
                    <a:pt x="208280" y="46609"/>
                    <a:pt x="161671" y="0"/>
                    <a:pt x="104140" y="0"/>
                  </a:cubicBezTo>
                  <a:cubicBezTo>
                    <a:pt x="46609" y="0"/>
                    <a:pt x="0" y="46609"/>
                    <a:pt x="0" y="104140"/>
                  </a:cubicBezTo>
                  <a:cubicBezTo>
                    <a:pt x="0" y="161671"/>
                    <a:pt x="46609" y="208280"/>
                    <a:pt x="104140" y="208280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9" name="Freeform 9"/>
            <p:cNvSpPr/>
            <p:nvPr/>
          </p:nvSpPr>
          <p:spPr>
            <a:xfrm>
              <a:off x="1035431" y="1279144"/>
              <a:ext cx="214122" cy="214122"/>
            </a:xfrm>
            <a:custGeom>
              <a:avLst/>
              <a:gdLst/>
              <a:ahLst/>
              <a:cxnLst/>
              <a:rect l="l" t="t" r="r" b="b"/>
              <a:pathLst>
                <a:path w="214122" h="214122">
                  <a:moveTo>
                    <a:pt x="107061" y="208407"/>
                  </a:moveTo>
                  <a:cubicBezTo>
                    <a:pt x="163068" y="208407"/>
                    <a:pt x="208407" y="163068"/>
                    <a:pt x="208407" y="107061"/>
                  </a:cubicBezTo>
                  <a:lnTo>
                    <a:pt x="211201" y="107061"/>
                  </a:lnTo>
                  <a:lnTo>
                    <a:pt x="208407" y="107061"/>
                  </a:lnTo>
                  <a:cubicBezTo>
                    <a:pt x="208407" y="51054"/>
                    <a:pt x="163068" y="5715"/>
                    <a:pt x="107061" y="5715"/>
                  </a:cubicBezTo>
                  <a:lnTo>
                    <a:pt x="107061" y="2921"/>
                  </a:lnTo>
                  <a:lnTo>
                    <a:pt x="107061" y="5715"/>
                  </a:lnTo>
                  <a:cubicBezTo>
                    <a:pt x="51054" y="5715"/>
                    <a:pt x="5715" y="51054"/>
                    <a:pt x="5715" y="107061"/>
                  </a:cubicBezTo>
                  <a:lnTo>
                    <a:pt x="2921" y="107061"/>
                  </a:lnTo>
                  <a:lnTo>
                    <a:pt x="5715" y="107061"/>
                  </a:lnTo>
                  <a:cubicBezTo>
                    <a:pt x="5715" y="163068"/>
                    <a:pt x="51054" y="208407"/>
                    <a:pt x="107061" y="208407"/>
                  </a:cubicBezTo>
                  <a:lnTo>
                    <a:pt x="107061" y="211201"/>
                  </a:lnTo>
                  <a:lnTo>
                    <a:pt x="107061" y="208407"/>
                  </a:lnTo>
                  <a:moveTo>
                    <a:pt x="107061" y="214122"/>
                  </a:moveTo>
                  <a:cubicBezTo>
                    <a:pt x="47879" y="214122"/>
                    <a:pt x="0" y="166243"/>
                    <a:pt x="0" y="107061"/>
                  </a:cubicBezTo>
                  <a:cubicBezTo>
                    <a:pt x="0" y="47879"/>
                    <a:pt x="47879" y="0"/>
                    <a:pt x="107061" y="0"/>
                  </a:cubicBezTo>
                  <a:cubicBezTo>
                    <a:pt x="166243" y="0"/>
                    <a:pt x="214122" y="47879"/>
                    <a:pt x="214122" y="107061"/>
                  </a:cubicBezTo>
                  <a:cubicBezTo>
                    <a:pt x="214122" y="166243"/>
                    <a:pt x="166243" y="214122"/>
                    <a:pt x="107061" y="214122"/>
                  </a:cubicBez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1540764" y="1002411"/>
              <a:ext cx="208280" cy="208280"/>
            </a:xfrm>
            <a:custGeom>
              <a:avLst/>
              <a:gdLst/>
              <a:ahLst/>
              <a:cxnLst/>
              <a:rect l="l" t="t" r="r" b="b"/>
              <a:pathLst>
                <a:path w="208280" h="208280">
                  <a:moveTo>
                    <a:pt x="104140" y="208280"/>
                  </a:moveTo>
                  <a:cubicBezTo>
                    <a:pt x="161671" y="208280"/>
                    <a:pt x="208280" y="161671"/>
                    <a:pt x="208280" y="104140"/>
                  </a:cubicBezTo>
                  <a:cubicBezTo>
                    <a:pt x="208280" y="46609"/>
                    <a:pt x="161671" y="0"/>
                    <a:pt x="104140" y="0"/>
                  </a:cubicBezTo>
                  <a:cubicBezTo>
                    <a:pt x="46609" y="0"/>
                    <a:pt x="0" y="46609"/>
                    <a:pt x="0" y="104140"/>
                  </a:cubicBezTo>
                  <a:cubicBezTo>
                    <a:pt x="0" y="161671"/>
                    <a:pt x="46609" y="208280"/>
                    <a:pt x="104140" y="208280"/>
                  </a:cubicBezTo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1537843" y="999490"/>
              <a:ext cx="214122" cy="214122"/>
            </a:xfrm>
            <a:custGeom>
              <a:avLst/>
              <a:gdLst/>
              <a:ahLst/>
              <a:cxnLst/>
              <a:rect l="l" t="t" r="r" b="b"/>
              <a:pathLst>
                <a:path w="214122" h="214122">
                  <a:moveTo>
                    <a:pt x="107061" y="208407"/>
                  </a:moveTo>
                  <a:cubicBezTo>
                    <a:pt x="163068" y="208407"/>
                    <a:pt x="208407" y="163068"/>
                    <a:pt x="208407" y="107061"/>
                  </a:cubicBezTo>
                  <a:lnTo>
                    <a:pt x="211201" y="107061"/>
                  </a:lnTo>
                  <a:lnTo>
                    <a:pt x="208407" y="107061"/>
                  </a:lnTo>
                  <a:cubicBezTo>
                    <a:pt x="208407" y="51054"/>
                    <a:pt x="163068" y="5715"/>
                    <a:pt x="107061" y="5715"/>
                  </a:cubicBezTo>
                  <a:lnTo>
                    <a:pt x="107061" y="2921"/>
                  </a:lnTo>
                  <a:lnTo>
                    <a:pt x="107061" y="5715"/>
                  </a:lnTo>
                  <a:cubicBezTo>
                    <a:pt x="51054" y="5715"/>
                    <a:pt x="5715" y="51054"/>
                    <a:pt x="5715" y="107061"/>
                  </a:cubicBezTo>
                  <a:lnTo>
                    <a:pt x="2921" y="107061"/>
                  </a:lnTo>
                  <a:lnTo>
                    <a:pt x="5715" y="107061"/>
                  </a:lnTo>
                  <a:cubicBezTo>
                    <a:pt x="5715" y="163068"/>
                    <a:pt x="51054" y="208407"/>
                    <a:pt x="107061" y="208407"/>
                  </a:cubicBezTo>
                  <a:lnTo>
                    <a:pt x="107061" y="211201"/>
                  </a:lnTo>
                  <a:lnTo>
                    <a:pt x="107061" y="208407"/>
                  </a:lnTo>
                  <a:moveTo>
                    <a:pt x="107061" y="214122"/>
                  </a:moveTo>
                  <a:cubicBezTo>
                    <a:pt x="47879" y="214122"/>
                    <a:pt x="0" y="166243"/>
                    <a:pt x="0" y="107061"/>
                  </a:cubicBezTo>
                  <a:cubicBezTo>
                    <a:pt x="0" y="47879"/>
                    <a:pt x="47879" y="0"/>
                    <a:pt x="107061" y="0"/>
                  </a:cubicBezTo>
                  <a:cubicBezTo>
                    <a:pt x="166243" y="0"/>
                    <a:pt x="214122" y="47879"/>
                    <a:pt x="214122" y="107061"/>
                  </a:cubicBezTo>
                  <a:cubicBezTo>
                    <a:pt x="214122" y="166243"/>
                    <a:pt x="166243" y="214122"/>
                    <a:pt x="107061" y="214122"/>
                  </a:cubicBez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63500" y="63500"/>
              <a:ext cx="2735961" cy="2520061"/>
            </a:xfrm>
            <a:custGeom>
              <a:avLst/>
              <a:gdLst/>
              <a:ahLst/>
              <a:cxnLst/>
              <a:rect l="l" t="t" r="r" b="b"/>
              <a:pathLst>
                <a:path w="2735961" h="2520061">
                  <a:moveTo>
                    <a:pt x="3175" y="2513711"/>
                  </a:moveTo>
                  <a:lnTo>
                    <a:pt x="2732786" y="2513711"/>
                  </a:lnTo>
                  <a:lnTo>
                    <a:pt x="2732786" y="2516886"/>
                  </a:lnTo>
                  <a:lnTo>
                    <a:pt x="2729611" y="2516886"/>
                  </a:lnTo>
                  <a:lnTo>
                    <a:pt x="2729611" y="3175"/>
                  </a:lnTo>
                  <a:lnTo>
                    <a:pt x="2732786" y="3175"/>
                  </a:lnTo>
                  <a:lnTo>
                    <a:pt x="2732786" y="6350"/>
                  </a:lnTo>
                  <a:lnTo>
                    <a:pt x="3175" y="6350"/>
                  </a:lnTo>
                  <a:lnTo>
                    <a:pt x="3175" y="3175"/>
                  </a:lnTo>
                  <a:lnTo>
                    <a:pt x="6350" y="3175"/>
                  </a:lnTo>
                  <a:lnTo>
                    <a:pt x="6350" y="2516886"/>
                  </a:lnTo>
                  <a:lnTo>
                    <a:pt x="3175" y="2516886"/>
                  </a:lnTo>
                  <a:lnTo>
                    <a:pt x="3175" y="2513711"/>
                  </a:lnTo>
                  <a:moveTo>
                    <a:pt x="3175" y="2520061"/>
                  </a:moveTo>
                  <a:lnTo>
                    <a:pt x="0" y="2520061"/>
                  </a:lnTo>
                  <a:lnTo>
                    <a:pt x="0" y="2516886"/>
                  </a:lnTo>
                  <a:lnTo>
                    <a:pt x="0" y="3175"/>
                  </a:lnTo>
                  <a:lnTo>
                    <a:pt x="0" y="0"/>
                  </a:lnTo>
                  <a:lnTo>
                    <a:pt x="3175" y="0"/>
                  </a:lnTo>
                  <a:lnTo>
                    <a:pt x="2732786" y="0"/>
                  </a:lnTo>
                  <a:lnTo>
                    <a:pt x="2735961" y="0"/>
                  </a:lnTo>
                  <a:lnTo>
                    <a:pt x="2735961" y="3175"/>
                  </a:lnTo>
                  <a:lnTo>
                    <a:pt x="2735961" y="2516886"/>
                  </a:lnTo>
                  <a:lnTo>
                    <a:pt x="2735961" y="2520061"/>
                  </a:lnTo>
                  <a:lnTo>
                    <a:pt x="2732786" y="2520061"/>
                  </a:lnTo>
                  <a:lnTo>
                    <a:pt x="3175" y="2520061"/>
                  </a:lnTo>
                  <a:close/>
                </a:path>
              </a:pathLst>
            </a:custGeom>
            <a:solidFill>
              <a:srgbClr val="83BCE7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>
            <a:off x="12257695" y="596139"/>
            <a:ext cx="1157567" cy="1157567"/>
            <a:chOff x="0" y="0"/>
            <a:chExt cx="599542" cy="599542"/>
          </a:xfrm>
        </p:grpSpPr>
        <p:sp>
          <p:nvSpPr>
            <p:cNvPr id="14" name="Freeform 14"/>
            <p:cNvSpPr/>
            <p:nvPr/>
          </p:nvSpPr>
          <p:spPr>
            <a:xfrm>
              <a:off x="63500" y="63500"/>
              <a:ext cx="472567" cy="472567"/>
            </a:xfrm>
            <a:custGeom>
              <a:avLst/>
              <a:gdLst/>
              <a:ahLst/>
              <a:cxnLst/>
              <a:rect l="l" t="t" r="r" b="b"/>
              <a:pathLst>
                <a:path w="472567" h="472567">
                  <a:moveTo>
                    <a:pt x="0" y="472567"/>
                  </a:moveTo>
                  <a:lnTo>
                    <a:pt x="472567" y="472567"/>
                  </a:lnTo>
                  <a:lnTo>
                    <a:pt x="4725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3BCE7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120728" y="123219"/>
              <a:ext cx="353069" cy="358293"/>
            </a:xfrm>
            <a:custGeom>
              <a:avLst/>
              <a:gdLst/>
              <a:ahLst/>
              <a:cxnLst/>
              <a:rect l="l" t="t" r="r" b="b"/>
              <a:pathLst>
                <a:path w="353069" h="358293">
                  <a:moveTo>
                    <a:pt x="41451" y="216252"/>
                  </a:moveTo>
                  <a:lnTo>
                    <a:pt x="237158" y="20418"/>
                  </a:lnTo>
                  <a:lnTo>
                    <a:pt x="237158" y="20418"/>
                  </a:lnTo>
                  <a:lnTo>
                    <a:pt x="237158" y="20418"/>
                  </a:lnTo>
                  <a:cubicBezTo>
                    <a:pt x="261796" y="-4220"/>
                    <a:pt x="301801" y="-7395"/>
                    <a:pt x="328725" y="15465"/>
                  </a:cubicBezTo>
                  <a:lnTo>
                    <a:pt x="324280" y="20672"/>
                  </a:lnTo>
                  <a:lnTo>
                    <a:pt x="328725" y="15465"/>
                  </a:lnTo>
                  <a:cubicBezTo>
                    <a:pt x="329868" y="16354"/>
                    <a:pt x="330884" y="17370"/>
                    <a:pt x="332027" y="18386"/>
                  </a:cubicBezTo>
                  <a:lnTo>
                    <a:pt x="327328" y="23339"/>
                  </a:lnTo>
                  <a:lnTo>
                    <a:pt x="332027" y="18259"/>
                  </a:lnTo>
                  <a:cubicBezTo>
                    <a:pt x="333043" y="19275"/>
                    <a:pt x="334059" y="20291"/>
                    <a:pt x="335075" y="21307"/>
                  </a:cubicBezTo>
                  <a:lnTo>
                    <a:pt x="335075" y="21307"/>
                  </a:lnTo>
                  <a:lnTo>
                    <a:pt x="335075" y="21307"/>
                  </a:lnTo>
                  <a:cubicBezTo>
                    <a:pt x="360221" y="47977"/>
                    <a:pt x="358443" y="89887"/>
                    <a:pt x="333297" y="115922"/>
                  </a:cubicBezTo>
                  <a:lnTo>
                    <a:pt x="333297" y="115922"/>
                  </a:lnTo>
                  <a:lnTo>
                    <a:pt x="333297" y="115922"/>
                  </a:lnTo>
                  <a:cubicBezTo>
                    <a:pt x="269035" y="182216"/>
                    <a:pt x="204773" y="248637"/>
                    <a:pt x="140384" y="314931"/>
                  </a:cubicBezTo>
                  <a:lnTo>
                    <a:pt x="138860" y="316455"/>
                  </a:lnTo>
                  <a:lnTo>
                    <a:pt x="133907" y="311629"/>
                  </a:lnTo>
                  <a:lnTo>
                    <a:pt x="138860" y="316455"/>
                  </a:lnTo>
                  <a:cubicBezTo>
                    <a:pt x="129208" y="326488"/>
                    <a:pt x="116889" y="333473"/>
                    <a:pt x="103427" y="336775"/>
                  </a:cubicBezTo>
                  <a:lnTo>
                    <a:pt x="101776" y="330171"/>
                  </a:lnTo>
                  <a:lnTo>
                    <a:pt x="103427" y="336775"/>
                  </a:lnTo>
                  <a:lnTo>
                    <a:pt x="18210" y="357857"/>
                  </a:lnTo>
                  <a:lnTo>
                    <a:pt x="18210" y="357857"/>
                  </a:lnTo>
                  <a:lnTo>
                    <a:pt x="18210" y="357857"/>
                  </a:lnTo>
                  <a:cubicBezTo>
                    <a:pt x="9955" y="359889"/>
                    <a:pt x="2335" y="354555"/>
                    <a:pt x="430" y="347189"/>
                  </a:cubicBezTo>
                  <a:cubicBezTo>
                    <a:pt x="-78" y="345030"/>
                    <a:pt x="-205" y="342617"/>
                    <a:pt x="430" y="340204"/>
                  </a:cubicBezTo>
                  <a:lnTo>
                    <a:pt x="430" y="340204"/>
                  </a:lnTo>
                  <a:lnTo>
                    <a:pt x="430" y="340204"/>
                  </a:lnTo>
                  <a:lnTo>
                    <a:pt x="21766" y="251177"/>
                  </a:lnTo>
                  <a:lnTo>
                    <a:pt x="21766" y="251177"/>
                  </a:lnTo>
                  <a:lnTo>
                    <a:pt x="21766" y="251177"/>
                  </a:lnTo>
                  <a:cubicBezTo>
                    <a:pt x="24941" y="237969"/>
                    <a:pt x="31799" y="225777"/>
                    <a:pt x="41451" y="216125"/>
                  </a:cubicBezTo>
                  <a:lnTo>
                    <a:pt x="46277" y="220951"/>
                  </a:lnTo>
                  <a:lnTo>
                    <a:pt x="41451" y="216125"/>
                  </a:lnTo>
                  <a:moveTo>
                    <a:pt x="51103" y="225777"/>
                  </a:moveTo>
                  <a:cubicBezTo>
                    <a:pt x="43229" y="233651"/>
                    <a:pt x="37768" y="243557"/>
                    <a:pt x="35101" y="254352"/>
                  </a:cubicBezTo>
                  <a:lnTo>
                    <a:pt x="28370" y="252701"/>
                  </a:lnTo>
                  <a:lnTo>
                    <a:pt x="35101" y="254352"/>
                  </a:lnTo>
                  <a:lnTo>
                    <a:pt x="13765" y="343379"/>
                  </a:lnTo>
                  <a:lnTo>
                    <a:pt x="7034" y="341728"/>
                  </a:lnTo>
                  <a:lnTo>
                    <a:pt x="13765" y="343379"/>
                  </a:lnTo>
                  <a:cubicBezTo>
                    <a:pt x="13765" y="343633"/>
                    <a:pt x="13765" y="343760"/>
                    <a:pt x="13765" y="343760"/>
                  </a:cubicBezTo>
                  <a:cubicBezTo>
                    <a:pt x="13892" y="344268"/>
                    <a:pt x="14400" y="344522"/>
                    <a:pt x="14908" y="344395"/>
                  </a:cubicBezTo>
                  <a:lnTo>
                    <a:pt x="16559" y="350999"/>
                  </a:lnTo>
                  <a:lnTo>
                    <a:pt x="14908" y="344395"/>
                  </a:lnTo>
                  <a:lnTo>
                    <a:pt x="100125" y="323313"/>
                  </a:lnTo>
                  <a:lnTo>
                    <a:pt x="100125" y="323313"/>
                  </a:lnTo>
                  <a:lnTo>
                    <a:pt x="100125" y="323313"/>
                  </a:lnTo>
                  <a:cubicBezTo>
                    <a:pt x="111047" y="320646"/>
                    <a:pt x="121080" y="314804"/>
                    <a:pt x="128954" y="306803"/>
                  </a:cubicBezTo>
                  <a:lnTo>
                    <a:pt x="128954" y="306803"/>
                  </a:lnTo>
                  <a:lnTo>
                    <a:pt x="128954" y="306803"/>
                  </a:lnTo>
                  <a:lnTo>
                    <a:pt x="130478" y="305279"/>
                  </a:lnTo>
                  <a:cubicBezTo>
                    <a:pt x="194740" y="238985"/>
                    <a:pt x="259002" y="172564"/>
                    <a:pt x="323391" y="106270"/>
                  </a:cubicBezTo>
                  <a:lnTo>
                    <a:pt x="328344" y="111096"/>
                  </a:lnTo>
                  <a:lnTo>
                    <a:pt x="323391" y="106270"/>
                  </a:lnTo>
                  <a:cubicBezTo>
                    <a:pt x="343838" y="85188"/>
                    <a:pt x="344854" y="51660"/>
                    <a:pt x="325042" y="30578"/>
                  </a:cubicBezTo>
                  <a:lnTo>
                    <a:pt x="329995" y="25879"/>
                  </a:lnTo>
                  <a:lnTo>
                    <a:pt x="325042" y="30578"/>
                  </a:lnTo>
                  <a:cubicBezTo>
                    <a:pt x="324280" y="29689"/>
                    <a:pt x="323518" y="28927"/>
                    <a:pt x="322629" y="28165"/>
                  </a:cubicBezTo>
                  <a:lnTo>
                    <a:pt x="322629" y="28165"/>
                  </a:lnTo>
                  <a:lnTo>
                    <a:pt x="322629" y="28165"/>
                  </a:lnTo>
                  <a:cubicBezTo>
                    <a:pt x="321740" y="27276"/>
                    <a:pt x="320851" y="26514"/>
                    <a:pt x="319962" y="25752"/>
                  </a:cubicBezTo>
                  <a:lnTo>
                    <a:pt x="319962" y="25752"/>
                  </a:lnTo>
                  <a:lnTo>
                    <a:pt x="319962" y="25752"/>
                  </a:lnTo>
                  <a:cubicBezTo>
                    <a:pt x="298880" y="7845"/>
                    <a:pt x="266876" y="10004"/>
                    <a:pt x="247064" y="29943"/>
                  </a:cubicBezTo>
                  <a:lnTo>
                    <a:pt x="242238" y="25117"/>
                  </a:lnTo>
                  <a:lnTo>
                    <a:pt x="247064" y="29943"/>
                  </a:lnTo>
                  <a:lnTo>
                    <a:pt x="51103" y="22590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322072" y="179578"/>
              <a:ext cx="96266" cy="96266"/>
            </a:xfrm>
            <a:custGeom>
              <a:avLst/>
              <a:gdLst/>
              <a:ahLst/>
              <a:cxnLst/>
              <a:rect l="l" t="t" r="r" b="b"/>
              <a:pathLst>
                <a:path w="96266" h="96266">
                  <a:moveTo>
                    <a:pt x="9652" y="0"/>
                  </a:moveTo>
                  <a:lnTo>
                    <a:pt x="96266" y="86614"/>
                  </a:lnTo>
                  <a:lnTo>
                    <a:pt x="86614" y="96266"/>
                  </a:lnTo>
                  <a:lnTo>
                    <a:pt x="0" y="96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9454003" y="6385202"/>
            <a:ext cx="40158" cy="5378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039"/>
              </a:lnSpc>
            </a:pPr>
            <a:r>
              <a:rPr lang="en-US" sz="865">
                <a:solidFill>
                  <a:srgbClr val="4C4C4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• • • •</a:t>
            </a:r>
          </a:p>
        </p:txBody>
      </p:sp>
      <p:grpSp>
        <p:nvGrpSpPr>
          <p:cNvPr id="18" name="Group 18"/>
          <p:cNvGrpSpPr>
            <a:grpSpLocks noChangeAspect="1"/>
          </p:cNvGrpSpPr>
          <p:nvPr/>
        </p:nvGrpSpPr>
        <p:grpSpPr>
          <a:xfrm>
            <a:off x="1295096" y="8875092"/>
            <a:ext cx="4411149" cy="1061123"/>
            <a:chOff x="0" y="0"/>
            <a:chExt cx="2222881" cy="534721"/>
          </a:xfrm>
        </p:grpSpPr>
        <p:sp>
          <p:nvSpPr>
            <p:cNvPr id="19" name="Freeform 19"/>
            <p:cNvSpPr/>
            <p:nvPr/>
          </p:nvSpPr>
          <p:spPr>
            <a:xfrm>
              <a:off x="63500" y="63500"/>
              <a:ext cx="475107" cy="407670"/>
            </a:xfrm>
            <a:custGeom>
              <a:avLst/>
              <a:gdLst/>
              <a:ahLst/>
              <a:cxnLst/>
              <a:rect l="l" t="t" r="r" b="b"/>
              <a:pathLst>
                <a:path w="475107" h="407670">
                  <a:moveTo>
                    <a:pt x="0" y="0"/>
                  </a:moveTo>
                  <a:lnTo>
                    <a:pt x="380619" y="0"/>
                  </a:lnTo>
                  <a:lnTo>
                    <a:pt x="475107" y="205486"/>
                  </a:lnTo>
                  <a:lnTo>
                    <a:pt x="378079" y="407670"/>
                  </a:lnTo>
                  <a:lnTo>
                    <a:pt x="0" y="407670"/>
                  </a:lnTo>
                  <a:lnTo>
                    <a:pt x="91948" y="205486"/>
                  </a:lnTo>
                  <a:close/>
                </a:path>
              </a:pathLst>
            </a:custGeom>
            <a:solidFill>
              <a:srgbClr val="83BCE7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468630" y="63500"/>
              <a:ext cx="475107" cy="407670"/>
            </a:xfrm>
            <a:custGeom>
              <a:avLst/>
              <a:gdLst/>
              <a:ahLst/>
              <a:cxnLst/>
              <a:rect l="l" t="t" r="r" b="b"/>
              <a:pathLst>
                <a:path w="475107" h="407670">
                  <a:moveTo>
                    <a:pt x="0" y="0"/>
                  </a:moveTo>
                  <a:lnTo>
                    <a:pt x="380619" y="0"/>
                  </a:lnTo>
                  <a:lnTo>
                    <a:pt x="475107" y="205486"/>
                  </a:lnTo>
                  <a:lnTo>
                    <a:pt x="378079" y="407670"/>
                  </a:lnTo>
                  <a:lnTo>
                    <a:pt x="0" y="407670"/>
                  </a:lnTo>
                  <a:lnTo>
                    <a:pt x="92329" y="205486"/>
                  </a:lnTo>
                  <a:close/>
                </a:path>
              </a:pathLst>
            </a:custGeom>
            <a:solidFill>
              <a:srgbClr val="F1F2F2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873887" y="63500"/>
              <a:ext cx="475107" cy="407670"/>
            </a:xfrm>
            <a:custGeom>
              <a:avLst/>
              <a:gdLst/>
              <a:ahLst/>
              <a:cxnLst/>
              <a:rect l="l" t="t" r="r" b="b"/>
              <a:pathLst>
                <a:path w="475107" h="407670">
                  <a:moveTo>
                    <a:pt x="0" y="0"/>
                  </a:moveTo>
                  <a:lnTo>
                    <a:pt x="380619" y="0"/>
                  </a:lnTo>
                  <a:lnTo>
                    <a:pt x="475107" y="205486"/>
                  </a:lnTo>
                  <a:lnTo>
                    <a:pt x="378079" y="407670"/>
                  </a:lnTo>
                  <a:lnTo>
                    <a:pt x="0" y="407670"/>
                  </a:lnTo>
                  <a:lnTo>
                    <a:pt x="92202" y="205486"/>
                  </a:lnTo>
                  <a:close/>
                </a:path>
              </a:pathLst>
            </a:custGeom>
            <a:solidFill>
              <a:srgbClr val="F1F2F2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1280033" y="63500"/>
              <a:ext cx="475107" cy="407670"/>
            </a:xfrm>
            <a:custGeom>
              <a:avLst/>
              <a:gdLst/>
              <a:ahLst/>
              <a:cxnLst/>
              <a:rect l="l" t="t" r="r" b="b"/>
              <a:pathLst>
                <a:path w="475107" h="407670">
                  <a:moveTo>
                    <a:pt x="0" y="0"/>
                  </a:moveTo>
                  <a:lnTo>
                    <a:pt x="380619" y="0"/>
                  </a:lnTo>
                  <a:lnTo>
                    <a:pt x="475107" y="203835"/>
                  </a:lnTo>
                  <a:lnTo>
                    <a:pt x="378079" y="407670"/>
                  </a:lnTo>
                  <a:lnTo>
                    <a:pt x="0" y="407670"/>
                  </a:lnTo>
                  <a:lnTo>
                    <a:pt x="91948" y="203835"/>
                  </a:lnTo>
                  <a:close/>
                </a:path>
              </a:pathLst>
            </a:custGeom>
            <a:solidFill>
              <a:srgbClr val="F1F2F2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1684274" y="63500"/>
              <a:ext cx="475107" cy="407670"/>
            </a:xfrm>
            <a:custGeom>
              <a:avLst/>
              <a:gdLst/>
              <a:ahLst/>
              <a:cxnLst/>
              <a:rect l="l" t="t" r="r" b="b"/>
              <a:pathLst>
                <a:path w="475107" h="407670">
                  <a:moveTo>
                    <a:pt x="0" y="0"/>
                  </a:moveTo>
                  <a:lnTo>
                    <a:pt x="380619" y="0"/>
                  </a:lnTo>
                  <a:lnTo>
                    <a:pt x="475107" y="205105"/>
                  </a:lnTo>
                  <a:lnTo>
                    <a:pt x="378079" y="407670"/>
                  </a:lnTo>
                  <a:lnTo>
                    <a:pt x="0" y="407670"/>
                  </a:lnTo>
                  <a:lnTo>
                    <a:pt x="91821" y="205105"/>
                  </a:lnTo>
                  <a:close/>
                </a:path>
              </a:pathLst>
            </a:custGeom>
            <a:solidFill>
              <a:srgbClr val="F1F2F2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255715" y="191717"/>
              <a:ext cx="144568" cy="146678"/>
            </a:xfrm>
            <a:custGeom>
              <a:avLst/>
              <a:gdLst/>
              <a:ahLst/>
              <a:cxnLst/>
              <a:rect l="l" t="t" r="r" b="b"/>
              <a:pathLst>
                <a:path w="144568" h="146678">
                  <a:moveTo>
                    <a:pt x="17081" y="88572"/>
                  </a:moveTo>
                  <a:lnTo>
                    <a:pt x="97345" y="8308"/>
                  </a:lnTo>
                  <a:lnTo>
                    <a:pt x="99377" y="10340"/>
                  </a:lnTo>
                  <a:lnTo>
                    <a:pt x="97345" y="8308"/>
                  </a:lnTo>
                  <a:cubicBezTo>
                    <a:pt x="107378" y="-1725"/>
                    <a:pt x="123761" y="-2995"/>
                    <a:pt x="134810" y="6276"/>
                  </a:cubicBezTo>
                  <a:lnTo>
                    <a:pt x="133032" y="8435"/>
                  </a:lnTo>
                  <a:lnTo>
                    <a:pt x="134810" y="6276"/>
                  </a:lnTo>
                  <a:cubicBezTo>
                    <a:pt x="135318" y="6657"/>
                    <a:pt x="135699" y="7038"/>
                    <a:pt x="136080" y="7419"/>
                  </a:cubicBezTo>
                  <a:lnTo>
                    <a:pt x="136080" y="7419"/>
                  </a:lnTo>
                  <a:lnTo>
                    <a:pt x="136080" y="7419"/>
                  </a:lnTo>
                  <a:cubicBezTo>
                    <a:pt x="136207" y="7546"/>
                    <a:pt x="136207" y="7546"/>
                    <a:pt x="136334" y="7673"/>
                  </a:cubicBezTo>
                  <a:cubicBezTo>
                    <a:pt x="136461" y="7800"/>
                    <a:pt x="136461" y="7800"/>
                    <a:pt x="136588" y="7927"/>
                  </a:cubicBezTo>
                  <a:cubicBezTo>
                    <a:pt x="136715" y="8054"/>
                    <a:pt x="136969" y="8308"/>
                    <a:pt x="137223" y="8562"/>
                  </a:cubicBezTo>
                  <a:lnTo>
                    <a:pt x="135191" y="10467"/>
                  </a:lnTo>
                  <a:lnTo>
                    <a:pt x="137223" y="8562"/>
                  </a:lnTo>
                  <a:cubicBezTo>
                    <a:pt x="147510" y="19484"/>
                    <a:pt x="146748" y="36629"/>
                    <a:pt x="136461" y="47297"/>
                  </a:cubicBezTo>
                  <a:lnTo>
                    <a:pt x="136461" y="47297"/>
                  </a:lnTo>
                  <a:lnTo>
                    <a:pt x="136461" y="47297"/>
                  </a:lnTo>
                  <a:cubicBezTo>
                    <a:pt x="123126" y="61013"/>
                    <a:pt x="109791" y="74729"/>
                    <a:pt x="96456" y="88572"/>
                  </a:cubicBezTo>
                  <a:cubicBezTo>
                    <a:pt x="83121" y="102415"/>
                    <a:pt x="70040" y="115877"/>
                    <a:pt x="56832" y="129466"/>
                  </a:cubicBezTo>
                  <a:lnTo>
                    <a:pt x="56832" y="129466"/>
                  </a:lnTo>
                  <a:lnTo>
                    <a:pt x="56832" y="129466"/>
                  </a:lnTo>
                  <a:cubicBezTo>
                    <a:pt x="52895" y="133530"/>
                    <a:pt x="47815" y="136451"/>
                    <a:pt x="42354" y="137848"/>
                  </a:cubicBezTo>
                  <a:lnTo>
                    <a:pt x="41719" y="135054"/>
                  </a:lnTo>
                  <a:lnTo>
                    <a:pt x="42354" y="137848"/>
                  </a:lnTo>
                  <a:lnTo>
                    <a:pt x="7429" y="146484"/>
                  </a:lnTo>
                  <a:lnTo>
                    <a:pt x="6794" y="143690"/>
                  </a:lnTo>
                  <a:lnTo>
                    <a:pt x="7429" y="146484"/>
                  </a:lnTo>
                  <a:cubicBezTo>
                    <a:pt x="4000" y="147373"/>
                    <a:pt x="952" y="145087"/>
                    <a:pt x="190" y="142166"/>
                  </a:cubicBezTo>
                  <a:cubicBezTo>
                    <a:pt x="-64" y="141277"/>
                    <a:pt x="-64" y="140261"/>
                    <a:pt x="190" y="139372"/>
                  </a:cubicBezTo>
                  <a:lnTo>
                    <a:pt x="2984" y="140007"/>
                  </a:lnTo>
                  <a:lnTo>
                    <a:pt x="190" y="139372"/>
                  </a:lnTo>
                  <a:lnTo>
                    <a:pt x="8953" y="102923"/>
                  </a:lnTo>
                  <a:lnTo>
                    <a:pt x="8953" y="102923"/>
                  </a:lnTo>
                  <a:lnTo>
                    <a:pt x="8953" y="102923"/>
                  </a:lnTo>
                  <a:cubicBezTo>
                    <a:pt x="10223" y="97462"/>
                    <a:pt x="13017" y="92509"/>
                    <a:pt x="16954" y="88572"/>
                  </a:cubicBezTo>
                  <a:lnTo>
                    <a:pt x="18986" y="90604"/>
                  </a:lnTo>
                  <a:lnTo>
                    <a:pt x="16954" y="88572"/>
                  </a:lnTo>
                  <a:moveTo>
                    <a:pt x="20891" y="92509"/>
                  </a:moveTo>
                  <a:cubicBezTo>
                    <a:pt x="17716" y="95684"/>
                    <a:pt x="15430" y="99748"/>
                    <a:pt x="14287" y="104193"/>
                  </a:cubicBezTo>
                  <a:lnTo>
                    <a:pt x="11493" y="103558"/>
                  </a:lnTo>
                  <a:lnTo>
                    <a:pt x="14287" y="104193"/>
                  </a:lnTo>
                  <a:lnTo>
                    <a:pt x="5524" y="140642"/>
                  </a:lnTo>
                  <a:lnTo>
                    <a:pt x="5524" y="140642"/>
                  </a:lnTo>
                  <a:lnTo>
                    <a:pt x="5524" y="140642"/>
                  </a:lnTo>
                  <a:cubicBezTo>
                    <a:pt x="5524" y="140769"/>
                    <a:pt x="5524" y="140769"/>
                    <a:pt x="5524" y="140769"/>
                  </a:cubicBezTo>
                  <a:cubicBezTo>
                    <a:pt x="5524" y="141023"/>
                    <a:pt x="5778" y="141023"/>
                    <a:pt x="5905" y="141023"/>
                  </a:cubicBezTo>
                  <a:lnTo>
                    <a:pt x="5905" y="141023"/>
                  </a:lnTo>
                  <a:lnTo>
                    <a:pt x="5905" y="141023"/>
                  </a:lnTo>
                  <a:lnTo>
                    <a:pt x="40830" y="132387"/>
                  </a:lnTo>
                  <a:lnTo>
                    <a:pt x="40830" y="132387"/>
                  </a:lnTo>
                  <a:lnTo>
                    <a:pt x="40830" y="132387"/>
                  </a:lnTo>
                  <a:cubicBezTo>
                    <a:pt x="45275" y="131244"/>
                    <a:pt x="49339" y="128958"/>
                    <a:pt x="52641" y="125656"/>
                  </a:cubicBezTo>
                  <a:lnTo>
                    <a:pt x="54673" y="127561"/>
                  </a:lnTo>
                  <a:lnTo>
                    <a:pt x="52895" y="125783"/>
                  </a:lnTo>
                  <a:cubicBezTo>
                    <a:pt x="66103" y="112194"/>
                    <a:pt x="79311" y="98478"/>
                    <a:pt x="92519" y="84889"/>
                  </a:cubicBezTo>
                  <a:cubicBezTo>
                    <a:pt x="105727" y="71300"/>
                    <a:pt x="119189" y="57457"/>
                    <a:pt x="132524" y="43614"/>
                  </a:cubicBezTo>
                  <a:lnTo>
                    <a:pt x="134556" y="45519"/>
                  </a:lnTo>
                  <a:lnTo>
                    <a:pt x="132524" y="43614"/>
                  </a:lnTo>
                  <a:cubicBezTo>
                    <a:pt x="140906" y="34978"/>
                    <a:pt x="141287" y="21262"/>
                    <a:pt x="133159" y="12626"/>
                  </a:cubicBezTo>
                  <a:lnTo>
                    <a:pt x="133159" y="12626"/>
                  </a:lnTo>
                  <a:lnTo>
                    <a:pt x="133159" y="12626"/>
                  </a:lnTo>
                  <a:cubicBezTo>
                    <a:pt x="133032" y="12499"/>
                    <a:pt x="132905" y="12372"/>
                    <a:pt x="132651" y="12118"/>
                  </a:cubicBezTo>
                  <a:cubicBezTo>
                    <a:pt x="132397" y="11864"/>
                    <a:pt x="132524" y="11991"/>
                    <a:pt x="132397" y="11864"/>
                  </a:cubicBezTo>
                  <a:cubicBezTo>
                    <a:pt x="132270" y="11737"/>
                    <a:pt x="132270" y="11737"/>
                    <a:pt x="132143" y="11610"/>
                  </a:cubicBezTo>
                  <a:lnTo>
                    <a:pt x="134175" y="9578"/>
                  </a:lnTo>
                  <a:lnTo>
                    <a:pt x="132270" y="11610"/>
                  </a:lnTo>
                  <a:cubicBezTo>
                    <a:pt x="131889" y="11229"/>
                    <a:pt x="131508" y="10975"/>
                    <a:pt x="131127" y="10594"/>
                  </a:cubicBezTo>
                  <a:lnTo>
                    <a:pt x="131127" y="10594"/>
                  </a:lnTo>
                  <a:lnTo>
                    <a:pt x="131127" y="10594"/>
                  </a:lnTo>
                  <a:cubicBezTo>
                    <a:pt x="122491" y="3228"/>
                    <a:pt x="109410" y="4117"/>
                    <a:pt x="101282" y="12245"/>
                  </a:cubicBezTo>
                  <a:lnTo>
                    <a:pt x="21018" y="9250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338328" y="214884"/>
              <a:ext cx="39370" cy="39370"/>
            </a:xfrm>
            <a:custGeom>
              <a:avLst/>
              <a:gdLst/>
              <a:ahLst/>
              <a:cxnLst/>
              <a:rect l="l" t="t" r="r" b="b"/>
              <a:pathLst>
                <a:path w="39370" h="39370">
                  <a:moveTo>
                    <a:pt x="3937" y="0"/>
                  </a:moveTo>
                  <a:lnTo>
                    <a:pt x="39370" y="35433"/>
                  </a:lnTo>
                  <a:lnTo>
                    <a:pt x="35433" y="39370"/>
                  </a:lnTo>
                  <a:lnTo>
                    <a:pt x="0" y="393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783586" y="3720923"/>
            <a:ext cx="4895457" cy="2153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10209" lvl="1" indent="-205105" algn="l">
              <a:lnSpc>
                <a:spcPts val="1899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PWG exclusive cabinet </a:t>
            </a:r>
          </a:p>
          <a:p>
            <a:pPr marL="410209" lvl="1" indent="-205105" algn="l">
              <a:lnSpc>
                <a:spcPts val="1899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Complete range: midi - midi - maxi </a:t>
            </a:r>
          </a:p>
          <a:p>
            <a:pPr marL="410209" lvl="1" indent="-205105" algn="l">
              <a:lnSpc>
                <a:spcPts val="1899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Semi-transparant cover - good visibility of valve </a:t>
            </a:r>
          </a:p>
          <a:p>
            <a:pPr marL="410209" lvl="1" indent="-205105" algn="l">
              <a:lnSpc>
                <a:spcPts val="1899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Compatible with a great number of valves &amp; vessels </a:t>
            </a:r>
          </a:p>
          <a:p>
            <a:pPr marL="410209" lvl="1" indent="-205105" algn="l">
              <a:lnSpc>
                <a:spcPts val="1899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Small footprint Ergonomic handles to easily move the unit </a:t>
            </a:r>
          </a:p>
          <a:p>
            <a:pPr marL="410209" lvl="1" indent="-205105" algn="l">
              <a:lnSpc>
                <a:spcPts val="1899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Cost competitive</a:t>
            </a:r>
          </a:p>
        </p:txBody>
      </p:sp>
      <p:sp>
        <p:nvSpPr>
          <p:cNvPr id="27" name="Freeform 27"/>
          <p:cNvSpPr/>
          <p:nvPr/>
        </p:nvSpPr>
        <p:spPr>
          <a:xfrm>
            <a:off x="5800089" y="6505308"/>
            <a:ext cx="2893389" cy="2752992"/>
          </a:xfrm>
          <a:custGeom>
            <a:avLst/>
            <a:gdLst/>
            <a:ahLst/>
            <a:cxnLst/>
            <a:rect l="l" t="t" r="r" b="b"/>
            <a:pathLst>
              <a:path w="2893389" h="2752992">
                <a:moveTo>
                  <a:pt x="0" y="0"/>
                </a:moveTo>
                <a:lnTo>
                  <a:pt x="2893388" y="0"/>
                </a:lnTo>
                <a:lnTo>
                  <a:pt x="2893388" y="2752992"/>
                </a:lnTo>
                <a:lnTo>
                  <a:pt x="0" y="27529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89" t="-516" r="-481"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28" name="Freeform 28"/>
          <p:cNvSpPr/>
          <p:nvPr/>
        </p:nvSpPr>
        <p:spPr>
          <a:xfrm>
            <a:off x="14960645" y="5709619"/>
            <a:ext cx="3316339" cy="4974509"/>
          </a:xfrm>
          <a:custGeom>
            <a:avLst/>
            <a:gdLst/>
            <a:ahLst/>
            <a:cxnLst/>
            <a:rect l="l" t="t" r="r" b="b"/>
            <a:pathLst>
              <a:path w="3316339" h="4974509">
                <a:moveTo>
                  <a:pt x="0" y="0"/>
                </a:moveTo>
                <a:lnTo>
                  <a:pt x="3316339" y="0"/>
                </a:lnTo>
                <a:lnTo>
                  <a:pt x="3316339" y="4974509"/>
                </a:lnTo>
                <a:lnTo>
                  <a:pt x="0" y="49745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29" name="TextBox 29"/>
          <p:cNvSpPr txBox="1"/>
          <p:nvPr/>
        </p:nvSpPr>
        <p:spPr>
          <a:xfrm>
            <a:off x="14600285" y="894667"/>
            <a:ext cx="89285" cy="384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65"/>
              </a:lnSpc>
            </a:pPr>
            <a:r>
              <a:rPr lang="en-US" sz="2703" b="1">
                <a:solidFill>
                  <a:srgbClr val="83BCE7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 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3579304" y="1213854"/>
            <a:ext cx="3320390" cy="256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06"/>
              </a:lnSpc>
            </a:pPr>
            <a:r>
              <a:rPr lang="en-US" sz="1737" b="1">
                <a:solidFill>
                  <a:srgbClr val="83BCE7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PERSONALISATION WITH LOGO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3157207" y="2594369"/>
            <a:ext cx="3623189" cy="5306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85"/>
              </a:lnSpc>
            </a:pPr>
            <a:r>
              <a:rPr lang="en-US" sz="1737">
                <a:solidFill>
                  <a:srgbClr val="4C4C4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Select your preferred combination of valve &amp; cabinet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3157207" y="3228683"/>
            <a:ext cx="4078113" cy="17304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44"/>
              </a:lnSpc>
            </a:pPr>
            <a:r>
              <a:rPr lang="en-US" sz="1737">
                <a:solidFill>
                  <a:srgbClr val="4C4C4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Select one of our standard cabinet colour </a:t>
            </a:r>
          </a:p>
          <a:p>
            <a:pPr algn="l">
              <a:lnSpc>
                <a:spcPts val="868"/>
              </a:lnSpc>
            </a:pPr>
            <a:r>
              <a:rPr lang="en-US" sz="1737">
                <a:solidFill>
                  <a:srgbClr val="4C4C4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combinations </a:t>
            </a:r>
          </a:p>
          <a:p>
            <a:pPr algn="l">
              <a:lnSpc>
                <a:spcPts val="4344"/>
              </a:lnSpc>
            </a:pPr>
            <a:r>
              <a:rPr lang="en-US" sz="1737">
                <a:solidFill>
                  <a:srgbClr val="4C4C4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cabinet </a:t>
            </a:r>
          </a:p>
          <a:p>
            <a:pPr algn="l">
              <a:lnSpc>
                <a:spcPts val="3378"/>
              </a:lnSpc>
            </a:pPr>
            <a:r>
              <a:rPr lang="en-US" sz="1737">
                <a:solidFill>
                  <a:srgbClr val="4C4C4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cover 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4960645" y="4569461"/>
            <a:ext cx="1584574" cy="382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78"/>
              </a:lnSpc>
            </a:pPr>
            <a:r>
              <a:rPr lang="en-US" sz="1737">
                <a:solidFill>
                  <a:srgbClr val="4C4C4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semi-ransparent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3157207" y="5062778"/>
            <a:ext cx="4033773" cy="749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44"/>
              </a:lnSpc>
            </a:pPr>
            <a:r>
              <a:rPr lang="en-US" sz="1737">
                <a:solidFill>
                  <a:srgbClr val="4C4C4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Personalise the valve and/or cabinet with </a:t>
            </a:r>
          </a:p>
          <a:p>
            <a:pPr algn="l">
              <a:lnSpc>
                <a:spcPts val="868"/>
              </a:lnSpc>
            </a:pPr>
            <a:r>
              <a:rPr lang="en-US" sz="1737">
                <a:solidFill>
                  <a:srgbClr val="4C4C4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your logo or type label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3157207" y="5916167"/>
            <a:ext cx="4103307" cy="484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44"/>
              </a:lnSpc>
            </a:pPr>
            <a:r>
              <a:rPr lang="en-US" sz="1737">
                <a:solidFill>
                  <a:srgbClr val="4C4C4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Discuss with your PWG Company on MOQ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2740112" y="2375294"/>
            <a:ext cx="138884" cy="484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44"/>
              </a:lnSpc>
            </a:pPr>
            <a:r>
              <a:rPr lang="en-US" sz="1737">
                <a:solidFill>
                  <a:srgbClr val="4C4C4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• 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2740112" y="3228683"/>
            <a:ext cx="138884" cy="484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44"/>
              </a:lnSpc>
            </a:pPr>
            <a:r>
              <a:rPr lang="en-US" sz="1737">
                <a:solidFill>
                  <a:srgbClr val="4C4C4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• 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2740112" y="5062778"/>
            <a:ext cx="138884" cy="484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44"/>
              </a:lnSpc>
            </a:pPr>
            <a:r>
              <a:rPr lang="en-US" sz="1737">
                <a:solidFill>
                  <a:srgbClr val="4C4C4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• 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2740112" y="5916167"/>
            <a:ext cx="138884" cy="484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44"/>
              </a:lnSpc>
            </a:pPr>
            <a:r>
              <a:rPr lang="en-US" sz="1737">
                <a:solidFill>
                  <a:srgbClr val="4C4C4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• 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3579341" y="818467"/>
            <a:ext cx="1299761" cy="461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4"/>
              </a:lnSpc>
            </a:pPr>
            <a:r>
              <a:rPr lang="en-US" sz="2703" b="1">
                <a:solidFill>
                  <a:srgbClr val="83BCE7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LEVEL</a:t>
            </a:r>
            <a:r>
              <a:rPr lang="en-US" sz="2703" b="1">
                <a:solidFill>
                  <a:srgbClr val="FFFFFF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 </a:t>
            </a:r>
            <a:r>
              <a:rPr lang="en-US" sz="2703" b="1">
                <a:solidFill>
                  <a:srgbClr val="83BCE7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1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604951" y="2177492"/>
            <a:ext cx="3082239" cy="720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97"/>
              </a:lnSpc>
            </a:pPr>
            <a:r>
              <a:rPr lang="en-US" sz="4212" b="1">
                <a:solidFill>
                  <a:srgbClr val="005AAB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BONNIE 2.0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604951" y="381910"/>
            <a:ext cx="2576123" cy="1473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58"/>
              </a:lnSpc>
            </a:pPr>
            <a:r>
              <a:rPr lang="en-US" sz="3429" b="1">
                <a:solidFill>
                  <a:srgbClr val="4C4C4E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PWG MIX &amp; MATCH SOFTENERS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406652" y="2821292"/>
            <a:ext cx="7929136" cy="2775192"/>
            <a:chOff x="0" y="0"/>
            <a:chExt cx="5759996" cy="201599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759958" cy="2015998"/>
            </a:xfrm>
            <a:custGeom>
              <a:avLst/>
              <a:gdLst/>
              <a:ahLst/>
              <a:cxnLst/>
              <a:rect l="l" t="t" r="r" b="b"/>
              <a:pathLst>
                <a:path w="5759958" h="2015998">
                  <a:moveTo>
                    <a:pt x="0" y="2015998"/>
                  </a:moveTo>
                  <a:lnTo>
                    <a:pt x="5759958" y="2015998"/>
                  </a:lnTo>
                  <a:lnTo>
                    <a:pt x="575995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1F2F2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4" name="Freeform 4"/>
          <p:cNvSpPr/>
          <p:nvPr/>
        </p:nvSpPr>
        <p:spPr>
          <a:xfrm>
            <a:off x="6735197" y="266689"/>
            <a:ext cx="4300202" cy="5329796"/>
          </a:xfrm>
          <a:custGeom>
            <a:avLst/>
            <a:gdLst/>
            <a:ahLst/>
            <a:cxnLst/>
            <a:rect l="l" t="t" r="r" b="b"/>
            <a:pathLst>
              <a:path w="4300202" h="5329796">
                <a:moveTo>
                  <a:pt x="0" y="0"/>
                </a:moveTo>
                <a:lnTo>
                  <a:pt x="4300203" y="0"/>
                </a:lnTo>
                <a:lnTo>
                  <a:pt x="4300203" y="5329795"/>
                </a:lnTo>
                <a:lnTo>
                  <a:pt x="0" y="532979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44" t="-523" r="-662"/>
            </a:stretch>
          </a:blipFill>
        </p:spPr>
        <p:txBody>
          <a:bodyPr/>
          <a:lstStyle/>
          <a:p>
            <a:endParaRPr lang="en-BE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2254600" y="1715312"/>
            <a:ext cx="5367338" cy="4962400"/>
            <a:chOff x="0" y="0"/>
            <a:chExt cx="2862999" cy="2646998"/>
          </a:xfrm>
        </p:grpSpPr>
        <p:sp>
          <p:nvSpPr>
            <p:cNvPr id="6" name="Freeform 6"/>
            <p:cNvSpPr/>
            <p:nvPr/>
          </p:nvSpPr>
          <p:spPr>
            <a:xfrm>
              <a:off x="1038352" y="1012698"/>
              <a:ext cx="208280" cy="208280"/>
            </a:xfrm>
            <a:custGeom>
              <a:avLst/>
              <a:gdLst/>
              <a:ahLst/>
              <a:cxnLst/>
              <a:rect l="l" t="t" r="r" b="b"/>
              <a:pathLst>
                <a:path w="208280" h="208280">
                  <a:moveTo>
                    <a:pt x="104140" y="208280"/>
                  </a:moveTo>
                  <a:cubicBezTo>
                    <a:pt x="161671" y="208280"/>
                    <a:pt x="208280" y="161671"/>
                    <a:pt x="208280" y="104140"/>
                  </a:cubicBezTo>
                  <a:cubicBezTo>
                    <a:pt x="208280" y="46609"/>
                    <a:pt x="161671" y="0"/>
                    <a:pt x="104140" y="0"/>
                  </a:cubicBezTo>
                  <a:cubicBezTo>
                    <a:pt x="46609" y="0"/>
                    <a:pt x="0" y="46609"/>
                    <a:pt x="0" y="104140"/>
                  </a:cubicBezTo>
                  <a:cubicBezTo>
                    <a:pt x="0" y="161671"/>
                    <a:pt x="46609" y="208280"/>
                    <a:pt x="104140" y="208280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7" name="Freeform 7"/>
            <p:cNvSpPr/>
            <p:nvPr/>
          </p:nvSpPr>
          <p:spPr>
            <a:xfrm>
              <a:off x="1035431" y="1009650"/>
              <a:ext cx="214122" cy="214122"/>
            </a:xfrm>
            <a:custGeom>
              <a:avLst/>
              <a:gdLst/>
              <a:ahLst/>
              <a:cxnLst/>
              <a:rect l="l" t="t" r="r" b="b"/>
              <a:pathLst>
                <a:path w="214122" h="214122">
                  <a:moveTo>
                    <a:pt x="107061" y="208407"/>
                  </a:moveTo>
                  <a:cubicBezTo>
                    <a:pt x="163068" y="208407"/>
                    <a:pt x="208407" y="163068"/>
                    <a:pt x="208407" y="107061"/>
                  </a:cubicBezTo>
                  <a:lnTo>
                    <a:pt x="211201" y="107061"/>
                  </a:lnTo>
                  <a:lnTo>
                    <a:pt x="208407" y="107061"/>
                  </a:lnTo>
                  <a:cubicBezTo>
                    <a:pt x="208407" y="51054"/>
                    <a:pt x="163068" y="5715"/>
                    <a:pt x="107061" y="5715"/>
                  </a:cubicBezTo>
                  <a:lnTo>
                    <a:pt x="107061" y="2921"/>
                  </a:lnTo>
                  <a:lnTo>
                    <a:pt x="107061" y="5715"/>
                  </a:lnTo>
                  <a:cubicBezTo>
                    <a:pt x="51054" y="5715"/>
                    <a:pt x="5715" y="51054"/>
                    <a:pt x="5715" y="107061"/>
                  </a:cubicBezTo>
                  <a:lnTo>
                    <a:pt x="2921" y="107061"/>
                  </a:lnTo>
                  <a:lnTo>
                    <a:pt x="5715" y="107061"/>
                  </a:lnTo>
                  <a:cubicBezTo>
                    <a:pt x="5715" y="163068"/>
                    <a:pt x="51054" y="208407"/>
                    <a:pt x="107061" y="208407"/>
                  </a:cubicBezTo>
                  <a:lnTo>
                    <a:pt x="107061" y="211201"/>
                  </a:lnTo>
                  <a:lnTo>
                    <a:pt x="107061" y="208407"/>
                  </a:lnTo>
                  <a:moveTo>
                    <a:pt x="107061" y="214122"/>
                  </a:moveTo>
                  <a:cubicBezTo>
                    <a:pt x="47879" y="214122"/>
                    <a:pt x="0" y="166243"/>
                    <a:pt x="0" y="107061"/>
                  </a:cubicBezTo>
                  <a:cubicBezTo>
                    <a:pt x="0" y="47879"/>
                    <a:pt x="47879" y="0"/>
                    <a:pt x="107061" y="0"/>
                  </a:cubicBezTo>
                  <a:cubicBezTo>
                    <a:pt x="166243" y="0"/>
                    <a:pt x="214122" y="47879"/>
                    <a:pt x="214122" y="107061"/>
                  </a:cubicBezTo>
                  <a:cubicBezTo>
                    <a:pt x="214122" y="166243"/>
                    <a:pt x="166243" y="214122"/>
                    <a:pt x="107061" y="214122"/>
                  </a:cubicBez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8" name="Freeform 8"/>
            <p:cNvSpPr/>
            <p:nvPr/>
          </p:nvSpPr>
          <p:spPr>
            <a:xfrm>
              <a:off x="1038352" y="1292352"/>
              <a:ext cx="208280" cy="208280"/>
            </a:xfrm>
            <a:custGeom>
              <a:avLst/>
              <a:gdLst/>
              <a:ahLst/>
              <a:cxnLst/>
              <a:rect l="l" t="t" r="r" b="b"/>
              <a:pathLst>
                <a:path w="208280" h="208280">
                  <a:moveTo>
                    <a:pt x="104140" y="208280"/>
                  </a:moveTo>
                  <a:cubicBezTo>
                    <a:pt x="161671" y="208280"/>
                    <a:pt x="208280" y="161671"/>
                    <a:pt x="208280" y="104140"/>
                  </a:cubicBezTo>
                  <a:cubicBezTo>
                    <a:pt x="208280" y="46609"/>
                    <a:pt x="161671" y="0"/>
                    <a:pt x="104140" y="0"/>
                  </a:cubicBezTo>
                  <a:cubicBezTo>
                    <a:pt x="46609" y="0"/>
                    <a:pt x="0" y="46609"/>
                    <a:pt x="0" y="104140"/>
                  </a:cubicBezTo>
                  <a:cubicBezTo>
                    <a:pt x="0" y="161671"/>
                    <a:pt x="46609" y="208280"/>
                    <a:pt x="104140" y="208280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9" name="Freeform 9"/>
            <p:cNvSpPr/>
            <p:nvPr/>
          </p:nvSpPr>
          <p:spPr>
            <a:xfrm>
              <a:off x="1035431" y="1289431"/>
              <a:ext cx="214122" cy="214122"/>
            </a:xfrm>
            <a:custGeom>
              <a:avLst/>
              <a:gdLst/>
              <a:ahLst/>
              <a:cxnLst/>
              <a:rect l="l" t="t" r="r" b="b"/>
              <a:pathLst>
                <a:path w="214122" h="214122">
                  <a:moveTo>
                    <a:pt x="107061" y="208407"/>
                  </a:moveTo>
                  <a:cubicBezTo>
                    <a:pt x="163068" y="208407"/>
                    <a:pt x="208407" y="163068"/>
                    <a:pt x="208407" y="107061"/>
                  </a:cubicBezTo>
                  <a:lnTo>
                    <a:pt x="211201" y="107061"/>
                  </a:lnTo>
                  <a:lnTo>
                    <a:pt x="208407" y="107061"/>
                  </a:lnTo>
                  <a:cubicBezTo>
                    <a:pt x="208407" y="51054"/>
                    <a:pt x="163068" y="5715"/>
                    <a:pt x="107061" y="5715"/>
                  </a:cubicBezTo>
                  <a:lnTo>
                    <a:pt x="107061" y="2921"/>
                  </a:lnTo>
                  <a:lnTo>
                    <a:pt x="107061" y="5715"/>
                  </a:lnTo>
                  <a:cubicBezTo>
                    <a:pt x="51054" y="5715"/>
                    <a:pt x="5715" y="51054"/>
                    <a:pt x="5715" y="107061"/>
                  </a:cubicBezTo>
                  <a:lnTo>
                    <a:pt x="2921" y="107061"/>
                  </a:lnTo>
                  <a:lnTo>
                    <a:pt x="5715" y="107061"/>
                  </a:lnTo>
                  <a:cubicBezTo>
                    <a:pt x="5715" y="163068"/>
                    <a:pt x="51054" y="208407"/>
                    <a:pt x="107061" y="208407"/>
                  </a:cubicBezTo>
                  <a:lnTo>
                    <a:pt x="107061" y="211201"/>
                  </a:lnTo>
                  <a:lnTo>
                    <a:pt x="107061" y="208407"/>
                  </a:lnTo>
                  <a:moveTo>
                    <a:pt x="107061" y="214122"/>
                  </a:moveTo>
                  <a:cubicBezTo>
                    <a:pt x="47879" y="214122"/>
                    <a:pt x="0" y="166243"/>
                    <a:pt x="0" y="107061"/>
                  </a:cubicBezTo>
                  <a:cubicBezTo>
                    <a:pt x="0" y="47879"/>
                    <a:pt x="47879" y="0"/>
                    <a:pt x="107061" y="0"/>
                  </a:cubicBezTo>
                  <a:cubicBezTo>
                    <a:pt x="166243" y="0"/>
                    <a:pt x="214122" y="47879"/>
                    <a:pt x="214122" y="107061"/>
                  </a:cubicBezTo>
                  <a:cubicBezTo>
                    <a:pt x="214122" y="166243"/>
                    <a:pt x="166243" y="214122"/>
                    <a:pt x="107061" y="214122"/>
                  </a:cubicBez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1540637" y="1012698"/>
              <a:ext cx="208280" cy="208280"/>
            </a:xfrm>
            <a:custGeom>
              <a:avLst/>
              <a:gdLst/>
              <a:ahLst/>
              <a:cxnLst/>
              <a:rect l="l" t="t" r="r" b="b"/>
              <a:pathLst>
                <a:path w="208280" h="208280">
                  <a:moveTo>
                    <a:pt x="104140" y="208280"/>
                  </a:moveTo>
                  <a:cubicBezTo>
                    <a:pt x="161671" y="208280"/>
                    <a:pt x="208280" y="161671"/>
                    <a:pt x="208280" y="104140"/>
                  </a:cubicBezTo>
                  <a:cubicBezTo>
                    <a:pt x="208280" y="46609"/>
                    <a:pt x="161671" y="0"/>
                    <a:pt x="104140" y="0"/>
                  </a:cubicBezTo>
                  <a:cubicBezTo>
                    <a:pt x="46609" y="0"/>
                    <a:pt x="0" y="46609"/>
                    <a:pt x="0" y="104140"/>
                  </a:cubicBezTo>
                  <a:cubicBezTo>
                    <a:pt x="0" y="161671"/>
                    <a:pt x="46609" y="208280"/>
                    <a:pt x="104140" y="208280"/>
                  </a:cubicBezTo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1537716" y="1009650"/>
              <a:ext cx="214122" cy="214122"/>
            </a:xfrm>
            <a:custGeom>
              <a:avLst/>
              <a:gdLst/>
              <a:ahLst/>
              <a:cxnLst/>
              <a:rect l="l" t="t" r="r" b="b"/>
              <a:pathLst>
                <a:path w="214122" h="214122">
                  <a:moveTo>
                    <a:pt x="107061" y="208407"/>
                  </a:moveTo>
                  <a:cubicBezTo>
                    <a:pt x="163068" y="208407"/>
                    <a:pt x="208407" y="163068"/>
                    <a:pt x="208407" y="107061"/>
                  </a:cubicBezTo>
                  <a:lnTo>
                    <a:pt x="211201" y="107061"/>
                  </a:lnTo>
                  <a:lnTo>
                    <a:pt x="208407" y="107061"/>
                  </a:lnTo>
                  <a:cubicBezTo>
                    <a:pt x="208407" y="51054"/>
                    <a:pt x="163068" y="5715"/>
                    <a:pt x="107061" y="5715"/>
                  </a:cubicBezTo>
                  <a:lnTo>
                    <a:pt x="107061" y="2921"/>
                  </a:lnTo>
                  <a:lnTo>
                    <a:pt x="107061" y="5715"/>
                  </a:lnTo>
                  <a:cubicBezTo>
                    <a:pt x="51054" y="5715"/>
                    <a:pt x="5715" y="51054"/>
                    <a:pt x="5715" y="107061"/>
                  </a:cubicBezTo>
                  <a:lnTo>
                    <a:pt x="2921" y="107061"/>
                  </a:lnTo>
                  <a:lnTo>
                    <a:pt x="5715" y="107061"/>
                  </a:lnTo>
                  <a:cubicBezTo>
                    <a:pt x="5715" y="163068"/>
                    <a:pt x="51054" y="208407"/>
                    <a:pt x="107061" y="208407"/>
                  </a:cubicBezTo>
                  <a:lnTo>
                    <a:pt x="107061" y="211201"/>
                  </a:lnTo>
                  <a:lnTo>
                    <a:pt x="107061" y="208407"/>
                  </a:lnTo>
                  <a:moveTo>
                    <a:pt x="107061" y="214122"/>
                  </a:moveTo>
                  <a:cubicBezTo>
                    <a:pt x="47879" y="214122"/>
                    <a:pt x="0" y="166243"/>
                    <a:pt x="0" y="107061"/>
                  </a:cubicBezTo>
                  <a:cubicBezTo>
                    <a:pt x="0" y="47879"/>
                    <a:pt x="47879" y="0"/>
                    <a:pt x="107061" y="0"/>
                  </a:cubicBezTo>
                  <a:cubicBezTo>
                    <a:pt x="166243" y="0"/>
                    <a:pt x="214122" y="47879"/>
                    <a:pt x="214122" y="107061"/>
                  </a:cubicBezTo>
                  <a:cubicBezTo>
                    <a:pt x="214122" y="166243"/>
                    <a:pt x="166243" y="214122"/>
                    <a:pt x="107061" y="214122"/>
                  </a:cubicBez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1540637" y="1292352"/>
              <a:ext cx="208280" cy="208280"/>
            </a:xfrm>
            <a:custGeom>
              <a:avLst/>
              <a:gdLst/>
              <a:ahLst/>
              <a:cxnLst/>
              <a:rect l="l" t="t" r="r" b="b"/>
              <a:pathLst>
                <a:path w="208280" h="208280">
                  <a:moveTo>
                    <a:pt x="104140" y="208280"/>
                  </a:moveTo>
                  <a:cubicBezTo>
                    <a:pt x="161671" y="208280"/>
                    <a:pt x="208280" y="161671"/>
                    <a:pt x="208280" y="104140"/>
                  </a:cubicBezTo>
                  <a:cubicBezTo>
                    <a:pt x="208280" y="46609"/>
                    <a:pt x="161671" y="0"/>
                    <a:pt x="104140" y="0"/>
                  </a:cubicBezTo>
                  <a:cubicBezTo>
                    <a:pt x="46609" y="0"/>
                    <a:pt x="0" y="46609"/>
                    <a:pt x="0" y="104140"/>
                  </a:cubicBezTo>
                  <a:cubicBezTo>
                    <a:pt x="0" y="161671"/>
                    <a:pt x="46609" y="208280"/>
                    <a:pt x="104140" y="208280"/>
                  </a:cubicBezTo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1537716" y="1289431"/>
              <a:ext cx="214122" cy="214122"/>
            </a:xfrm>
            <a:custGeom>
              <a:avLst/>
              <a:gdLst/>
              <a:ahLst/>
              <a:cxnLst/>
              <a:rect l="l" t="t" r="r" b="b"/>
              <a:pathLst>
                <a:path w="214122" h="214122">
                  <a:moveTo>
                    <a:pt x="107061" y="208407"/>
                  </a:moveTo>
                  <a:cubicBezTo>
                    <a:pt x="163068" y="208407"/>
                    <a:pt x="208407" y="163068"/>
                    <a:pt x="208407" y="107061"/>
                  </a:cubicBezTo>
                  <a:lnTo>
                    <a:pt x="211201" y="107061"/>
                  </a:lnTo>
                  <a:lnTo>
                    <a:pt x="208407" y="107061"/>
                  </a:lnTo>
                  <a:cubicBezTo>
                    <a:pt x="208407" y="51054"/>
                    <a:pt x="163068" y="5715"/>
                    <a:pt x="107061" y="5715"/>
                  </a:cubicBezTo>
                  <a:lnTo>
                    <a:pt x="107061" y="2921"/>
                  </a:lnTo>
                  <a:lnTo>
                    <a:pt x="107061" y="5715"/>
                  </a:lnTo>
                  <a:cubicBezTo>
                    <a:pt x="51054" y="5715"/>
                    <a:pt x="5715" y="51054"/>
                    <a:pt x="5715" y="107061"/>
                  </a:cubicBezTo>
                  <a:lnTo>
                    <a:pt x="2921" y="107061"/>
                  </a:lnTo>
                  <a:lnTo>
                    <a:pt x="5715" y="107061"/>
                  </a:lnTo>
                  <a:cubicBezTo>
                    <a:pt x="5715" y="163068"/>
                    <a:pt x="51054" y="208407"/>
                    <a:pt x="107061" y="208407"/>
                  </a:cubicBezTo>
                  <a:lnTo>
                    <a:pt x="107061" y="211201"/>
                  </a:lnTo>
                  <a:lnTo>
                    <a:pt x="107061" y="208407"/>
                  </a:lnTo>
                  <a:moveTo>
                    <a:pt x="107061" y="214122"/>
                  </a:moveTo>
                  <a:cubicBezTo>
                    <a:pt x="47879" y="214122"/>
                    <a:pt x="0" y="166243"/>
                    <a:pt x="0" y="107061"/>
                  </a:cubicBezTo>
                  <a:cubicBezTo>
                    <a:pt x="0" y="47879"/>
                    <a:pt x="47879" y="0"/>
                    <a:pt x="107061" y="0"/>
                  </a:cubicBezTo>
                  <a:cubicBezTo>
                    <a:pt x="166243" y="0"/>
                    <a:pt x="214122" y="47879"/>
                    <a:pt x="214122" y="107061"/>
                  </a:cubicBezTo>
                  <a:cubicBezTo>
                    <a:pt x="214122" y="166243"/>
                    <a:pt x="166243" y="214122"/>
                    <a:pt x="107061" y="214122"/>
                  </a:cubicBez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2051685" y="1292352"/>
              <a:ext cx="208280" cy="208280"/>
            </a:xfrm>
            <a:custGeom>
              <a:avLst/>
              <a:gdLst/>
              <a:ahLst/>
              <a:cxnLst/>
              <a:rect l="l" t="t" r="r" b="b"/>
              <a:pathLst>
                <a:path w="208280" h="208280">
                  <a:moveTo>
                    <a:pt x="104140" y="208280"/>
                  </a:moveTo>
                  <a:cubicBezTo>
                    <a:pt x="161671" y="208280"/>
                    <a:pt x="208280" y="161671"/>
                    <a:pt x="208280" y="104140"/>
                  </a:cubicBezTo>
                  <a:cubicBezTo>
                    <a:pt x="208280" y="46609"/>
                    <a:pt x="161671" y="0"/>
                    <a:pt x="104140" y="0"/>
                  </a:cubicBezTo>
                  <a:cubicBezTo>
                    <a:pt x="46609" y="0"/>
                    <a:pt x="0" y="46609"/>
                    <a:pt x="0" y="104140"/>
                  </a:cubicBezTo>
                  <a:cubicBezTo>
                    <a:pt x="0" y="161671"/>
                    <a:pt x="46609" y="208280"/>
                    <a:pt x="104140" y="208280"/>
                  </a:cubicBezTo>
                </a:path>
              </a:pathLst>
            </a:custGeom>
            <a:solidFill>
              <a:srgbClr val="336CAF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2048510" y="1289177"/>
              <a:ext cx="214630" cy="214630"/>
            </a:xfrm>
            <a:custGeom>
              <a:avLst/>
              <a:gdLst/>
              <a:ahLst/>
              <a:cxnLst/>
              <a:rect l="l" t="t" r="r" b="b"/>
              <a:pathLst>
                <a:path w="214630" h="214630">
                  <a:moveTo>
                    <a:pt x="107315" y="208280"/>
                  </a:moveTo>
                  <a:cubicBezTo>
                    <a:pt x="163068" y="208280"/>
                    <a:pt x="208280" y="163068"/>
                    <a:pt x="208280" y="107315"/>
                  </a:cubicBezTo>
                  <a:lnTo>
                    <a:pt x="211455" y="107315"/>
                  </a:lnTo>
                  <a:lnTo>
                    <a:pt x="208280" y="107315"/>
                  </a:lnTo>
                  <a:cubicBezTo>
                    <a:pt x="208280" y="51562"/>
                    <a:pt x="163068" y="6350"/>
                    <a:pt x="107315" y="6350"/>
                  </a:cubicBezTo>
                  <a:lnTo>
                    <a:pt x="107315" y="3175"/>
                  </a:lnTo>
                  <a:lnTo>
                    <a:pt x="107315" y="6350"/>
                  </a:lnTo>
                  <a:cubicBezTo>
                    <a:pt x="51562" y="6350"/>
                    <a:pt x="6350" y="51562"/>
                    <a:pt x="6350" y="107315"/>
                  </a:cubicBezTo>
                  <a:lnTo>
                    <a:pt x="3175" y="107315"/>
                  </a:lnTo>
                  <a:lnTo>
                    <a:pt x="6350" y="107315"/>
                  </a:lnTo>
                  <a:cubicBezTo>
                    <a:pt x="6350" y="163068"/>
                    <a:pt x="51562" y="208280"/>
                    <a:pt x="107315" y="208280"/>
                  </a:cubicBezTo>
                  <a:lnTo>
                    <a:pt x="107315" y="211455"/>
                  </a:lnTo>
                  <a:lnTo>
                    <a:pt x="107315" y="208280"/>
                  </a:lnTo>
                  <a:moveTo>
                    <a:pt x="107315" y="214630"/>
                  </a:moveTo>
                  <a:cubicBezTo>
                    <a:pt x="48006" y="214630"/>
                    <a:pt x="0" y="166624"/>
                    <a:pt x="0" y="107315"/>
                  </a:cubicBezTo>
                  <a:cubicBezTo>
                    <a:pt x="0" y="48006"/>
                    <a:pt x="48006" y="0"/>
                    <a:pt x="107315" y="0"/>
                  </a:cubicBezTo>
                  <a:cubicBezTo>
                    <a:pt x="166624" y="0"/>
                    <a:pt x="214630" y="48006"/>
                    <a:pt x="214630" y="107315"/>
                  </a:cubicBezTo>
                  <a:cubicBezTo>
                    <a:pt x="214630" y="166624"/>
                    <a:pt x="166624" y="214630"/>
                    <a:pt x="107315" y="214630"/>
                  </a:cubicBez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63500" y="63500"/>
              <a:ext cx="2735961" cy="2520061"/>
            </a:xfrm>
            <a:custGeom>
              <a:avLst/>
              <a:gdLst/>
              <a:ahLst/>
              <a:cxnLst/>
              <a:rect l="l" t="t" r="r" b="b"/>
              <a:pathLst>
                <a:path w="2735961" h="2520061">
                  <a:moveTo>
                    <a:pt x="3175" y="2513711"/>
                  </a:moveTo>
                  <a:lnTo>
                    <a:pt x="2732786" y="2513711"/>
                  </a:lnTo>
                  <a:lnTo>
                    <a:pt x="2732786" y="2516886"/>
                  </a:lnTo>
                  <a:lnTo>
                    <a:pt x="2729611" y="2516886"/>
                  </a:lnTo>
                  <a:lnTo>
                    <a:pt x="2729611" y="3175"/>
                  </a:lnTo>
                  <a:lnTo>
                    <a:pt x="2732786" y="3175"/>
                  </a:lnTo>
                  <a:lnTo>
                    <a:pt x="2732786" y="6350"/>
                  </a:lnTo>
                  <a:lnTo>
                    <a:pt x="3175" y="6350"/>
                  </a:lnTo>
                  <a:lnTo>
                    <a:pt x="3175" y="3175"/>
                  </a:lnTo>
                  <a:lnTo>
                    <a:pt x="6350" y="3175"/>
                  </a:lnTo>
                  <a:lnTo>
                    <a:pt x="6350" y="2516886"/>
                  </a:lnTo>
                  <a:lnTo>
                    <a:pt x="3175" y="2516886"/>
                  </a:lnTo>
                  <a:lnTo>
                    <a:pt x="3175" y="2513711"/>
                  </a:lnTo>
                  <a:moveTo>
                    <a:pt x="3175" y="2520061"/>
                  </a:moveTo>
                  <a:lnTo>
                    <a:pt x="0" y="2520061"/>
                  </a:lnTo>
                  <a:lnTo>
                    <a:pt x="0" y="2516886"/>
                  </a:lnTo>
                  <a:lnTo>
                    <a:pt x="0" y="3175"/>
                  </a:lnTo>
                  <a:lnTo>
                    <a:pt x="0" y="0"/>
                  </a:lnTo>
                  <a:lnTo>
                    <a:pt x="3175" y="0"/>
                  </a:lnTo>
                  <a:lnTo>
                    <a:pt x="2732786" y="0"/>
                  </a:lnTo>
                  <a:lnTo>
                    <a:pt x="2735961" y="0"/>
                  </a:lnTo>
                  <a:lnTo>
                    <a:pt x="2735961" y="3175"/>
                  </a:lnTo>
                  <a:lnTo>
                    <a:pt x="2735961" y="2516886"/>
                  </a:lnTo>
                  <a:lnTo>
                    <a:pt x="2735961" y="2520061"/>
                  </a:lnTo>
                  <a:lnTo>
                    <a:pt x="2732786" y="2520061"/>
                  </a:lnTo>
                  <a:lnTo>
                    <a:pt x="3175" y="2520061"/>
                  </a:lnTo>
                  <a:close/>
                </a:path>
              </a:pathLst>
            </a:custGeom>
            <a:solidFill>
              <a:srgbClr val="83BCE7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17" name="Group 17"/>
          <p:cNvGrpSpPr>
            <a:grpSpLocks noChangeAspect="1"/>
          </p:cNvGrpSpPr>
          <p:nvPr/>
        </p:nvGrpSpPr>
        <p:grpSpPr>
          <a:xfrm>
            <a:off x="12254600" y="218110"/>
            <a:ext cx="1123977" cy="1123977"/>
            <a:chOff x="0" y="0"/>
            <a:chExt cx="599542" cy="599542"/>
          </a:xfrm>
        </p:grpSpPr>
        <p:sp>
          <p:nvSpPr>
            <p:cNvPr id="18" name="Freeform 18"/>
            <p:cNvSpPr/>
            <p:nvPr/>
          </p:nvSpPr>
          <p:spPr>
            <a:xfrm>
              <a:off x="63500" y="63500"/>
              <a:ext cx="472567" cy="472567"/>
            </a:xfrm>
            <a:custGeom>
              <a:avLst/>
              <a:gdLst/>
              <a:ahLst/>
              <a:cxnLst/>
              <a:rect l="l" t="t" r="r" b="b"/>
              <a:pathLst>
                <a:path w="472567" h="472567">
                  <a:moveTo>
                    <a:pt x="0" y="472567"/>
                  </a:moveTo>
                  <a:lnTo>
                    <a:pt x="472567" y="472567"/>
                  </a:lnTo>
                  <a:lnTo>
                    <a:pt x="4725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3BCE7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120728" y="123219"/>
              <a:ext cx="353069" cy="358293"/>
            </a:xfrm>
            <a:custGeom>
              <a:avLst/>
              <a:gdLst/>
              <a:ahLst/>
              <a:cxnLst/>
              <a:rect l="l" t="t" r="r" b="b"/>
              <a:pathLst>
                <a:path w="353069" h="358293">
                  <a:moveTo>
                    <a:pt x="41324" y="216252"/>
                  </a:moveTo>
                  <a:lnTo>
                    <a:pt x="237158" y="20418"/>
                  </a:lnTo>
                  <a:lnTo>
                    <a:pt x="237158" y="20418"/>
                  </a:lnTo>
                  <a:lnTo>
                    <a:pt x="237158" y="20418"/>
                  </a:lnTo>
                  <a:cubicBezTo>
                    <a:pt x="261796" y="-4220"/>
                    <a:pt x="301801" y="-7395"/>
                    <a:pt x="328725" y="15465"/>
                  </a:cubicBezTo>
                  <a:lnTo>
                    <a:pt x="324280" y="20672"/>
                  </a:lnTo>
                  <a:lnTo>
                    <a:pt x="328725" y="15465"/>
                  </a:lnTo>
                  <a:cubicBezTo>
                    <a:pt x="329868" y="16354"/>
                    <a:pt x="330884" y="17370"/>
                    <a:pt x="332027" y="18386"/>
                  </a:cubicBezTo>
                  <a:lnTo>
                    <a:pt x="327328" y="23339"/>
                  </a:lnTo>
                  <a:lnTo>
                    <a:pt x="332027" y="18259"/>
                  </a:lnTo>
                  <a:cubicBezTo>
                    <a:pt x="333043" y="19275"/>
                    <a:pt x="334059" y="20291"/>
                    <a:pt x="335075" y="21307"/>
                  </a:cubicBezTo>
                  <a:lnTo>
                    <a:pt x="335075" y="21307"/>
                  </a:lnTo>
                  <a:lnTo>
                    <a:pt x="335075" y="21307"/>
                  </a:lnTo>
                  <a:cubicBezTo>
                    <a:pt x="360221" y="47977"/>
                    <a:pt x="358443" y="89887"/>
                    <a:pt x="333297" y="115922"/>
                  </a:cubicBezTo>
                  <a:lnTo>
                    <a:pt x="333297" y="115922"/>
                  </a:lnTo>
                  <a:lnTo>
                    <a:pt x="333297" y="115922"/>
                  </a:lnTo>
                  <a:cubicBezTo>
                    <a:pt x="269035" y="182216"/>
                    <a:pt x="204646" y="248637"/>
                    <a:pt x="140384" y="314931"/>
                  </a:cubicBezTo>
                  <a:lnTo>
                    <a:pt x="138860" y="316455"/>
                  </a:lnTo>
                  <a:lnTo>
                    <a:pt x="133907" y="311629"/>
                  </a:lnTo>
                  <a:lnTo>
                    <a:pt x="138860" y="316455"/>
                  </a:lnTo>
                  <a:cubicBezTo>
                    <a:pt x="129208" y="326488"/>
                    <a:pt x="116889" y="333473"/>
                    <a:pt x="103427" y="336775"/>
                  </a:cubicBezTo>
                  <a:lnTo>
                    <a:pt x="101776" y="330171"/>
                  </a:lnTo>
                  <a:lnTo>
                    <a:pt x="103427" y="336775"/>
                  </a:lnTo>
                  <a:lnTo>
                    <a:pt x="18210" y="357857"/>
                  </a:lnTo>
                  <a:lnTo>
                    <a:pt x="18210" y="357857"/>
                  </a:lnTo>
                  <a:lnTo>
                    <a:pt x="18210" y="357857"/>
                  </a:lnTo>
                  <a:cubicBezTo>
                    <a:pt x="9955" y="359889"/>
                    <a:pt x="2335" y="354555"/>
                    <a:pt x="430" y="347189"/>
                  </a:cubicBezTo>
                  <a:cubicBezTo>
                    <a:pt x="-78" y="345030"/>
                    <a:pt x="-205" y="342617"/>
                    <a:pt x="430" y="340204"/>
                  </a:cubicBezTo>
                  <a:lnTo>
                    <a:pt x="430" y="340204"/>
                  </a:lnTo>
                  <a:lnTo>
                    <a:pt x="430" y="340204"/>
                  </a:lnTo>
                  <a:lnTo>
                    <a:pt x="21766" y="251177"/>
                  </a:lnTo>
                  <a:lnTo>
                    <a:pt x="21766" y="251177"/>
                  </a:lnTo>
                  <a:lnTo>
                    <a:pt x="21766" y="251177"/>
                  </a:lnTo>
                  <a:cubicBezTo>
                    <a:pt x="24941" y="237969"/>
                    <a:pt x="31799" y="225777"/>
                    <a:pt x="41451" y="216125"/>
                  </a:cubicBezTo>
                  <a:lnTo>
                    <a:pt x="46277" y="220951"/>
                  </a:lnTo>
                  <a:lnTo>
                    <a:pt x="41451" y="216125"/>
                  </a:lnTo>
                  <a:moveTo>
                    <a:pt x="51103" y="225777"/>
                  </a:moveTo>
                  <a:cubicBezTo>
                    <a:pt x="43229" y="233651"/>
                    <a:pt x="37768" y="243557"/>
                    <a:pt x="35101" y="254352"/>
                  </a:cubicBezTo>
                  <a:lnTo>
                    <a:pt x="28370" y="252701"/>
                  </a:lnTo>
                  <a:lnTo>
                    <a:pt x="35101" y="254352"/>
                  </a:lnTo>
                  <a:lnTo>
                    <a:pt x="13765" y="343379"/>
                  </a:lnTo>
                  <a:lnTo>
                    <a:pt x="7034" y="341728"/>
                  </a:lnTo>
                  <a:lnTo>
                    <a:pt x="13765" y="343379"/>
                  </a:lnTo>
                  <a:cubicBezTo>
                    <a:pt x="13765" y="343633"/>
                    <a:pt x="13765" y="343760"/>
                    <a:pt x="13765" y="343760"/>
                  </a:cubicBezTo>
                  <a:cubicBezTo>
                    <a:pt x="13892" y="344268"/>
                    <a:pt x="14400" y="344522"/>
                    <a:pt x="14908" y="344395"/>
                  </a:cubicBezTo>
                  <a:lnTo>
                    <a:pt x="16559" y="350999"/>
                  </a:lnTo>
                  <a:lnTo>
                    <a:pt x="14908" y="344395"/>
                  </a:lnTo>
                  <a:lnTo>
                    <a:pt x="100125" y="323313"/>
                  </a:lnTo>
                  <a:lnTo>
                    <a:pt x="100125" y="323313"/>
                  </a:lnTo>
                  <a:lnTo>
                    <a:pt x="100125" y="323313"/>
                  </a:lnTo>
                  <a:cubicBezTo>
                    <a:pt x="111047" y="320646"/>
                    <a:pt x="121080" y="314804"/>
                    <a:pt x="128954" y="306803"/>
                  </a:cubicBezTo>
                  <a:lnTo>
                    <a:pt x="128954" y="306803"/>
                  </a:lnTo>
                  <a:lnTo>
                    <a:pt x="128954" y="306803"/>
                  </a:lnTo>
                  <a:lnTo>
                    <a:pt x="130478" y="305279"/>
                  </a:lnTo>
                  <a:cubicBezTo>
                    <a:pt x="194740" y="238985"/>
                    <a:pt x="259129" y="172564"/>
                    <a:pt x="323391" y="106270"/>
                  </a:cubicBezTo>
                  <a:lnTo>
                    <a:pt x="328344" y="111096"/>
                  </a:lnTo>
                  <a:lnTo>
                    <a:pt x="323391" y="106270"/>
                  </a:lnTo>
                  <a:cubicBezTo>
                    <a:pt x="343838" y="85188"/>
                    <a:pt x="344854" y="51660"/>
                    <a:pt x="325042" y="30578"/>
                  </a:cubicBezTo>
                  <a:lnTo>
                    <a:pt x="329995" y="25879"/>
                  </a:lnTo>
                  <a:lnTo>
                    <a:pt x="325042" y="30578"/>
                  </a:lnTo>
                  <a:cubicBezTo>
                    <a:pt x="324280" y="29689"/>
                    <a:pt x="323518" y="28927"/>
                    <a:pt x="322629" y="28165"/>
                  </a:cubicBezTo>
                  <a:lnTo>
                    <a:pt x="322629" y="28165"/>
                  </a:lnTo>
                  <a:lnTo>
                    <a:pt x="322629" y="28165"/>
                  </a:lnTo>
                  <a:cubicBezTo>
                    <a:pt x="321740" y="27276"/>
                    <a:pt x="320851" y="26514"/>
                    <a:pt x="319962" y="25752"/>
                  </a:cubicBezTo>
                  <a:lnTo>
                    <a:pt x="319962" y="25752"/>
                  </a:lnTo>
                  <a:lnTo>
                    <a:pt x="319962" y="25752"/>
                  </a:lnTo>
                  <a:cubicBezTo>
                    <a:pt x="298880" y="7845"/>
                    <a:pt x="266876" y="10004"/>
                    <a:pt x="247064" y="29943"/>
                  </a:cubicBezTo>
                  <a:lnTo>
                    <a:pt x="242238" y="25117"/>
                  </a:lnTo>
                  <a:lnTo>
                    <a:pt x="247064" y="29943"/>
                  </a:lnTo>
                  <a:lnTo>
                    <a:pt x="51103" y="22590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322072" y="179578"/>
              <a:ext cx="96266" cy="96266"/>
            </a:xfrm>
            <a:custGeom>
              <a:avLst/>
              <a:gdLst/>
              <a:ahLst/>
              <a:cxnLst/>
              <a:rect l="l" t="t" r="r" b="b"/>
              <a:pathLst>
                <a:path w="96266" h="96266">
                  <a:moveTo>
                    <a:pt x="9652" y="0"/>
                  </a:moveTo>
                  <a:lnTo>
                    <a:pt x="96266" y="86614"/>
                  </a:lnTo>
                  <a:lnTo>
                    <a:pt x="86614" y="96266"/>
                  </a:lnTo>
                  <a:lnTo>
                    <a:pt x="0" y="96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21" name="Group 21"/>
          <p:cNvGrpSpPr>
            <a:grpSpLocks noChangeAspect="1"/>
          </p:cNvGrpSpPr>
          <p:nvPr/>
        </p:nvGrpSpPr>
        <p:grpSpPr>
          <a:xfrm>
            <a:off x="14076831" y="3489205"/>
            <a:ext cx="639469" cy="1163798"/>
            <a:chOff x="0" y="0"/>
            <a:chExt cx="341097" cy="620789"/>
          </a:xfrm>
        </p:grpSpPr>
        <p:sp>
          <p:nvSpPr>
            <p:cNvPr id="22" name="Freeform 22"/>
            <p:cNvSpPr/>
            <p:nvPr/>
          </p:nvSpPr>
          <p:spPr>
            <a:xfrm>
              <a:off x="66421" y="66421"/>
              <a:ext cx="208280" cy="208280"/>
            </a:xfrm>
            <a:custGeom>
              <a:avLst/>
              <a:gdLst/>
              <a:ahLst/>
              <a:cxnLst/>
              <a:rect l="l" t="t" r="r" b="b"/>
              <a:pathLst>
                <a:path w="208280" h="208280">
                  <a:moveTo>
                    <a:pt x="104140" y="208280"/>
                  </a:moveTo>
                  <a:cubicBezTo>
                    <a:pt x="161671" y="208280"/>
                    <a:pt x="208280" y="161671"/>
                    <a:pt x="208280" y="104140"/>
                  </a:cubicBezTo>
                  <a:cubicBezTo>
                    <a:pt x="208280" y="46609"/>
                    <a:pt x="161671" y="0"/>
                    <a:pt x="104140" y="0"/>
                  </a:cubicBezTo>
                  <a:cubicBezTo>
                    <a:pt x="46609" y="0"/>
                    <a:pt x="0" y="46609"/>
                    <a:pt x="0" y="104140"/>
                  </a:cubicBezTo>
                  <a:cubicBezTo>
                    <a:pt x="0" y="161671"/>
                    <a:pt x="46609" y="208280"/>
                    <a:pt x="104140" y="208280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63500" y="63500"/>
              <a:ext cx="214122" cy="214122"/>
            </a:xfrm>
            <a:custGeom>
              <a:avLst/>
              <a:gdLst/>
              <a:ahLst/>
              <a:cxnLst/>
              <a:rect l="l" t="t" r="r" b="b"/>
              <a:pathLst>
                <a:path w="214122" h="214122">
                  <a:moveTo>
                    <a:pt x="107061" y="208407"/>
                  </a:moveTo>
                  <a:cubicBezTo>
                    <a:pt x="163068" y="208407"/>
                    <a:pt x="208407" y="163068"/>
                    <a:pt x="208407" y="107061"/>
                  </a:cubicBezTo>
                  <a:lnTo>
                    <a:pt x="211201" y="107061"/>
                  </a:lnTo>
                  <a:lnTo>
                    <a:pt x="208407" y="107061"/>
                  </a:lnTo>
                  <a:cubicBezTo>
                    <a:pt x="208407" y="51054"/>
                    <a:pt x="163068" y="5715"/>
                    <a:pt x="107061" y="5715"/>
                  </a:cubicBezTo>
                  <a:lnTo>
                    <a:pt x="107061" y="2794"/>
                  </a:lnTo>
                  <a:lnTo>
                    <a:pt x="107061" y="5588"/>
                  </a:lnTo>
                  <a:cubicBezTo>
                    <a:pt x="51054" y="5588"/>
                    <a:pt x="5715" y="50927"/>
                    <a:pt x="5715" y="106934"/>
                  </a:cubicBezTo>
                  <a:lnTo>
                    <a:pt x="2794" y="106934"/>
                  </a:lnTo>
                  <a:lnTo>
                    <a:pt x="5588" y="106934"/>
                  </a:lnTo>
                  <a:cubicBezTo>
                    <a:pt x="5588" y="162941"/>
                    <a:pt x="50927" y="208280"/>
                    <a:pt x="106934" y="208280"/>
                  </a:cubicBezTo>
                  <a:lnTo>
                    <a:pt x="106934" y="211074"/>
                  </a:lnTo>
                  <a:lnTo>
                    <a:pt x="106934" y="208280"/>
                  </a:lnTo>
                  <a:moveTo>
                    <a:pt x="106934" y="213995"/>
                  </a:moveTo>
                  <a:cubicBezTo>
                    <a:pt x="47879" y="214122"/>
                    <a:pt x="0" y="166116"/>
                    <a:pt x="0" y="107061"/>
                  </a:cubicBezTo>
                  <a:cubicBezTo>
                    <a:pt x="0" y="48006"/>
                    <a:pt x="47879" y="0"/>
                    <a:pt x="107061" y="0"/>
                  </a:cubicBezTo>
                  <a:cubicBezTo>
                    <a:pt x="166243" y="0"/>
                    <a:pt x="214122" y="47879"/>
                    <a:pt x="214122" y="107061"/>
                  </a:cubicBezTo>
                  <a:cubicBezTo>
                    <a:pt x="214122" y="166243"/>
                    <a:pt x="166243" y="214122"/>
                    <a:pt x="107061" y="214122"/>
                  </a:cubicBez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66421" y="346202"/>
              <a:ext cx="208280" cy="208280"/>
            </a:xfrm>
            <a:custGeom>
              <a:avLst/>
              <a:gdLst/>
              <a:ahLst/>
              <a:cxnLst/>
              <a:rect l="l" t="t" r="r" b="b"/>
              <a:pathLst>
                <a:path w="208280" h="208280">
                  <a:moveTo>
                    <a:pt x="104140" y="208280"/>
                  </a:moveTo>
                  <a:cubicBezTo>
                    <a:pt x="161671" y="208280"/>
                    <a:pt x="208280" y="161671"/>
                    <a:pt x="208280" y="104140"/>
                  </a:cubicBezTo>
                  <a:cubicBezTo>
                    <a:pt x="208280" y="46609"/>
                    <a:pt x="161671" y="0"/>
                    <a:pt x="104140" y="0"/>
                  </a:cubicBezTo>
                  <a:cubicBezTo>
                    <a:pt x="46609" y="0"/>
                    <a:pt x="0" y="46609"/>
                    <a:pt x="0" y="104140"/>
                  </a:cubicBezTo>
                  <a:cubicBezTo>
                    <a:pt x="0" y="161671"/>
                    <a:pt x="46609" y="208280"/>
                    <a:pt x="104140" y="208280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63500" y="343154"/>
              <a:ext cx="214122" cy="214122"/>
            </a:xfrm>
            <a:custGeom>
              <a:avLst/>
              <a:gdLst/>
              <a:ahLst/>
              <a:cxnLst/>
              <a:rect l="l" t="t" r="r" b="b"/>
              <a:pathLst>
                <a:path w="214122" h="214122">
                  <a:moveTo>
                    <a:pt x="107061" y="208407"/>
                  </a:moveTo>
                  <a:cubicBezTo>
                    <a:pt x="163068" y="208407"/>
                    <a:pt x="208407" y="163068"/>
                    <a:pt x="208407" y="107061"/>
                  </a:cubicBezTo>
                  <a:lnTo>
                    <a:pt x="211201" y="107061"/>
                  </a:lnTo>
                  <a:lnTo>
                    <a:pt x="208407" y="107061"/>
                  </a:lnTo>
                  <a:cubicBezTo>
                    <a:pt x="208407" y="51054"/>
                    <a:pt x="163068" y="5715"/>
                    <a:pt x="107061" y="5715"/>
                  </a:cubicBezTo>
                  <a:lnTo>
                    <a:pt x="107061" y="2921"/>
                  </a:lnTo>
                  <a:lnTo>
                    <a:pt x="107061" y="5715"/>
                  </a:lnTo>
                  <a:cubicBezTo>
                    <a:pt x="51054" y="5715"/>
                    <a:pt x="5715" y="51054"/>
                    <a:pt x="5715" y="107061"/>
                  </a:cubicBezTo>
                  <a:lnTo>
                    <a:pt x="2794" y="107061"/>
                  </a:lnTo>
                  <a:lnTo>
                    <a:pt x="5588" y="107061"/>
                  </a:lnTo>
                  <a:cubicBezTo>
                    <a:pt x="5588" y="163068"/>
                    <a:pt x="50927" y="208407"/>
                    <a:pt x="106934" y="208407"/>
                  </a:cubicBezTo>
                  <a:lnTo>
                    <a:pt x="106934" y="211201"/>
                  </a:lnTo>
                  <a:lnTo>
                    <a:pt x="106934" y="208407"/>
                  </a:lnTo>
                  <a:moveTo>
                    <a:pt x="106934" y="214122"/>
                  </a:moveTo>
                  <a:cubicBezTo>
                    <a:pt x="47879" y="214122"/>
                    <a:pt x="0" y="166243"/>
                    <a:pt x="0" y="107061"/>
                  </a:cubicBezTo>
                  <a:cubicBezTo>
                    <a:pt x="0" y="47879"/>
                    <a:pt x="47879" y="0"/>
                    <a:pt x="107061" y="0"/>
                  </a:cubicBezTo>
                  <a:cubicBezTo>
                    <a:pt x="166243" y="0"/>
                    <a:pt x="214122" y="47879"/>
                    <a:pt x="214122" y="107061"/>
                  </a:cubicBezTo>
                  <a:cubicBezTo>
                    <a:pt x="214122" y="166243"/>
                    <a:pt x="166243" y="214122"/>
                    <a:pt x="107061" y="214122"/>
                  </a:cubicBez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26" name="Group 26"/>
          <p:cNvGrpSpPr>
            <a:grpSpLocks noChangeAspect="1"/>
          </p:cNvGrpSpPr>
          <p:nvPr/>
        </p:nvGrpSpPr>
        <p:grpSpPr>
          <a:xfrm>
            <a:off x="15018473" y="3489205"/>
            <a:ext cx="639469" cy="639469"/>
            <a:chOff x="0" y="0"/>
            <a:chExt cx="341097" cy="341097"/>
          </a:xfrm>
        </p:grpSpPr>
        <p:sp>
          <p:nvSpPr>
            <p:cNvPr id="27" name="Freeform 27"/>
            <p:cNvSpPr/>
            <p:nvPr/>
          </p:nvSpPr>
          <p:spPr>
            <a:xfrm>
              <a:off x="66421" y="66421"/>
              <a:ext cx="208280" cy="208280"/>
            </a:xfrm>
            <a:custGeom>
              <a:avLst/>
              <a:gdLst/>
              <a:ahLst/>
              <a:cxnLst/>
              <a:rect l="l" t="t" r="r" b="b"/>
              <a:pathLst>
                <a:path w="208280" h="208280">
                  <a:moveTo>
                    <a:pt x="104140" y="208280"/>
                  </a:moveTo>
                  <a:cubicBezTo>
                    <a:pt x="161671" y="208280"/>
                    <a:pt x="208280" y="161671"/>
                    <a:pt x="208280" y="104140"/>
                  </a:cubicBezTo>
                  <a:cubicBezTo>
                    <a:pt x="208280" y="46609"/>
                    <a:pt x="161671" y="0"/>
                    <a:pt x="104140" y="0"/>
                  </a:cubicBezTo>
                  <a:cubicBezTo>
                    <a:pt x="46609" y="0"/>
                    <a:pt x="0" y="46609"/>
                    <a:pt x="0" y="104140"/>
                  </a:cubicBezTo>
                  <a:cubicBezTo>
                    <a:pt x="0" y="161671"/>
                    <a:pt x="46609" y="208280"/>
                    <a:pt x="104140" y="208280"/>
                  </a:cubicBezTo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28" name="Freeform 28"/>
            <p:cNvSpPr/>
            <p:nvPr/>
          </p:nvSpPr>
          <p:spPr>
            <a:xfrm>
              <a:off x="63500" y="63500"/>
              <a:ext cx="214122" cy="214122"/>
            </a:xfrm>
            <a:custGeom>
              <a:avLst/>
              <a:gdLst/>
              <a:ahLst/>
              <a:cxnLst/>
              <a:rect l="l" t="t" r="r" b="b"/>
              <a:pathLst>
                <a:path w="214122" h="214122">
                  <a:moveTo>
                    <a:pt x="107061" y="208407"/>
                  </a:moveTo>
                  <a:cubicBezTo>
                    <a:pt x="163068" y="208407"/>
                    <a:pt x="208407" y="163068"/>
                    <a:pt x="208407" y="107061"/>
                  </a:cubicBezTo>
                  <a:lnTo>
                    <a:pt x="211201" y="107061"/>
                  </a:lnTo>
                  <a:lnTo>
                    <a:pt x="208407" y="107061"/>
                  </a:lnTo>
                  <a:cubicBezTo>
                    <a:pt x="208407" y="51054"/>
                    <a:pt x="163068" y="5715"/>
                    <a:pt x="107061" y="5715"/>
                  </a:cubicBezTo>
                  <a:lnTo>
                    <a:pt x="107061" y="2794"/>
                  </a:lnTo>
                  <a:lnTo>
                    <a:pt x="107061" y="5588"/>
                  </a:lnTo>
                  <a:cubicBezTo>
                    <a:pt x="51054" y="5588"/>
                    <a:pt x="5715" y="50927"/>
                    <a:pt x="5715" y="106934"/>
                  </a:cubicBezTo>
                  <a:lnTo>
                    <a:pt x="2794" y="106934"/>
                  </a:lnTo>
                  <a:lnTo>
                    <a:pt x="5588" y="106934"/>
                  </a:lnTo>
                  <a:cubicBezTo>
                    <a:pt x="5588" y="162941"/>
                    <a:pt x="50927" y="208280"/>
                    <a:pt x="106934" y="208280"/>
                  </a:cubicBezTo>
                  <a:lnTo>
                    <a:pt x="106934" y="211074"/>
                  </a:lnTo>
                  <a:lnTo>
                    <a:pt x="106934" y="208280"/>
                  </a:lnTo>
                  <a:moveTo>
                    <a:pt x="106934" y="213995"/>
                  </a:moveTo>
                  <a:cubicBezTo>
                    <a:pt x="47879" y="214122"/>
                    <a:pt x="0" y="166116"/>
                    <a:pt x="0" y="107061"/>
                  </a:cubicBezTo>
                  <a:cubicBezTo>
                    <a:pt x="0" y="48006"/>
                    <a:pt x="47879" y="0"/>
                    <a:pt x="107061" y="0"/>
                  </a:cubicBezTo>
                  <a:cubicBezTo>
                    <a:pt x="166243" y="0"/>
                    <a:pt x="214122" y="47879"/>
                    <a:pt x="214122" y="107061"/>
                  </a:cubicBezTo>
                  <a:cubicBezTo>
                    <a:pt x="214122" y="166243"/>
                    <a:pt x="166243" y="214122"/>
                    <a:pt x="107061" y="214122"/>
                  </a:cubicBez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29" name="Group 29"/>
          <p:cNvGrpSpPr>
            <a:grpSpLocks noChangeAspect="1"/>
          </p:cNvGrpSpPr>
          <p:nvPr/>
        </p:nvGrpSpPr>
        <p:grpSpPr>
          <a:xfrm>
            <a:off x="1295096" y="8875092"/>
            <a:ext cx="4411149" cy="1061123"/>
            <a:chOff x="0" y="0"/>
            <a:chExt cx="2222881" cy="534721"/>
          </a:xfrm>
        </p:grpSpPr>
        <p:sp>
          <p:nvSpPr>
            <p:cNvPr id="30" name="Freeform 30"/>
            <p:cNvSpPr/>
            <p:nvPr/>
          </p:nvSpPr>
          <p:spPr>
            <a:xfrm>
              <a:off x="63500" y="63500"/>
              <a:ext cx="475107" cy="407670"/>
            </a:xfrm>
            <a:custGeom>
              <a:avLst/>
              <a:gdLst/>
              <a:ahLst/>
              <a:cxnLst/>
              <a:rect l="l" t="t" r="r" b="b"/>
              <a:pathLst>
                <a:path w="475107" h="407670">
                  <a:moveTo>
                    <a:pt x="0" y="0"/>
                  </a:moveTo>
                  <a:lnTo>
                    <a:pt x="380619" y="0"/>
                  </a:lnTo>
                  <a:lnTo>
                    <a:pt x="475107" y="205486"/>
                  </a:lnTo>
                  <a:lnTo>
                    <a:pt x="378079" y="407670"/>
                  </a:lnTo>
                  <a:lnTo>
                    <a:pt x="0" y="407670"/>
                  </a:lnTo>
                  <a:lnTo>
                    <a:pt x="91948" y="205486"/>
                  </a:lnTo>
                  <a:close/>
                </a:path>
              </a:pathLst>
            </a:custGeom>
            <a:solidFill>
              <a:srgbClr val="83BCE7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31" name="Freeform 31"/>
            <p:cNvSpPr/>
            <p:nvPr/>
          </p:nvSpPr>
          <p:spPr>
            <a:xfrm>
              <a:off x="468630" y="63500"/>
              <a:ext cx="475107" cy="407670"/>
            </a:xfrm>
            <a:custGeom>
              <a:avLst/>
              <a:gdLst/>
              <a:ahLst/>
              <a:cxnLst/>
              <a:rect l="l" t="t" r="r" b="b"/>
              <a:pathLst>
                <a:path w="475107" h="407670">
                  <a:moveTo>
                    <a:pt x="0" y="0"/>
                  </a:moveTo>
                  <a:lnTo>
                    <a:pt x="380619" y="0"/>
                  </a:lnTo>
                  <a:lnTo>
                    <a:pt x="475107" y="205486"/>
                  </a:lnTo>
                  <a:lnTo>
                    <a:pt x="378079" y="407670"/>
                  </a:lnTo>
                  <a:lnTo>
                    <a:pt x="0" y="407670"/>
                  </a:lnTo>
                  <a:lnTo>
                    <a:pt x="92329" y="205486"/>
                  </a:lnTo>
                  <a:close/>
                </a:path>
              </a:pathLst>
            </a:custGeom>
            <a:solidFill>
              <a:srgbClr val="F1F2F2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32" name="Freeform 32"/>
            <p:cNvSpPr/>
            <p:nvPr/>
          </p:nvSpPr>
          <p:spPr>
            <a:xfrm>
              <a:off x="873887" y="63500"/>
              <a:ext cx="475107" cy="407670"/>
            </a:xfrm>
            <a:custGeom>
              <a:avLst/>
              <a:gdLst/>
              <a:ahLst/>
              <a:cxnLst/>
              <a:rect l="l" t="t" r="r" b="b"/>
              <a:pathLst>
                <a:path w="475107" h="407670">
                  <a:moveTo>
                    <a:pt x="0" y="0"/>
                  </a:moveTo>
                  <a:lnTo>
                    <a:pt x="380619" y="0"/>
                  </a:lnTo>
                  <a:lnTo>
                    <a:pt x="475107" y="205486"/>
                  </a:lnTo>
                  <a:lnTo>
                    <a:pt x="378079" y="407670"/>
                  </a:lnTo>
                  <a:lnTo>
                    <a:pt x="0" y="407670"/>
                  </a:lnTo>
                  <a:lnTo>
                    <a:pt x="92202" y="205486"/>
                  </a:lnTo>
                  <a:close/>
                </a:path>
              </a:pathLst>
            </a:custGeom>
            <a:solidFill>
              <a:srgbClr val="F1F2F2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33" name="Freeform 33"/>
            <p:cNvSpPr/>
            <p:nvPr/>
          </p:nvSpPr>
          <p:spPr>
            <a:xfrm>
              <a:off x="1280033" y="63500"/>
              <a:ext cx="475107" cy="407670"/>
            </a:xfrm>
            <a:custGeom>
              <a:avLst/>
              <a:gdLst/>
              <a:ahLst/>
              <a:cxnLst/>
              <a:rect l="l" t="t" r="r" b="b"/>
              <a:pathLst>
                <a:path w="475107" h="407670">
                  <a:moveTo>
                    <a:pt x="0" y="0"/>
                  </a:moveTo>
                  <a:lnTo>
                    <a:pt x="380619" y="0"/>
                  </a:lnTo>
                  <a:lnTo>
                    <a:pt x="475107" y="203835"/>
                  </a:lnTo>
                  <a:lnTo>
                    <a:pt x="378079" y="407670"/>
                  </a:lnTo>
                  <a:lnTo>
                    <a:pt x="0" y="407670"/>
                  </a:lnTo>
                  <a:lnTo>
                    <a:pt x="91948" y="203835"/>
                  </a:lnTo>
                  <a:close/>
                </a:path>
              </a:pathLst>
            </a:custGeom>
            <a:solidFill>
              <a:srgbClr val="F1F2F2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34" name="Freeform 34"/>
            <p:cNvSpPr/>
            <p:nvPr/>
          </p:nvSpPr>
          <p:spPr>
            <a:xfrm>
              <a:off x="1684274" y="63500"/>
              <a:ext cx="475107" cy="407670"/>
            </a:xfrm>
            <a:custGeom>
              <a:avLst/>
              <a:gdLst/>
              <a:ahLst/>
              <a:cxnLst/>
              <a:rect l="l" t="t" r="r" b="b"/>
              <a:pathLst>
                <a:path w="475107" h="407670">
                  <a:moveTo>
                    <a:pt x="0" y="0"/>
                  </a:moveTo>
                  <a:lnTo>
                    <a:pt x="380619" y="0"/>
                  </a:lnTo>
                  <a:lnTo>
                    <a:pt x="475107" y="205105"/>
                  </a:lnTo>
                  <a:lnTo>
                    <a:pt x="378079" y="407670"/>
                  </a:lnTo>
                  <a:lnTo>
                    <a:pt x="0" y="407670"/>
                  </a:lnTo>
                  <a:lnTo>
                    <a:pt x="91821" y="205105"/>
                  </a:lnTo>
                  <a:close/>
                </a:path>
              </a:pathLst>
            </a:custGeom>
            <a:solidFill>
              <a:srgbClr val="F1F2F2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35" name="Freeform 35"/>
            <p:cNvSpPr/>
            <p:nvPr/>
          </p:nvSpPr>
          <p:spPr>
            <a:xfrm>
              <a:off x="255715" y="191717"/>
              <a:ext cx="144568" cy="146678"/>
            </a:xfrm>
            <a:custGeom>
              <a:avLst/>
              <a:gdLst/>
              <a:ahLst/>
              <a:cxnLst/>
              <a:rect l="l" t="t" r="r" b="b"/>
              <a:pathLst>
                <a:path w="144568" h="146678">
                  <a:moveTo>
                    <a:pt x="17081" y="88572"/>
                  </a:moveTo>
                  <a:lnTo>
                    <a:pt x="97345" y="8308"/>
                  </a:lnTo>
                  <a:lnTo>
                    <a:pt x="99377" y="10340"/>
                  </a:lnTo>
                  <a:lnTo>
                    <a:pt x="97345" y="8308"/>
                  </a:lnTo>
                  <a:cubicBezTo>
                    <a:pt x="107378" y="-1725"/>
                    <a:pt x="123761" y="-2995"/>
                    <a:pt x="134810" y="6276"/>
                  </a:cubicBezTo>
                  <a:lnTo>
                    <a:pt x="133032" y="8435"/>
                  </a:lnTo>
                  <a:lnTo>
                    <a:pt x="134810" y="6276"/>
                  </a:lnTo>
                  <a:cubicBezTo>
                    <a:pt x="135318" y="6657"/>
                    <a:pt x="135699" y="7038"/>
                    <a:pt x="136080" y="7419"/>
                  </a:cubicBezTo>
                  <a:lnTo>
                    <a:pt x="136080" y="7419"/>
                  </a:lnTo>
                  <a:lnTo>
                    <a:pt x="136080" y="7419"/>
                  </a:lnTo>
                  <a:cubicBezTo>
                    <a:pt x="136207" y="7546"/>
                    <a:pt x="136207" y="7546"/>
                    <a:pt x="136334" y="7673"/>
                  </a:cubicBezTo>
                  <a:cubicBezTo>
                    <a:pt x="136461" y="7800"/>
                    <a:pt x="136461" y="7800"/>
                    <a:pt x="136588" y="7927"/>
                  </a:cubicBezTo>
                  <a:cubicBezTo>
                    <a:pt x="136715" y="8054"/>
                    <a:pt x="136969" y="8308"/>
                    <a:pt x="137223" y="8562"/>
                  </a:cubicBezTo>
                  <a:lnTo>
                    <a:pt x="135191" y="10467"/>
                  </a:lnTo>
                  <a:lnTo>
                    <a:pt x="137223" y="8562"/>
                  </a:lnTo>
                  <a:cubicBezTo>
                    <a:pt x="147510" y="19484"/>
                    <a:pt x="146748" y="36629"/>
                    <a:pt x="136461" y="47297"/>
                  </a:cubicBezTo>
                  <a:lnTo>
                    <a:pt x="136461" y="47297"/>
                  </a:lnTo>
                  <a:lnTo>
                    <a:pt x="136461" y="47297"/>
                  </a:lnTo>
                  <a:cubicBezTo>
                    <a:pt x="123126" y="61013"/>
                    <a:pt x="109791" y="74729"/>
                    <a:pt x="96456" y="88572"/>
                  </a:cubicBezTo>
                  <a:cubicBezTo>
                    <a:pt x="83121" y="102415"/>
                    <a:pt x="70040" y="115877"/>
                    <a:pt x="56832" y="129466"/>
                  </a:cubicBezTo>
                  <a:lnTo>
                    <a:pt x="56832" y="129466"/>
                  </a:lnTo>
                  <a:lnTo>
                    <a:pt x="56832" y="129466"/>
                  </a:lnTo>
                  <a:cubicBezTo>
                    <a:pt x="52895" y="133530"/>
                    <a:pt x="47815" y="136451"/>
                    <a:pt x="42354" y="137848"/>
                  </a:cubicBezTo>
                  <a:lnTo>
                    <a:pt x="41719" y="135054"/>
                  </a:lnTo>
                  <a:lnTo>
                    <a:pt x="42354" y="137848"/>
                  </a:lnTo>
                  <a:lnTo>
                    <a:pt x="7429" y="146484"/>
                  </a:lnTo>
                  <a:lnTo>
                    <a:pt x="6794" y="143690"/>
                  </a:lnTo>
                  <a:lnTo>
                    <a:pt x="7429" y="146484"/>
                  </a:lnTo>
                  <a:cubicBezTo>
                    <a:pt x="4000" y="147373"/>
                    <a:pt x="952" y="145087"/>
                    <a:pt x="190" y="142166"/>
                  </a:cubicBezTo>
                  <a:cubicBezTo>
                    <a:pt x="-64" y="141277"/>
                    <a:pt x="-64" y="140261"/>
                    <a:pt x="190" y="139372"/>
                  </a:cubicBezTo>
                  <a:lnTo>
                    <a:pt x="2984" y="140007"/>
                  </a:lnTo>
                  <a:lnTo>
                    <a:pt x="190" y="139372"/>
                  </a:lnTo>
                  <a:lnTo>
                    <a:pt x="8953" y="102923"/>
                  </a:lnTo>
                  <a:lnTo>
                    <a:pt x="8953" y="102923"/>
                  </a:lnTo>
                  <a:lnTo>
                    <a:pt x="8953" y="102923"/>
                  </a:lnTo>
                  <a:cubicBezTo>
                    <a:pt x="10223" y="97462"/>
                    <a:pt x="13017" y="92509"/>
                    <a:pt x="16954" y="88572"/>
                  </a:cubicBezTo>
                  <a:lnTo>
                    <a:pt x="18986" y="90604"/>
                  </a:lnTo>
                  <a:lnTo>
                    <a:pt x="16954" y="88572"/>
                  </a:lnTo>
                  <a:moveTo>
                    <a:pt x="20891" y="92509"/>
                  </a:moveTo>
                  <a:cubicBezTo>
                    <a:pt x="17716" y="95684"/>
                    <a:pt x="15430" y="99748"/>
                    <a:pt x="14287" y="104193"/>
                  </a:cubicBezTo>
                  <a:lnTo>
                    <a:pt x="11493" y="103558"/>
                  </a:lnTo>
                  <a:lnTo>
                    <a:pt x="14287" y="104193"/>
                  </a:lnTo>
                  <a:lnTo>
                    <a:pt x="5524" y="140642"/>
                  </a:lnTo>
                  <a:lnTo>
                    <a:pt x="5524" y="140642"/>
                  </a:lnTo>
                  <a:lnTo>
                    <a:pt x="5524" y="140642"/>
                  </a:lnTo>
                  <a:cubicBezTo>
                    <a:pt x="5524" y="140769"/>
                    <a:pt x="5524" y="140769"/>
                    <a:pt x="5524" y="140769"/>
                  </a:cubicBezTo>
                  <a:cubicBezTo>
                    <a:pt x="5524" y="141023"/>
                    <a:pt x="5778" y="141023"/>
                    <a:pt x="5905" y="141023"/>
                  </a:cubicBezTo>
                  <a:lnTo>
                    <a:pt x="5905" y="141023"/>
                  </a:lnTo>
                  <a:lnTo>
                    <a:pt x="5905" y="141023"/>
                  </a:lnTo>
                  <a:lnTo>
                    <a:pt x="40830" y="132387"/>
                  </a:lnTo>
                  <a:lnTo>
                    <a:pt x="40830" y="132387"/>
                  </a:lnTo>
                  <a:lnTo>
                    <a:pt x="40830" y="132387"/>
                  </a:lnTo>
                  <a:cubicBezTo>
                    <a:pt x="45275" y="131244"/>
                    <a:pt x="49339" y="128958"/>
                    <a:pt x="52641" y="125656"/>
                  </a:cubicBezTo>
                  <a:lnTo>
                    <a:pt x="54673" y="127561"/>
                  </a:lnTo>
                  <a:lnTo>
                    <a:pt x="52895" y="125783"/>
                  </a:lnTo>
                  <a:cubicBezTo>
                    <a:pt x="66103" y="112194"/>
                    <a:pt x="79311" y="98478"/>
                    <a:pt x="92519" y="84889"/>
                  </a:cubicBezTo>
                  <a:cubicBezTo>
                    <a:pt x="105727" y="71300"/>
                    <a:pt x="119189" y="57457"/>
                    <a:pt x="132524" y="43614"/>
                  </a:cubicBezTo>
                  <a:lnTo>
                    <a:pt x="134556" y="45519"/>
                  </a:lnTo>
                  <a:lnTo>
                    <a:pt x="132524" y="43614"/>
                  </a:lnTo>
                  <a:cubicBezTo>
                    <a:pt x="140906" y="34978"/>
                    <a:pt x="141287" y="21262"/>
                    <a:pt x="133159" y="12626"/>
                  </a:cubicBezTo>
                  <a:lnTo>
                    <a:pt x="133159" y="12626"/>
                  </a:lnTo>
                  <a:lnTo>
                    <a:pt x="133159" y="12626"/>
                  </a:lnTo>
                  <a:cubicBezTo>
                    <a:pt x="133032" y="12499"/>
                    <a:pt x="132905" y="12372"/>
                    <a:pt x="132651" y="12118"/>
                  </a:cubicBezTo>
                  <a:cubicBezTo>
                    <a:pt x="132397" y="11864"/>
                    <a:pt x="132524" y="11991"/>
                    <a:pt x="132397" y="11864"/>
                  </a:cubicBezTo>
                  <a:cubicBezTo>
                    <a:pt x="132270" y="11737"/>
                    <a:pt x="132270" y="11737"/>
                    <a:pt x="132143" y="11610"/>
                  </a:cubicBezTo>
                  <a:lnTo>
                    <a:pt x="134175" y="9578"/>
                  </a:lnTo>
                  <a:lnTo>
                    <a:pt x="132270" y="11610"/>
                  </a:lnTo>
                  <a:cubicBezTo>
                    <a:pt x="131889" y="11229"/>
                    <a:pt x="131508" y="10975"/>
                    <a:pt x="131127" y="10594"/>
                  </a:cubicBezTo>
                  <a:lnTo>
                    <a:pt x="131127" y="10594"/>
                  </a:lnTo>
                  <a:lnTo>
                    <a:pt x="131127" y="10594"/>
                  </a:lnTo>
                  <a:cubicBezTo>
                    <a:pt x="122491" y="3228"/>
                    <a:pt x="109410" y="4117"/>
                    <a:pt x="101282" y="12245"/>
                  </a:cubicBezTo>
                  <a:lnTo>
                    <a:pt x="21018" y="9250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36" name="Freeform 36"/>
            <p:cNvSpPr/>
            <p:nvPr/>
          </p:nvSpPr>
          <p:spPr>
            <a:xfrm>
              <a:off x="338328" y="214884"/>
              <a:ext cx="39370" cy="39370"/>
            </a:xfrm>
            <a:custGeom>
              <a:avLst/>
              <a:gdLst/>
              <a:ahLst/>
              <a:cxnLst/>
              <a:rect l="l" t="t" r="r" b="b"/>
              <a:pathLst>
                <a:path w="39370" h="39370">
                  <a:moveTo>
                    <a:pt x="3937" y="0"/>
                  </a:moveTo>
                  <a:lnTo>
                    <a:pt x="39370" y="35433"/>
                  </a:lnTo>
                  <a:lnTo>
                    <a:pt x="35433" y="39370"/>
                  </a:lnTo>
                  <a:lnTo>
                    <a:pt x="0" y="393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37" name="Freeform 37"/>
          <p:cNvSpPr/>
          <p:nvPr/>
        </p:nvSpPr>
        <p:spPr>
          <a:xfrm>
            <a:off x="14127910" y="6282674"/>
            <a:ext cx="3131390" cy="3653542"/>
          </a:xfrm>
          <a:custGeom>
            <a:avLst/>
            <a:gdLst/>
            <a:ahLst/>
            <a:cxnLst/>
            <a:rect l="l" t="t" r="r" b="b"/>
            <a:pathLst>
              <a:path w="3131390" h="3653542">
                <a:moveTo>
                  <a:pt x="0" y="0"/>
                </a:moveTo>
                <a:lnTo>
                  <a:pt x="3131390" y="0"/>
                </a:lnTo>
                <a:lnTo>
                  <a:pt x="3131390" y="3653541"/>
                </a:lnTo>
                <a:lnTo>
                  <a:pt x="0" y="36535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38" name="TextBox 38"/>
          <p:cNvSpPr txBox="1"/>
          <p:nvPr/>
        </p:nvSpPr>
        <p:spPr>
          <a:xfrm>
            <a:off x="659286" y="2060795"/>
            <a:ext cx="3056085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4200" b="1">
                <a:solidFill>
                  <a:srgbClr val="005AAB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EVA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4529143" y="508752"/>
            <a:ext cx="86695" cy="372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624" b="1">
                <a:solidFill>
                  <a:srgbClr val="83BCE7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 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3537842" y="827702"/>
            <a:ext cx="3224042" cy="239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50"/>
              </a:lnSpc>
            </a:pPr>
            <a:r>
              <a:rPr lang="en-US" sz="1687" b="1">
                <a:solidFill>
                  <a:srgbClr val="83BCE7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PERSONALISATION WITH LOGO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3127975" y="2158357"/>
            <a:ext cx="3518054" cy="515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24"/>
              </a:lnSpc>
            </a:pPr>
            <a:r>
              <a:rPr lang="en-US" sz="1687">
                <a:solidFill>
                  <a:srgbClr val="4C4C4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Select your preferred combination of valve &amp; cabinet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3127975" y="2777433"/>
            <a:ext cx="3959777" cy="16770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18"/>
              </a:lnSpc>
            </a:pPr>
            <a:r>
              <a:rPr lang="en-US" sz="1687">
                <a:solidFill>
                  <a:srgbClr val="4C4C4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Select one of our standard cabinet colour </a:t>
            </a:r>
          </a:p>
          <a:p>
            <a:pPr algn="l">
              <a:lnSpc>
                <a:spcPts val="843"/>
              </a:lnSpc>
            </a:pPr>
            <a:r>
              <a:rPr lang="en-US" sz="1687">
                <a:solidFill>
                  <a:srgbClr val="4C4C4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combinations </a:t>
            </a:r>
          </a:p>
          <a:p>
            <a:pPr algn="l">
              <a:lnSpc>
                <a:spcPts val="4218"/>
              </a:lnSpc>
            </a:pPr>
            <a:r>
              <a:rPr lang="en-US" sz="1687">
                <a:solidFill>
                  <a:srgbClr val="4C4C4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cabinet </a:t>
            </a:r>
          </a:p>
          <a:p>
            <a:pPr algn="l">
              <a:lnSpc>
                <a:spcPts val="3280"/>
              </a:lnSpc>
            </a:pPr>
            <a:r>
              <a:rPr lang="en-US" sz="1687">
                <a:solidFill>
                  <a:srgbClr val="4C4C4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cover 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3127975" y="4558308"/>
            <a:ext cx="3916725" cy="7247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18"/>
              </a:lnSpc>
            </a:pPr>
            <a:r>
              <a:rPr lang="en-US" sz="1687">
                <a:solidFill>
                  <a:srgbClr val="4C4C4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Personalise the valve and/or cabinet with </a:t>
            </a:r>
          </a:p>
          <a:p>
            <a:pPr algn="l">
              <a:lnSpc>
                <a:spcPts val="843"/>
              </a:lnSpc>
            </a:pPr>
            <a:r>
              <a:rPr lang="en-US" sz="1687">
                <a:solidFill>
                  <a:srgbClr val="4C4C4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your logo or type label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3127975" y="5386934"/>
            <a:ext cx="3984241" cy="4676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18"/>
              </a:lnSpc>
            </a:pPr>
            <a:r>
              <a:rPr lang="en-US" sz="1687">
                <a:solidFill>
                  <a:srgbClr val="4C4C4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Discuss with your PWG Company on MOQ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2722983" y="1948807"/>
            <a:ext cx="134854" cy="4676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18"/>
              </a:lnSpc>
            </a:pPr>
            <a:r>
              <a:rPr lang="en-US" sz="1687">
                <a:solidFill>
                  <a:srgbClr val="4C4C4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• 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2722983" y="2777433"/>
            <a:ext cx="134854" cy="4676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18"/>
              </a:lnSpc>
            </a:pPr>
            <a:r>
              <a:rPr lang="en-US" sz="1687">
                <a:solidFill>
                  <a:srgbClr val="4C4C4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• 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2722983" y="4558308"/>
            <a:ext cx="134854" cy="4676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18"/>
              </a:lnSpc>
            </a:pPr>
            <a:r>
              <a:rPr lang="en-US" sz="1687">
                <a:solidFill>
                  <a:srgbClr val="4C4C4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• 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2722983" y="5386934"/>
            <a:ext cx="134854" cy="4676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18"/>
              </a:lnSpc>
            </a:pPr>
            <a:r>
              <a:rPr lang="en-US" sz="1687">
                <a:solidFill>
                  <a:srgbClr val="4C4C4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• 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3537842" y="432552"/>
            <a:ext cx="1262046" cy="4491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74"/>
              </a:lnSpc>
            </a:pPr>
            <a:r>
              <a:rPr lang="en-US" sz="2624" b="1">
                <a:solidFill>
                  <a:srgbClr val="83BCE7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LEVEL</a:t>
            </a:r>
            <a:r>
              <a:rPr lang="en-US" sz="2624" b="1">
                <a:solidFill>
                  <a:srgbClr val="000000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 </a:t>
            </a:r>
            <a:r>
              <a:rPr lang="en-US" sz="2624" b="1">
                <a:solidFill>
                  <a:srgbClr val="83BCE7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1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50785" y="3087590"/>
            <a:ext cx="5428616" cy="2153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10208" lvl="1" indent="-205104" algn="l">
              <a:lnSpc>
                <a:spcPts val="1899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PWG exclusive cabinet </a:t>
            </a:r>
          </a:p>
          <a:p>
            <a:pPr marL="410208" lvl="1" indent="-205104" algn="l">
              <a:lnSpc>
                <a:spcPts val="1899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Versatile cabinet, compatible with a great number of valves &amp; vessels </a:t>
            </a:r>
          </a:p>
          <a:p>
            <a:pPr marL="410208" lvl="1" indent="-205104" algn="l">
              <a:lnSpc>
                <a:spcPts val="1899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Great looking cabinet with glossy cover Small footprint </a:t>
            </a:r>
          </a:p>
          <a:p>
            <a:pPr marL="410208" lvl="1" indent="-205104" algn="l">
              <a:lnSpc>
                <a:spcPts val="1899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User-friendly assembling </a:t>
            </a:r>
          </a:p>
          <a:p>
            <a:pPr marL="410208" lvl="1" indent="-205104" algn="l">
              <a:lnSpc>
                <a:spcPts val="1899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Complete range: mini / midi / maxi Optional valve protection </a:t>
            </a:r>
          </a:p>
          <a:p>
            <a:pPr marL="410208" lvl="1" indent="-205104" algn="l">
              <a:lnSpc>
                <a:spcPts val="1899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Ergonomic handles to easily move the unit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604951" y="381910"/>
            <a:ext cx="2576123" cy="1473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58"/>
              </a:lnSpc>
            </a:pPr>
            <a:r>
              <a:rPr lang="en-US" sz="3429" b="1">
                <a:solidFill>
                  <a:srgbClr val="4C4C4E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PWG MIX &amp; MATCH SOFTENERS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406652" y="2821292"/>
            <a:ext cx="7929136" cy="2775192"/>
            <a:chOff x="0" y="0"/>
            <a:chExt cx="5759996" cy="201599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759958" cy="2015998"/>
            </a:xfrm>
            <a:custGeom>
              <a:avLst/>
              <a:gdLst/>
              <a:ahLst/>
              <a:cxnLst/>
              <a:rect l="l" t="t" r="r" b="b"/>
              <a:pathLst>
                <a:path w="5759958" h="2015998">
                  <a:moveTo>
                    <a:pt x="0" y="2015998"/>
                  </a:moveTo>
                  <a:lnTo>
                    <a:pt x="5759958" y="2015998"/>
                  </a:lnTo>
                  <a:lnTo>
                    <a:pt x="575995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1F2F2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4" name="Freeform 4"/>
          <p:cNvSpPr/>
          <p:nvPr/>
        </p:nvSpPr>
        <p:spPr>
          <a:xfrm>
            <a:off x="6576769" y="449359"/>
            <a:ext cx="4097050" cy="5083790"/>
          </a:xfrm>
          <a:custGeom>
            <a:avLst/>
            <a:gdLst/>
            <a:ahLst/>
            <a:cxnLst/>
            <a:rect l="l" t="t" r="r" b="b"/>
            <a:pathLst>
              <a:path w="4097050" h="5083790">
                <a:moveTo>
                  <a:pt x="0" y="0"/>
                </a:moveTo>
                <a:lnTo>
                  <a:pt x="4097049" y="0"/>
                </a:lnTo>
                <a:lnTo>
                  <a:pt x="4097049" y="5083790"/>
                </a:lnTo>
                <a:lnTo>
                  <a:pt x="0" y="508379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14" r="-602" b="-484"/>
            </a:stretch>
          </a:blipFill>
        </p:spPr>
        <p:txBody>
          <a:bodyPr/>
          <a:lstStyle/>
          <a:p>
            <a:endParaRPr lang="en-BE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1613811" y="449359"/>
            <a:ext cx="1289259" cy="1289259"/>
            <a:chOff x="0" y="0"/>
            <a:chExt cx="599542" cy="599542"/>
          </a:xfrm>
        </p:grpSpPr>
        <p:sp>
          <p:nvSpPr>
            <p:cNvPr id="6" name="Freeform 6"/>
            <p:cNvSpPr/>
            <p:nvPr/>
          </p:nvSpPr>
          <p:spPr>
            <a:xfrm>
              <a:off x="63500" y="63500"/>
              <a:ext cx="472567" cy="472567"/>
            </a:xfrm>
            <a:custGeom>
              <a:avLst/>
              <a:gdLst/>
              <a:ahLst/>
              <a:cxnLst/>
              <a:rect l="l" t="t" r="r" b="b"/>
              <a:pathLst>
                <a:path w="472567" h="472567">
                  <a:moveTo>
                    <a:pt x="0" y="472567"/>
                  </a:moveTo>
                  <a:lnTo>
                    <a:pt x="472567" y="472567"/>
                  </a:lnTo>
                  <a:lnTo>
                    <a:pt x="4725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7063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7" name="Freeform 7"/>
            <p:cNvSpPr/>
            <p:nvPr/>
          </p:nvSpPr>
          <p:spPr>
            <a:xfrm>
              <a:off x="119761" y="116967"/>
              <a:ext cx="224663" cy="224663"/>
            </a:xfrm>
            <a:custGeom>
              <a:avLst/>
              <a:gdLst/>
              <a:ahLst/>
              <a:cxnLst/>
              <a:rect l="l" t="t" r="r" b="b"/>
              <a:pathLst>
                <a:path w="224663" h="224663">
                  <a:moveTo>
                    <a:pt x="210185" y="224663"/>
                  </a:moveTo>
                  <a:lnTo>
                    <a:pt x="14478" y="224663"/>
                  </a:lnTo>
                  <a:lnTo>
                    <a:pt x="14478" y="217551"/>
                  </a:lnTo>
                  <a:lnTo>
                    <a:pt x="14478" y="224663"/>
                  </a:lnTo>
                  <a:cubicBezTo>
                    <a:pt x="6477" y="224663"/>
                    <a:pt x="0" y="218186"/>
                    <a:pt x="0" y="210185"/>
                  </a:cubicBezTo>
                  <a:lnTo>
                    <a:pt x="7112" y="210185"/>
                  </a:lnTo>
                  <a:lnTo>
                    <a:pt x="0" y="210185"/>
                  </a:lnTo>
                  <a:lnTo>
                    <a:pt x="0" y="14478"/>
                  </a:lnTo>
                  <a:lnTo>
                    <a:pt x="7112" y="14478"/>
                  </a:lnTo>
                  <a:lnTo>
                    <a:pt x="0" y="14478"/>
                  </a:lnTo>
                  <a:cubicBezTo>
                    <a:pt x="0" y="6477"/>
                    <a:pt x="6477" y="0"/>
                    <a:pt x="14478" y="0"/>
                  </a:cubicBezTo>
                  <a:lnTo>
                    <a:pt x="14478" y="7112"/>
                  </a:lnTo>
                  <a:lnTo>
                    <a:pt x="14478" y="0"/>
                  </a:lnTo>
                  <a:lnTo>
                    <a:pt x="210185" y="0"/>
                  </a:lnTo>
                  <a:lnTo>
                    <a:pt x="210185" y="7112"/>
                  </a:lnTo>
                  <a:lnTo>
                    <a:pt x="210185" y="0"/>
                  </a:lnTo>
                  <a:cubicBezTo>
                    <a:pt x="218186" y="0"/>
                    <a:pt x="224663" y="6477"/>
                    <a:pt x="224663" y="14478"/>
                  </a:cubicBezTo>
                  <a:lnTo>
                    <a:pt x="217551" y="14478"/>
                  </a:lnTo>
                  <a:lnTo>
                    <a:pt x="224663" y="14478"/>
                  </a:lnTo>
                  <a:lnTo>
                    <a:pt x="224663" y="210185"/>
                  </a:lnTo>
                  <a:lnTo>
                    <a:pt x="217551" y="210185"/>
                  </a:lnTo>
                  <a:lnTo>
                    <a:pt x="224663" y="210185"/>
                  </a:lnTo>
                  <a:cubicBezTo>
                    <a:pt x="224663" y="218186"/>
                    <a:pt x="218186" y="224663"/>
                    <a:pt x="210185" y="224663"/>
                  </a:cubicBezTo>
                  <a:lnTo>
                    <a:pt x="210185" y="217551"/>
                  </a:lnTo>
                  <a:lnTo>
                    <a:pt x="210185" y="224663"/>
                  </a:lnTo>
                  <a:moveTo>
                    <a:pt x="210185" y="210566"/>
                  </a:moveTo>
                  <a:cubicBezTo>
                    <a:pt x="210439" y="210566"/>
                    <a:pt x="210566" y="210439"/>
                    <a:pt x="210566" y="210185"/>
                  </a:cubicBezTo>
                  <a:lnTo>
                    <a:pt x="210566" y="14478"/>
                  </a:lnTo>
                  <a:cubicBezTo>
                    <a:pt x="210566" y="14224"/>
                    <a:pt x="210439" y="14097"/>
                    <a:pt x="210185" y="14097"/>
                  </a:cubicBezTo>
                  <a:lnTo>
                    <a:pt x="14478" y="14097"/>
                  </a:lnTo>
                  <a:cubicBezTo>
                    <a:pt x="14224" y="14097"/>
                    <a:pt x="14097" y="14224"/>
                    <a:pt x="14097" y="14478"/>
                  </a:cubicBezTo>
                  <a:lnTo>
                    <a:pt x="14097" y="210185"/>
                  </a:lnTo>
                  <a:cubicBezTo>
                    <a:pt x="14097" y="210439"/>
                    <a:pt x="14224" y="210566"/>
                    <a:pt x="14478" y="210566"/>
                  </a:cubicBezTo>
                  <a:lnTo>
                    <a:pt x="210185" y="21056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8" name="Freeform 8"/>
            <p:cNvSpPr/>
            <p:nvPr/>
          </p:nvSpPr>
          <p:spPr>
            <a:xfrm>
              <a:off x="255143" y="259842"/>
              <a:ext cx="224536" cy="224663"/>
            </a:xfrm>
            <a:custGeom>
              <a:avLst/>
              <a:gdLst/>
              <a:ahLst/>
              <a:cxnLst/>
              <a:rect l="l" t="t" r="r" b="b"/>
              <a:pathLst>
                <a:path w="224536" h="224663">
                  <a:moveTo>
                    <a:pt x="210058" y="224663"/>
                  </a:moveTo>
                  <a:lnTo>
                    <a:pt x="14478" y="224663"/>
                  </a:lnTo>
                  <a:lnTo>
                    <a:pt x="14478" y="217551"/>
                  </a:lnTo>
                  <a:lnTo>
                    <a:pt x="14478" y="224663"/>
                  </a:lnTo>
                  <a:cubicBezTo>
                    <a:pt x="6477" y="224663"/>
                    <a:pt x="0" y="218186"/>
                    <a:pt x="0" y="210058"/>
                  </a:cubicBezTo>
                  <a:lnTo>
                    <a:pt x="7112" y="210058"/>
                  </a:lnTo>
                  <a:lnTo>
                    <a:pt x="0" y="210058"/>
                  </a:lnTo>
                  <a:lnTo>
                    <a:pt x="0" y="14478"/>
                  </a:lnTo>
                  <a:lnTo>
                    <a:pt x="7112" y="14478"/>
                  </a:lnTo>
                  <a:lnTo>
                    <a:pt x="0" y="14478"/>
                  </a:lnTo>
                  <a:cubicBezTo>
                    <a:pt x="0" y="6477"/>
                    <a:pt x="6477" y="0"/>
                    <a:pt x="14478" y="0"/>
                  </a:cubicBezTo>
                  <a:lnTo>
                    <a:pt x="14478" y="7112"/>
                  </a:lnTo>
                  <a:lnTo>
                    <a:pt x="14478" y="0"/>
                  </a:lnTo>
                  <a:lnTo>
                    <a:pt x="210058" y="0"/>
                  </a:lnTo>
                  <a:lnTo>
                    <a:pt x="210058" y="7112"/>
                  </a:lnTo>
                  <a:lnTo>
                    <a:pt x="210058" y="0"/>
                  </a:lnTo>
                  <a:cubicBezTo>
                    <a:pt x="218059" y="0"/>
                    <a:pt x="224536" y="6477"/>
                    <a:pt x="224536" y="14478"/>
                  </a:cubicBezTo>
                  <a:lnTo>
                    <a:pt x="217424" y="14478"/>
                  </a:lnTo>
                  <a:lnTo>
                    <a:pt x="224536" y="14478"/>
                  </a:lnTo>
                  <a:lnTo>
                    <a:pt x="224536" y="210058"/>
                  </a:lnTo>
                  <a:lnTo>
                    <a:pt x="217424" y="210058"/>
                  </a:lnTo>
                  <a:lnTo>
                    <a:pt x="224536" y="210058"/>
                  </a:lnTo>
                  <a:cubicBezTo>
                    <a:pt x="224536" y="218059"/>
                    <a:pt x="218059" y="224663"/>
                    <a:pt x="210058" y="224663"/>
                  </a:cubicBezTo>
                  <a:lnTo>
                    <a:pt x="210058" y="217551"/>
                  </a:lnTo>
                  <a:lnTo>
                    <a:pt x="210058" y="224663"/>
                  </a:lnTo>
                  <a:moveTo>
                    <a:pt x="210058" y="210566"/>
                  </a:moveTo>
                  <a:cubicBezTo>
                    <a:pt x="210312" y="210566"/>
                    <a:pt x="210439" y="210439"/>
                    <a:pt x="210439" y="210185"/>
                  </a:cubicBezTo>
                  <a:lnTo>
                    <a:pt x="210439" y="14478"/>
                  </a:lnTo>
                  <a:cubicBezTo>
                    <a:pt x="210439" y="14224"/>
                    <a:pt x="210312" y="14097"/>
                    <a:pt x="210058" y="14097"/>
                  </a:cubicBezTo>
                  <a:lnTo>
                    <a:pt x="14478" y="14097"/>
                  </a:lnTo>
                  <a:cubicBezTo>
                    <a:pt x="14224" y="14097"/>
                    <a:pt x="14097" y="14224"/>
                    <a:pt x="14097" y="14478"/>
                  </a:cubicBezTo>
                  <a:lnTo>
                    <a:pt x="14097" y="210058"/>
                  </a:lnTo>
                  <a:cubicBezTo>
                    <a:pt x="14097" y="210312"/>
                    <a:pt x="14224" y="210439"/>
                    <a:pt x="14478" y="210439"/>
                  </a:cubicBezTo>
                  <a:lnTo>
                    <a:pt x="210058" y="21043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894336" y="8813759"/>
            <a:ext cx="5285065" cy="1271348"/>
            <a:chOff x="0" y="0"/>
            <a:chExt cx="2222881" cy="534721"/>
          </a:xfrm>
        </p:grpSpPr>
        <p:sp>
          <p:nvSpPr>
            <p:cNvPr id="10" name="Freeform 10"/>
            <p:cNvSpPr/>
            <p:nvPr/>
          </p:nvSpPr>
          <p:spPr>
            <a:xfrm>
              <a:off x="63500" y="63500"/>
              <a:ext cx="475107" cy="407670"/>
            </a:xfrm>
            <a:custGeom>
              <a:avLst/>
              <a:gdLst/>
              <a:ahLst/>
              <a:cxnLst/>
              <a:rect l="l" t="t" r="r" b="b"/>
              <a:pathLst>
                <a:path w="475107" h="407670">
                  <a:moveTo>
                    <a:pt x="0" y="0"/>
                  </a:moveTo>
                  <a:lnTo>
                    <a:pt x="380619" y="0"/>
                  </a:lnTo>
                  <a:lnTo>
                    <a:pt x="475107" y="205486"/>
                  </a:lnTo>
                  <a:lnTo>
                    <a:pt x="378079" y="407670"/>
                  </a:lnTo>
                  <a:lnTo>
                    <a:pt x="0" y="407670"/>
                  </a:lnTo>
                  <a:lnTo>
                    <a:pt x="91948" y="205486"/>
                  </a:lnTo>
                  <a:close/>
                </a:path>
              </a:pathLst>
            </a:custGeom>
            <a:solidFill>
              <a:srgbClr val="F6F6F6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468630" y="63500"/>
              <a:ext cx="475107" cy="407670"/>
            </a:xfrm>
            <a:custGeom>
              <a:avLst/>
              <a:gdLst/>
              <a:ahLst/>
              <a:cxnLst/>
              <a:rect l="l" t="t" r="r" b="b"/>
              <a:pathLst>
                <a:path w="475107" h="407670">
                  <a:moveTo>
                    <a:pt x="0" y="0"/>
                  </a:moveTo>
                  <a:lnTo>
                    <a:pt x="380619" y="0"/>
                  </a:lnTo>
                  <a:lnTo>
                    <a:pt x="475107" y="205486"/>
                  </a:lnTo>
                  <a:lnTo>
                    <a:pt x="378079" y="407670"/>
                  </a:lnTo>
                  <a:lnTo>
                    <a:pt x="0" y="407670"/>
                  </a:lnTo>
                  <a:lnTo>
                    <a:pt x="92329" y="205486"/>
                  </a:lnTo>
                  <a:close/>
                </a:path>
              </a:pathLst>
            </a:custGeom>
            <a:solidFill>
              <a:srgbClr val="147063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873887" y="63500"/>
              <a:ext cx="475107" cy="407670"/>
            </a:xfrm>
            <a:custGeom>
              <a:avLst/>
              <a:gdLst/>
              <a:ahLst/>
              <a:cxnLst/>
              <a:rect l="l" t="t" r="r" b="b"/>
              <a:pathLst>
                <a:path w="475107" h="407670">
                  <a:moveTo>
                    <a:pt x="0" y="0"/>
                  </a:moveTo>
                  <a:lnTo>
                    <a:pt x="380619" y="0"/>
                  </a:lnTo>
                  <a:lnTo>
                    <a:pt x="475107" y="205486"/>
                  </a:lnTo>
                  <a:lnTo>
                    <a:pt x="378079" y="407670"/>
                  </a:lnTo>
                  <a:lnTo>
                    <a:pt x="0" y="407670"/>
                  </a:lnTo>
                  <a:lnTo>
                    <a:pt x="92202" y="205486"/>
                  </a:lnTo>
                  <a:close/>
                </a:path>
              </a:pathLst>
            </a:custGeom>
            <a:solidFill>
              <a:srgbClr val="F6F6F6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1280033" y="63500"/>
              <a:ext cx="475107" cy="407670"/>
            </a:xfrm>
            <a:custGeom>
              <a:avLst/>
              <a:gdLst/>
              <a:ahLst/>
              <a:cxnLst/>
              <a:rect l="l" t="t" r="r" b="b"/>
              <a:pathLst>
                <a:path w="475107" h="407670">
                  <a:moveTo>
                    <a:pt x="0" y="0"/>
                  </a:moveTo>
                  <a:lnTo>
                    <a:pt x="380619" y="0"/>
                  </a:lnTo>
                  <a:lnTo>
                    <a:pt x="475107" y="203835"/>
                  </a:lnTo>
                  <a:lnTo>
                    <a:pt x="378079" y="407670"/>
                  </a:lnTo>
                  <a:lnTo>
                    <a:pt x="0" y="407670"/>
                  </a:lnTo>
                  <a:lnTo>
                    <a:pt x="91948" y="203835"/>
                  </a:lnTo>
                  <a:close/>
                </a:path>
              </a:pathLst>
            </a:custGeom>
            <a:solidFill>
              <a:srgbClr val="F6F6F6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1684274" y="63500"/>
              <a:ext cx="475107" cy="407670"/>
            </a:xfrm>
            <a:custGeom>
              <a:avLst/>
              <a:gdLst/>
              <a:ahLst/>
              <a:cxnLst/>
              <a:rect l="l" t="t" r="r" b="b"/>
              <a:pathLst>
                <a:path w="475107" h="407670">
                  <a:moveTo>
                    <a:pt x="0" y="0"/>
                  </a:moveTo>
                  <a:lnTo>
                    <a:pt x="380619" y="0"/>
                  </a:lnTo>
                  <a:lnTo>
                    <a:pt x="475107" y="205105"/>
                  </a:lnTo>
                  <a:lnTo>
                    <a:pt x="378079" y="407670"/>
                  </a:lnTo>
                  <a:lnTo>
                    <a:pt x="0" y="407670"/>
                  </a:lnTo>
                  <a:lnTo>
                    <a:pt x="91821" y="205105"/>
                  </a:lnTo>
                  <a:close/>
                </a:path>
              </a:pathLst>
            </a:custGeom>
            <a:solidFill>
              <a:srgbClr val="F6F6F6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663702" y="191008"/>
              <a:ext cx="91059" cy="90932"/>
            </a:xfrm>
            <a:custGeom>
              <a:avLst/>
              <a:gdLst/>
              <a:ahLst/>
              <a:cxnLst/>
              <a:rect l="l" t="t" r="r" b="b"/>
              <a:pathLst>
                <a:path w="91059" h="90932">
                  <a:moveTo>
                    <a:pt x="85090" y="90932"/>
                  </a:moveTo>
                  <a:lnTo>
                    <a:pt x="5842" y="90932"/>
                  </a:lnTo>
                  <a:lnTo>
                    <a:pt x="5842" y="88011"/>
                  </a:lnTo>
                  <a:lnTo>
                    <a:pt x="5842" y="90932"/>
                  </a:lnTo>
                  <a:cubicBezTo>
                    <a:pt x="2540" y="90932"/>
                    <a:pt x="0" y="88265"/>
                    <a:pt x="0" y="85090"/>
                  </a:cubicBezTo>
                  <a:lnTo>
                    <a:pt x="2921" y="85090"/>
                  </a:lnTo>
                  <a:lnTo>
                    <a:pt x="0" y="85090"/>
                  </a:lnTo>
                  <a:lnTo>
                    <a:pt x="0" y="5842"/>
                  </a:lnTo>
                  <a:lnTo>
                    <a:pt x="2921" y="5842"/>
                  </a:lnTo>
                  <a:lnTo>
                    <a:pt x="0" y="5842"/>
                  </a:lnTo>
                  <a:cubicBezTo>
                    <a:pt x="0" y="2540"/>
                    <a:pt x="2667" y="0"/>
                    <a:pt x="5842" y="0"/>
                  </a:cubicBezTo>
                  <a:lnTo>
                    <a:pt x="5842" y="2921"/>
                  </a:lnTo>
                  <a:lnTo>
                    <a:pt x="5842" y="0"/>
                  </a:lnTo>
                  <a:lnTo>
                    <a:pt x="85090" y="0"/>
                  </a:lnTo>
                  <a:lnTo>
                    <a:pt x="85090" y="2921"/>
                  </a:lnTo>
                  <a:lnTo>
                    <a:pt x="85090" y="0"/>
                  </a:lnTo>
                  <a:cubicBezTo>
                    <a:pt x="88265" y="0"/>
                    <a:pt x="90932" y="2667"/>
                    <a:pt x="90932" y="5842"/>
                  </a:cubicBezTo>
                  <a:lnTo>
                    <a:pt x="88138" y="5842"/>
                  </a:lnTo>
                  <a:lnTo>
                    <a:pt x="91059" y="5842"/>
                  </a:lnTo>
                  <a:lnTo>
                    <a:pt x="91059" y="85090"/>
                  </a:lnTo>
                  <a:lnTo>
                    <a:pt x="88138" y="85090"/>
                  </a:lnTo>
                  <a:lnTo>
                    <a:pt x="91059" y="85090"/>
                  </a:lnTo>
                  <a:cubicBezTo>
                    <a:pt x="91059" y="88392"/>
                    <a:pt x="88392" y="90932"/>
                    <a:pt x="85217" y="90932"/>
                  </a:cubicBezTo>
                  <a:lnTo>
                    <a:pt x="85217" y="88011"/>
                  </a:lnTo>
                  <a:lnTo>
                    <a:pt x="85217" y="90932"/>
                  </a:lnTo>
                  <a:moveTo>
                    <a:pt x="85217" y="85217"/>
                  </a:moveTo>
                  <a:cubicBezTo>
                    <a:pt x="85344" y="85217"/>
                    <a:pt x="85344" y="85090"/>
                    <a:pt x="85344" y="85090"/>
                  </a:cubicBezTo>
                  <a:lnTo>
                    <a:pt x="85344" y="5842"/>
                  </a:lnTo>
                  <a:cubicBezTo>
                    <a:pt x="85344" y="5715"/>
                    <a:pt x="85217" y="5715"/>
                    <a:pt x="85217" y="5715"/>
                  </a:cubicBezTo>
                  <a:lnTo>
                    <a:pt x="5842" y="5715"/>
                  </a:lnTo>
                  <a:cubicBezTo>
                    <a:pt x="5715" y="5715"/>
                    <a:pt x="5715" y="5842"/>
                    <a:pt x="5715" y="5842"/>
                  </a:cubicBezTo>
                  <a:lnTo>
                    <a:pt x="5715" y="85090"/>
                  </a:lnTo>
                  <a:cubicBezTo>
                    <a:pt x="5715" y="85217"/>
                    <a:pt x="5842" y="85217"/>
                    <a:pt x="5842" y="85217"/>
                  </a:cubicBezTo>
                  <a:lnTo>
                    <a:pt x="85090" y="8521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718566" y="248793"/>
              <a:ext cx="90932" cy="90932"/>
            </a:xfrm>
            <a:custGeom>
              <a:avLst/>
              <a:gdLst/>
              <a:ahLst/>
              <a:cxnLst/>
              <a:rect l="l" t="t" r="r" b="b"/>
              <a:pathLst>
                <a:path w="90932" h="90932">
                  <a:moveTo>
                    <a:pt x="85090" y="90932"/>
                  </a:moveTo>
                  <a:lnTo>
                    <a:pt x="5842" y="90932"/>
                  </a:lnTo>
                  <a:lnTo>
                    <a:pt x="5842" y="88011"/>
                  </a:lnTo>
                  <a:lnTo>
                    <a:pt x="5842" y="90932"/>
                  </a:lnTo>
                  <a:cubicBezTo>
                    <a:pt x="2540" y="90932"/>
                    <a:pt x="0" y="88265"/>
                    <a:pt x="0" y="85090"/>
                  </a:cubicBezTo>
                  <a:lnTo>
                    <a:pt x="2921" y="85090"/>
                  </a:lnTo>
                  <a:lnTo>
                    <a:pt x="0" y="85090"/>
                  </a:lnTo>
                  <a:lnTo>
                    <a:pt x="0" y="5842"/>
                  </a:lnTo>
                  <a:lnTo>
                    <a:pt x="2921" y="5842"/>
                  </a:lnTo>
                  <a:lnTo>
                    <a:pt x="0" y="5842"/>
                  </a:lnTo>
                  <a:cubicBezTo>
                    <a:pt x="0" y="2540"/>
                    <a:pt x="2667" y="0"/>
                    <a:pt x="5842" y="0"/>
                  </a:cubicBezTo>
                  <a:lnTo>
                    <a:pt x="5842" y="2921"/>
                  </a:lnTo>
                  <a:lnTo>
                    <a:pt x="5842" y="0"/>
                  </a:lnTo>
                  <a:lnTo>
                    <a:pt x="85090" y="0"/>
                  </a:lnTo>
                  <a:lnTo>
                    <a:pt x="85090" y="2921"/>
                  </a:lnTo>
                  <a:lnTo>
                    <a:pt x="85090" y="0"/>
                  </a:lnTo>
                  <a:cubicBezTo>
                    <a:pt x="88392" y="0"/>
                    <a:pt x="90932" y="2667"/>
                    <a:pt x="90932" y="5842"/>
                  </a:cubicBezTo>
                  <a:lnTo>
                    <a:pt x="88011" y="5842"/>
                  </a:lnTo>
                  <a:lnTo>
                    <a:pt x="90932" y="5842"/>
                  </a:lnTo>
                  <a:lnTo>
                    <a:pt x="90932" y="85090"/>
                  </a:lnTo>
                  <a:lnTo>
                    <a:pt x="88011" y="85090"/>
                  </a:lnTo>
                  <a:lnTo>
                    <a:pt x="90932" y="85090"/>
                  </a:lnTo>
                  <a:cubicBezTo>
                    <a:pt x="90932" y="88265"/>
                    <a:pt x="88265" y="90932"/>
                    <a:pt x="85090" y="90932"/>
                  </a:cubicBezTo>
                  <a:lnTo>
                    <a:pt x="85090" y="88011"/>
                  </a:lnTo>
                  <a:lnTo>
                    <a:pt x="85090" y="90932"/>
                  </a:lnTo>
                  <a:moveTo>
                    <a:pt x="85090" y="85217"/>
                  </a:moveTo>
                  <a:cubicBezTo>
                    <a:pt x="85217" y="85217"/>
                    <a:pt x="85217" y="85090"/>
                    <a:pt x="85217" y="85090"/>
                  </a:cubicBezTo>
                  <a:lnTo>
                    <a:pt x="85217" y="5842"/>
                  </a:lnTo>
                  <a:cubicBezTo>
                    <a:pt x="85217" y="5715"/>
                    <a:pt x="85090" y="5715"/>
                    <a:pt x="85090" y="5715"/>
                  </a:cubicBezTo>
                  <a:lnTo>
                    <a:pt x="5842" y="5715"/>
                  </a:lnTo>
                  <a:cubicBezTo>
                    <a:pt x="5715" y="5715"/>
                    <a:pt x="5715" y="5842"/>
                    <a:pt x="5715" y="5842"/>
                  </a:cubicBezTo>
                  <a:lnTo>
                    <a:pt x="5715" y="85090"/>
                  </a:lnTo>
                  <a:cubicBezTo>
                    <a:pt x="5715" y="85217"/>
                    <a:pt x="5842" y="85217"/>
                    <a:pt x="5842" y="85217"/>
                  </a:cubicBezTo>
                  <a:lnTo>
                    <a:pt x="85090" y="8521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17" name="Group 17"/>
          <p:cNvGrpSpPr>
            <a:grpSpLocks noChangeAspect="1"/>
          </p:cNvGrpSpPr>
          <p:nvPr/>
        </p:nvGrpSpPr>
        <p:grpSpPr>
          <a:xfrm>
            <a:off x="11613811" y="2166725"/>
            <a:ext cx="6156608" cy="5692123"/>
            <a:chOff x="0" y="0"/>
            <a:chExt cx="2862999" cy="2646998"/>
          </a:xfrm>
        </p:grpSpPr>
        <p:sp>
          <p:nvSpPr>
            <p:cNvPr id="18" name="Freeform 18"/>
            <p:cNvSpPr/>
            <p:nvPr/>
          </p:nvSpPr>
          <p:spPr>
            <a:xfrm>
              <a:off x="1038352" y="1042670"/>
              <a:ext cx="208280" cy="208280"/>
            </a:xfrm>
            <a:custGeom>
              <a:avLst/>
              <a:gdLst/>
              <a:ahLst/>
              <a:cxnLst/>
              <a:rect l="l" t="t" r="r" b="b"/>
              <a:pathLst>
                <a:path w="208280" h="208280">
                  <a:moveTo>
                    <a:pt x="104140" y="208280"/>
                  </a:moveTo>
                  <a:cubicBezTo>
                    <a:pt x="161671" y="208280"/>
                    <a:pt x="208280" y="161671"/>
                    <a:pt x="208280" y="104140"/>
                  </a:cubicBezTo>
                  <a:cubicBezTo>
                    <a:pt x="208280" y="46609"/>
                    <a:pt x="161671" y="0"/>
                    <a:pt x="104140" y="0"/>
                  </a:cubicBezTo>
                  <a:cubicBezTo>
                    <a:pt x="46609" y="0"/>
                    <a:pt x="0" y="46609"/>
                    <a:pt x="0" y="104140"/>
                  </a:cubicBezTo>
                  <a:cubicBezTo>
                    <a:pt x="0" y="161671"/>
                    <a:pt x="46609" y="208280"/>
                    <a:pt x="104140" y="208280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1035431" y="1039749"/>
              <a:ext cx="214122" cy="214122"/>
            </a:xfrm>
            <a:custGeom>
              <a:avLst/>
              <a:gdLst/>
              <a:ahLst/>
              <a:cxnLst/>
              <a:rect l="l" t="t" r="r" b="b"/>
              <a:pathLst>
                <a:path w="214122" h="214122">
                  <a:moveTo>
                    <a:pt x="107061" y="208407"/>
                  </a:moveTo>
                  <a:cubicBezTo>
                    <a:pt x="163068" y="208407"/>
                    <a:pt x="208407" y="163068"/>
                    <a:pt x="208407" y="107061"/>
                  </a:cubicBezTo>
                  <a:lnTo>
                    <a:pt x="211201" y="107061"/>
                  </a:lnTo>
                  <a:lnTo>
                    <a:pt x="208407" y="107061"/>
                  </a:lnTo>
                  <a:cubicBezTo>
                    <a:pt x="208407" y="51054"/>
                    <a:pt x="163068" y="5715"/>
                    <a:pt x="107061" y="5715"/>
                  </a:cubicBezTo>
                  <a:lnTo>
                    <a:pt x="107061" y="2921"/>
                  </a:lnTo>
                  <a:lnTo>
                    <a:pt x="107061" y="5715"/>
                  </a:lnTo>
                  <a:cubicBezTo>
                    <a:pt x="51054" y="5715"/>
                    <a:pt x="5715" y="51054"/>
                    <a:pt x="5715" y="107061"/>
                  </a:cubicBezTo>
                  <a:lnTo>
                    <a:pt x="2921" y="107061"/>
                  </a:lnTo>
                  <a:lnTo>
                    <a:pt x="5715" y="107061"/>
                  </a:lnTo>
                  <a:cubicBezTo>
                    <a:pt x="5715" y="163068"/>
                    <a:pt x="51054" y="208407"/>
                    <a:pt x="107061" y="208407"/>
                  </a:cubicBezTo>
                  <a:lnTo>
                    <a:pt x="107061" y="211201"/>
                  </a:lnTo>
                  <a:lnTo>
                    <a:pt x="107061" y="208407"/>
                  </a:lnTo>
                  <a:moveTo>
                    <a:pt x="107061" y="214122"/>
                  </a:moveTo>
                  <a:cubicBezTo>
                    <a:pt x="47879" y="214122"/>
                    <a:pt x="0" y="166243"/>
                    <a:pt x="0" y="107061"/>
                  </a:cubicBezTo>
                  <a:cubicBezTo>
                    <a:pt x="0" y="47879"/>
                    <a:pt x="47879" y="0"/>
                    <a:pt x="107061" y="0"/>
                  </a:cubicBezTo>
                  <a:cubicBezTo>
                    <a:pt x="166243" y="0"/>
                    <a:pt x="214122" y="47879"/>
                    <a:pt x="214122" y="107061"/>
                  </a:cubicBezTo>
                  <a:cubicBezTo>
                    <a:pt x="214122" y="166243"/>
                    <a:pt x="166243" y="214122"/>
                    <a:pt x="107061" y="214122"/>
                  </a:cubicBezTo>
                  <a:close/>
                </a:path>
              </a:pathLst>
            </a:custGeom>
            <a:solidFill>
              <a:srgbClr val="1D1D1B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1542415" y="1322324"/>
              <a:ext cx="208280" cy="208280"/>
            </a:xfrm>
            <a:custGeom>
              <a:avLst/>
              <a:gdLst/>
              <a:ahLst/>
              <a:cxnLst/>
              <a:rect l="l" t="t" r="r" b="b"/>
              <a:pathLst>
                <a:path w="208280" h="208280">
                  <a:moveTo>
                    <a:pt x="104140" y="208280"/>
                  </a:moveTo>
                  <a:cubicBezTo>
                    <a:pt x="161671" y="208280"/>
                    <a:pt x="208280" y="161671"/>
                    <a:pt x="208280" y="104140"/>
                  </a:cubicBezTo>
                  <a:cubicBezTo>
                    <a:pt x="208280" y="46609"/>
                    <a:pt x="161671" y="0"/>
                    <a:pt x="104140" y="0"/>
                  </a:cubicBezTo>
                  <a:cubicBezTo>
                    <a:pt x="46609" y="0"/>
                    <a:pt x="0" y="46609"/>
                    <a:pt x="0" y="104140"/>
                  </a:cubicBezTo>
                  <a:cubicBezTo>
                    <a:pt x="0" y="161671"/>
                    <a:pt x="46609" y="208280"/>
                    <a:pt x="104140" y="208280"/>
                  </a:cubicBezTo>
                </a:path>
              </a:pathLst>
            </a:custGeom>
            <a:solidFill>
              <a:srgbClr val="1D1D1B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1539494" y="1319403"/>
              <a:ext cx="214122" cy="214122"/>
            </a:xfrm>
            <a:custGeom>
              <a:avLst/>
              <a:gdLst/>
              <a:ahLst/>
              <a:cxnLst/>
              <a:rect l="l" t="t" r="r" b="b"/>
              <a:pathLst>
                <a:path w="214122" h="214122">
                  <a:moveTo>
                    <a:pt x="107061" y="208407"/>
                  </a:moveTo>
                  <a:cubicBezTo>
                    <a:pt x="163068" y="208407"/>
                    <a:pt x="208407" y="163068"/>
                    <a:pt x="208407" y="107061"/>
                  </a:cubicBezTo>
                  <a:lnTo>
                    <a:pt x="211201" y="107061"/>
                  </a:lnTo>
                  <a:lnTo>
                    <a:pt x="208407" y="107061"/>
                  </a:lnTo>
                  <a:cubicBezTo>
                    <a:pt x="208407" y="51054"/>
                    <a:pt x="163068" y="5715"/>
                    <a:pt x="107061" y="5715"/>
                  </a:cubicBezTo>
                  <a:lnTo>
                    <a:pt x="107061" y="2921"/>
                  </a:lnTo>
                  <a:lnTo>
                    <a:pt x="107061" y="5715"/>
                  </a:lnTo>
                  <a:cubicBezTo>
                    <a:pt x="51054" y="5715"/>
                    <a:pt x="5715" y="51054"/>
                    <a:pt x="5715" y="107061"/>
                  </a:cubicBezTo>
                  <a:lnTo>
                    <a:pt x="2921" y="107061"/>
                  </a:lnTo>
                  <a:lnTo>
                    <a:pt x="5715" y="107061"/>
                  </a:lnTo>
                  <a:cubicBezTo>
                    <a:pt x="5715" y="163068"/>
                    <a:pt x="51054" y="208407"/>
                    <a:pt x="107061" y="208407"/>
                  </a:cubicBezTo>
                  <a:lnTo>
                    <a:pt x="107061" y="211201"/>
                  </a:lnTo>
                  <a:lnTo>
                    <a:pt x="107061" y="208407"/>
                  </a:lnTo>
                  <a:moveTo>
                    <a:pt x="107061" y="214122"/>
                  </a:moveTo>
                  <a:cubicBezTo>
                    <a:pt x="47879" y="214122"/>
                    <a:pt x="0" y="166243"/>
                    <a:pt x="0" y="107061"/>
                  </a:cubicBezTo>
                  <a:cubicBezTo>
                    <a:pt x="0" y="47879"/>
                    <a:pt x="47879" y="0"/>
                    <a:pt x="107061" y="0"/>
                  </a:cubicBezTo>
                  <a:cubicBezTo>
                    <a:pt x="166243" y="0"/>
                    <a:pt x="214122" y="47879"/>
                    <a:pt x="214122" y="107061"/>
                  </a:cubicBezTo>
                  <a:cubicBezTo>
                    <a:pt x="214122" y="166243"/>
                    <a:pt x="166243" y="214122"/>
                    <a:pt x="107061" y="214122"/>
                  </a:cubicBezTo>
                  <a:close/>
                </a:path>
              </a:pathLst>
            </a:custGeom>
            <a:solidFill>
              <a:srgbClr val="1D1D1B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1038352" y="1322324"/>
              <a:ext cx="208280" cy="208280"/>
            </a:xfrm>
            <a:custGeom>
              <a:avLst/>
              <a:gdLst/>
              <a:ahLst/>
              <a:cxnLst/>
              <a:rect l="l" t="t" r="r" b="b"/>
              <a:pathLst>
                <a:path w="208280" h="208280">
                  <a:moveTo>
                    <a:pt x="104140" y="208280"/>
                  </a:moveTo>
                  <a:cubicBezTo>
                    <a:pt x="161671" y="208280"/>
                    <a:pt x="208280" y="161671"/>
                    <a:pt x="208280" y="104140"/>
                  </a:cubicBezTo>
                  <a:cubicBezTo>
                    <a:pt x="208280" y="46609"/>
                    <a:pt x="161671" y="0"/>
                    <a:pt x="104140" y="0"/>
                  </a:cubicBezTo>
                  <a:cubicBezTo>
                    <a:pt x="46609" y="0"/>
                    <a:pt x="0" y="46609"/>
                    <a:pt x="0" y="104140"/>
                  </a:cubicBezTo>
                  <a:cubicBezTo>
                    <a:pt x="0" y="161671"/>
                    <a:pt x="46609" y="208280"/>
                    <a:pt x="104140" y="208280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1035431" y="1319403"/>
              <a:ext cx="214122" cy="214122"/>
            </a:xfrm>
            <a:custGeom>
              <a:avLst/>
              <a:gdLst/>
              <a:ahLst/>
              <a:cxnLst/>
              <a:rect l="l" t="t" r="r" b="b"/>
              <a:pathLst>
                <a:path w="214122" h="214122">
                  <a:moveTo>
                    <a:pt x="107061" y="208407"/>
                  </a:moveTo>
                  <a:cubicBezTo>
                    <a:pt x="163068" y="208407"/>
                    <a:pt x="208407" y="163068"/>
                    <a:pt x="208407" y="107061"/>
                  </a:cubicBezTo>
                  <a:lnTo>
                    <a:pt x="211201" y="107061"/>
                  </a:lnTo>
                  <a:lnTo>
                    <a:pt x="208407" y="107061"/>
                  </a:lnTo>
                  <a:cubicBezTo>
                    <a:pt x="208407" y="51054"/>
                    <a:pt x="163068" y="5715"/>
                    <a:pt x="107061" y="5715"/>
                  </a:cubicBezTo>
                  <a:lnTo>
                    <a:pt x="107061" y="2921"/>
                  </a:lnTo>
                  <a:lnTo>
                    <a:pt x="107061" y="5715"/>
                  </a:lnTo>
                  <a:cubicBezTo>
                    <a:pt x="51054" y="5715"/>
                    <a:pt x="5715" y="51054"/>
                    <a:pt x="5715" y="107061"/>
                  </a:cubicBezTo>
                  <a:lnTo>
                    <a:pt x="2921" y="107061"/>
                  </a:lnTo>
                  <a:lnTo>
                    <a:pt x="5715" y="107061"/>
                  </a:lnTo>
                  <a:cubicBezTo>
                    <a:pt x="5715" y="163068"/>
                    <a:pt x="51054" y="208407"/>
                    <a:pt x="107061" y="208407"/>
                  </a:cubicBezTo>
                  <a:lnTo>
                    <a:pt x="107061" y="211201"/>
                  </a:lnTo>
                  <a:lnTo>
                    <a:pt x="107061" y="208407"/>
                  </a:lnTo>
                  <a:moveTo>
                    <a:pt x="107061" y="214122"/>
                  </a:moveTo>
                  <a:cubicBezTo>
                    <a:pt x="47879" y="214122"/>
                    <a:pt x="0" y="166243"/>
                    <a:pt x="0" y="107061"/>
                  </a:cubicBezTo>
                  <a:cubicBezTo>
                    <a:pt x="0" y="47879"/>
                    <a:pt x="47879" y="0"/>
                    <a:pt x="107061" y="0"/>
                  </a:cubicBezTo>
                  <a:cubicBezTo>
                    <a:pt x="166243" y="0"/>
                    <a:pt x="214122" y="47879"/>
                    <a:pt x="214122" y="107061"/>
                  </a:cubicBezTo>
                  <a:cubicBezTo>
                    <a:pt x="214122" y="166243"/>
                    <a:pt x="166243" y="214122"/>
                    <a:pt x="107061" y="214122"/>
                  </a:cubicBezTo>
                  <a:close/>
                </a:path>
              </a:pathLst>
            </a:custGeom>
            <a:solidFill>
              <a:srgbClr val="1D1D1B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1540764" y="1042670"/>
              <a:ext cx="208280" cy="208280"/>
            </a:xfrm>
            <a:custGeom>
              <a:avLst/>
              <a:gdLst/>
              <a:ahLst/>
              <a:cxnLst/>
              <a:rect l="l" t="t" r="r" b="b"/>
              <a:pathLst>
                <a:path w="208280" h="208280">
                  <a:moveTo>
                    <a:pt x="104140" y="208280"/>
                  </a:moveTo>
                  <a:cubicBezTo>
                    <a:pt x="161671" y="208280"/>
                    <a:pt x="208280" y="161671"/>
                    <a:pt x="208280" y="104140"/>
                  </a:cubicBezTo>
                  <a:cubicBezTo>
                    <a:pt x="208280" y="46609"/>
                    <a:pt x="161671" y="0"/>
                    <a:pt x="104140" y="0"/>
                  </a:cubicBezTo>
                  <a:cubicBezTo>
                    <a:pt x="46609" y="0"/>
                    <a:pt x="0" y="46609"/>
                    <a:pt x="0" y="104140"/>
                  </a:cubicBezTo>
                  <a:cubicBezTo>
                    <a:pt x="0" y="161671"/>
                    <a:pt x="46609" y="208280"/>
                    <a:pt x="104140" y="208280"/>
                  </a:cubicBezTo>
                </a:path>
              </a:pathLst>
            </a:custGeom>
            <a:solidFill>
              <a:srgbClr val="1D1D1B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1537843" y="1039749"/>
              <a:ext cx="214122" cy="214122"/>
            </a:xfrm>
            <a:custGeom>
              <a:avLst/>
              <a:gdLst/>
              <a:ahLst/>
              <a:cxnLst/>
              <a:rect l="l" t="t" r="r" b="b"/>
              <a:pathLst>
                <a:path w="214122" h="214122">
                  <a:moveTo>
                    <a:pt x="107061" y="208407"/>
                  </a:moveTo>
                  <a:cubicBezTo>
                    <a:pt x="163068" y="208407"/>
                    <a:pt x="208407" y="163068"/>
                    <a:pt x="208407" y="107061"/>
                  </a:cubicBezTo>
                  <a:lnTo>
                    <a:pt x="211201" y="107061"/>
                  </a:lnTo>
                  <a:lnTo>
                    <a:pt x="208407" y="107061"/>
                  </a:lnTo>
                  <a:cubicBezTo>
                    <a:pt x="208407" y="51054"/>
                    <a:pt x="163068" y="5715"/>
                    <a:pt x="107061" y="5715"/>
                  </a:cubicBezTo>
                  <a:lnTo>
                    <a:pt x="107061" y="2921"/>
                  </a:lnTo>
                  <a:lnTo>
                    <a:pt x="107061" y="5715"/>
                  </a:lnTo>
                  <a:cubicBezTo>
                    <a:pt x="51054" y="5715"/>
                    <a:pt x="5715" y="51054"/>
                    <a:pt x="5715" y="107061"/>
                  </a:cubicBezTo>
                  <a:lnTo>
                    <a:pt x="2921" y="107061"/>
                  </a:lnTo>
                  <a:lnTo>
                    <a:pt x="5715" y="107061"/>
                  </a:lnTo>
                  <a:cubicBezTo>
                    <a:pt x="5715" y="163068"/>
                    <a:pt x="51054" y="208407"/>
                    <a:pt x="107061" y="208407"/>
                  </a:cubicBezTo>
                  <a:lnTo>
                    <a:pt x="107061" y="211201"/>
                  </a:lnTo>
                  <a:lnTo>
                    <a:pt x="107061" y="208407"/>
                  </a:lnTo>
                  <a:moveTo>
                    <a:pt x="107061" y="214122"/>
                  </a:moveTo>
                  <a:cubicBezTo>
                    <a:pt x="47879" y="214122"/>
                    <a:pt x="0" y="166243"/>
                    <a:pt x="0" y="107061"/>
                  </a:cubicBezTo>
                  <a:cubicBezTo>
                    <a:pt x="0" y="47879"/>
                    <a:pt x="47879" y="0"/>
                    <a:pt x="107061" y="0"/>
                  </a:cubicBezTo>
                  <a:cubicBezTo>
                    <a:pt x="166243" y="0"/>
                    <a:pt x="214122" y="47879"/>
                    <a:pt x="214122" y="107061"/>
                  </a:cubicBezTo>
                  <a:cubicBezTo>
                    <a:pt x="214122" y="166243"/>
                    <a:pt x="166243" y="214122"/>
                    <a:pt x="107061" y="214122"/>
                  </a:cubicBezTo>
                  <a:close/>
                </a:path>
              </a:pathLst>
            </a:custGeom>
            <a:solidFill>
              <a:srgbClr val="1D1D1B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26" name="Freeform 26"/>
            <p:cNvSpPr/>
            <p:nvPr/>
          </p:nvSpPr>
          <p:spPr>
            <a:xfrm>
              <a:off x="2044700" y="1322324"/>
              <a:ext cx="208280" cy="208280"/>
            </a:xfrm>
            <a:custGeom>
              <a:avLst/>
              <a:gdLst/>
              <a:ahLst/>
              <a:cxnLst/>
              <a:rect l="l" t="t" r="r" b="b"/>
              <a:pathLst>
                <a:path w="208280" h="208280">
                  <a:moveTo>
                    <a:pt x="104140" y="208280"/>
                  </a:moveTo>
                  <a:cubicBezTo>
                    <a:pt x="161671" y="208280"/>
                    <a:pt x="208280" y="161671"/>
                    <a:pt x="208280" y="104140"/>
                  </a:cubicBezTo>
                  <a:cubicBezTo>
                    <a:pt x="208280" y="46609"/>
                    <a:pt x="161671" y="0"/>
                    <a:pt x="104140" y="0"/>
                  </a:cubicBezTo>
                  <a:cubicBezTo>
                    <a:pt x="46609" y="0"/>
                    <a:pt x="0" y="46609"/>
                    <a:pt x="0" y="104140"/>
                  </a:cubicBezTo>
                  <a:cubicBezTo>
                    <a:pt x="0" y="161671"/>
                    <a:pt x="46609" y="208280"/>
                    <a:pt x="104140" y="208280"/>
                  </a:cubicBezTo>
                </a:path>
              </a:pathLst>
            </a:custGeom>
            <a:solidFill>
              <a:srgbClr val="3566AB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27" name="Freeform 27"/>
            <p:cNvSpPr/>
            <p:nvPr/>
          </p:nvSpPr>
          <p:spPr>
            <a:xfrm>
              <a:off x="2041525" y="1319149"/>
              <a:ext cx="214630" cy="214630"/>
            </a:xfrm>
            <a:custGeom>
              <a:avLst/>
              <a:gdLst/>
              <a:ahLst/>
              <a:cxnLst/>
              <a:rect l="l" t="t" r="r" b="b"/>
              <a:pathLst>
                <a:path w="214630" h="214630">
                  <a:moveTo>
                    <a:pt x="107315" y="208280"/>
                  </a:moveTo>
                  <a:cubicBezTo>
                    <a:pt x="163068" y="208280"/>
                    <a:pt x="208280" y="163068"/>
                    <a:pt x="208280" y="107315"/>
                  </a:cubicBezTo>
                  <a:lnTo>
                    <a:pt x="211455" y="107315"/>
                  </a:lnTo>
                  <a:lnTo>
                    <a:pt x="208280" y="107315"/>
                  </a:lnTo>
                  <a:cubicBezTo>
                    <a:pt x="208280" y="51562"/>
                    <a:pt x="163068" y="6350"/>
                    <a:pt x="107315" y="6350"/>
                  </a:cubicBezTo>
                  <a:lnTo>
                    <a:pt x="107315" y="3175"/>
                  </a:lnTo>
                  <a:lnTo>
                    <a:pt x="107315" y="6350"/>
                  </a:lnTo>
                  <a:cubicBezTo>
                    <a:pt x="51562" y="6350"/>
                    <a:pt x="6350" y="51562"/>
                    <a:pt x="6350" y="107315"/>
                  </a:cubicBezTo>
                  <a:lnTo>
                    <a:pt x="3175" y="107315"/>
                  </a:lnTo>
                  <a:lnTo>
                    <a:pt x="6350" y="107315"/>
                  </a:lnTo>
                  <a:cubicBezTo>
                    <a:pt x="6350" y="163068"/>
                    <a:pt x="51562" y="208280"/>
                    <a:pt x="107315" y="208280"/>
                  </a:cubicBezTo>
                  <a:lnTo>
                    <a:pt x="107315" y="211455"/>
                  </a:lnTo>
                  <a:lnTo>
                    <a:pt x="107315" y="208280"/>
                  </a:lnTo>
                  <a:moveTo>
                    <a:pt x="107315" y="214630"/>
                  </a:moveTo>
                  <a:cubicBezTo>
                    <a:pt x="48006" y="214630"/>
                    <a:pt x="0" y="166624"/>
                    <a:pt x="0" y="107315"/>
                  </a:cubicBezTo>
                  <a:cubicBezTo>
                    <a:pt x="0" y="48006"/>
                    <a:pt x="48006" y="0"/>
                    <a:pt x="107315" y="0"/>
                  </a:cubicBezTo>
                  <a:cubicBezTo>
                    <a:pt x="166624" y="0"/>
                    <a:pt x="214630" y="48006"/>
                    <a:pt x="214630" y="107315"/>
                  </a:cubicBezTo>
                  <a:cubicBezTo>
                    <a:pt x="214630" y="166624"/>
                    <a:pt x="166624" y="214630"/>
                    <a:pt x="107315" y="214630"/>
                  </a:cubicBezTo>
                  <a:close/>
                </a:path>
              </a:pathLst>
            </a:custGeom>
            <a:solidFill>
              <a:srgbClr val="1D1D1B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28" name="Freeform 28"/>
            <p:cNvSpPr/>
            <p:nvPr/>
          </p:nvSpPr>
          <p:spPr>
            <a:xfrm>
              <a:off x="63500" y="63500"/>
              <a:ext cx="2735961" cy="2519934"/>
            </a:xfrm>
            <a:custGeom>
              <a:avLst/>
              <a:gdLst/>
              <a:ahLst/>
              <a:cxnLst/>
              <a:rect l="l" t="t" r="r" b="b"/>
              <a:pathLst>
                <a:path w="2735961" h="2519934">
                  <a:moveTo>
                    <a:pt x="3175" y="2513584"/>
                  </a:moveTo>
                  <a:lnTo>
                    <a:pt x="2732786" y="2513584"/>
                  </a:lnTo>
                  <a:lnTo>
                    <a:pt x="2732786" y="2516759"/>
                  </a:lnTo>
                  <a:lnTo>
                    <a:pt x="2729611" y="2516759"/>
                  </a:lnTo>
                  <a:lnTo>
                    <a:pt x="2729611" y="3175"/>
                  </a:lnTo>
                  <a:lnTo>
                    <a:pt x="2732786" y="3175"/>
                  </a:lnTo>
                  <a:lnTo>
                    <a:pt x="2732786" y="6350"/>
                  </a:lnTo>
                  <a:lnTo>
                    <a:pt x="3175" y="6350"/>
                  </a:lnTo>
                  <a:lnTo>
                    <a:pt x="3175" y="3175"/>
                  </a:lnTo>
                  <a:lnTo>
                    <a:pt x="6350" y="3175"/>
                  </a:lnTo>
                  <a:lnTo>
                    <a:pt x="6350" y="2516759"/>
                  </a:lnTo>
                  <a:lnTo>
                    <a:pt x="3175" y="2516759"/>
                  </a:lnTo>
                  <a:lnTo>
                    <a:pt x="3175" y="2513584"/>
                  </a:lnTo>
                  <a:moveTo>
                    <a:pt x="3175" y="2519934"/>
                  </a:moveTo>
                  <a:lnTo>
                    <a:pt x="0" y="2519934"/>
                  </a:lnTo>
                  <a:lnTo>
                    <a:pt x="0" y="2516759"/>
                  </a:lnTo>
                  <a:lnTo>
                    <a:pt x="0" y="3175"/>
                  </a:lnTo>
                  <a:lnTo>
                    <a:pt x="0" y="0"/>
                  </a:lnTo>
                  <a:lnTo>
                    <a:pt x="3175" y="0"/>
                  </a:lnTo>
                  <a:lnTo>
                    <a:pt x="2732786" y="0"/>
                  </a:lnTo>
                  <a:lnTo>
                    <a:pt x="2735961" y="0"/>
                  </a:lnTo>
                  <a:lnTo>
                    <a:pt x="2735961" y="3175"/>
                  </a:lnTo>
                  <a:lnTo>
                    <a:pt x="2735961" y="2516759"/>
                  </a:lnTo>
                  <a:lnTo>
                    <a:pt x="2735961" y="2519934"/>
                  </a:lnTo>
                  <a:lnTo>
                    <a:pt x="2732786" y="2519934"/>
                  </a:lnTo>
                  <a:lnTo>
                    <a:pt x="3175" y="2519934"/>
                  </a:lnTo>
                  <a:close/>
                </a:path>
              </a:pathLst>
            </a:custGeom>
            <a:solidFill>
              <a:srgbClr val="147063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7518646" y="5541264"/>
            <a:ext cx="43611" cy="192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40"/>
              </a:lnSpc>
            </a:pPr>
            <a:r>
              <a:rPr lang="en-US" sz="1320" b="1">
                <a:solidFill>
                  <a:srgbClr val="147063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 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3100277" y="1136265"/>
            <a:ext cx="4201049" cy="559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11"/>
              </a:lnSpc>
            </a:pPr>
            <a:r>
              <a:rPr lang="en-US" sz="1935" b="1">
                <a:solidFill>
                  <a:srgbClr val="147063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PERSONALISATION WITH LOGO ON EXCLUSIVE VALVE &amp; CABINET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2615576" y="2665640"/>
            <a:ext cx="3629195" cy="600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22"/>
              </a:lnSpc>
            </a:pPr>
            <a:r>
              <a:rPr lang="en-US" sz="1935">
                <a:solidFill>
                  <a:srgbClr val="4A4A49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Select an exclusive cabinet/valve combination for a certain region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2615576" y="3377910"/>
            <a:ext cx="4542065" cy="1931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38"/>
              </a:lnSpc>
            </a:pPr>
            <a:r>
              <a:rPr lang="en-US" sz="1935">
                <a:solidFill>
                  <a:srgbClr val="4A4A49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Select one of our standard cabinet colour </a:t>
            </a:r>
          </a:p>
          <a:p>
            <a:pPr algn="l">
              <a:lnSpc>
                <a:spcPts val="967"/>
              </a:lnSpc>
            </a:pPr>
            <a:r>
              <a:rPr lang="en-US" sz="1935">
                <a:solidFill>
                  <a:srgbClr val="4A4A49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combinations </a:t>
            </a:r>
          </a:p>
          <a:p>
            <a:pPr algn="l">
              <a:lnSpc>
                <a:spcPts val="4838"/>
              </a:lnSpc>
            </a:pPr>
            <a:r>
              <a:rPr lang="en-US" sz="1935">
                <a:solidFill>
                  <a:srgbClr val="4A4A49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cabinet </a:t>
            </a:r>
          </a:p>
          <a:p>
            <a:pPr algn="l">
              <a:lnSpc>
                <a:spcPts val="3762"/>
              </a:lnSpc>
            </a:pPr>
            <a:r>
              <a:rPr lang="en-US" sz="1935">
                <a:solidFill>
                  <a:srgbClr val="4A4A49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cover 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2615576" y="5420724"/>
            <a:ext cx="4369273" cy="838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38"/>
              </a:lnSpc>
            </a:pPr>
            <a:r>
              <a:rPr lang="en-US" sz="1935">
                <a:solidFill>
                  <a:srgbClr val="4A4A49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Your softener can be extra personalised </a:t>
            </a:r>
          </a:p>
          <a:p>
            <a:pPr algn="l">
              <a:lnSpc>
                <a:spcPts val="967"/>
              </a:lnSpc>
            </a:pPr>
            <a:r>
              <a:rPr lang="en-US" sz="1935">
                <a:solidFill>
                  <a:srgbClr val="4A4A49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with labelling, transfers, …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2615576" y="6371119"/>
            <a:ext cx="4570372" cy="5437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38"/>
              </a:lnSpc>
            </a:pPr>
            <a:r>
              <a:rPr lang="en-US" sz="1935">
                <a:solidFill>
                  <a:srgbClr val="4A4A49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Discuss with your PWG Company on MOQ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2151091" y="2427515"/>
            <a:ext cx="154685" cy="5437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38"/>
              </a:lnSpc>
            </a:pPr>
            <a:r>
              <a:rPr lang="en-US" sz="1935">
                <a:solidFill>
                  <a:srgbClr val="4A4A49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• 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2151091" y="3377910"/>
            <a:ext cx="154685" cy="5437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38"/>
              </a:lnSpc>
            </a:pPr>
            <a:r>
              <a:rPr lang="en-US" sz="1935">
                <a:solidFill>
                  <a:srgbClr val="4A4A49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• 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2151091" y="5420724"/>
            <a:ext cx="154685" cy="5437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38"/>
              </a:lnSpc>
            </a:pPr>
            <a:r>
              <a:rPr lang="en-US" sz="1935">
                <a:solidFill>
                  <a:srgbClr val="4A4A49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• 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2151091" y="6371119"/>
            <a:ext cx="154685" cy="5437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38"/>
              </a:lnSpc>
            </a:pPr>
            <a:r>
              <a:rPr lang="en-US" sz="1935">
                <a:solidFill>
                  <a:srgbClr val="4A4A49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• 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04951" y="5987009"/>
            <a:ext cx="3766269" cy="464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700" b="1">
                <a:solidFill>
                  <a:srgbClr val="4A4A49"/>
                </a:solidFill>
                <a:latin typeface="Proxima Nova 2"/>
                <a:ea typeface="Proxima Nova 2"/>
                <a:cs typeface="Proxima Nova 2"/>
                <a:sym typeface="Proxima Nova 2"/>
              </a:rPr>
              <a:t>IMPRESSION PRO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3100277" y="566782"/>
            <a:ext cx="1498345" cy="5272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14"/>
              </a:lnSpc>
            </a:pPr>
            <a:r>
              <a:rPr lang="en-US" sz="3010" b="1">
                <a:solidFill>
                  <a:srgbClr val="147063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LEVEL</a:t>
            </a:r>
            <a:r>
              <a:rPr lang="en-US" sz="3010" b="1">
                <a:solidFill>
                  <a:srgbClr val="000000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 </a:t>
            </a:r>
            <a:r>
              <a:rPr lang="en-US" sz="3010" b="1">
                <a:solidFill>
                  <a:srgbClr val="147063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2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604951" y="1891001"/>
            <a:ext cx="3056085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4200" b="1">
                <a:solidFill>
                  <a:srgbClr val="005AAB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EVA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750785" y="3087590"/>
            <a:ext cx="5428616" cy="2153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10208" lvl="1" indent="-205104" algn="l">
              <a:lnSpc>
                <a:spcPts val="1899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PWG exclusive cabinet </a:t>
            </a:r>
          </a:p>
          <a:p>
            <a:pPr marL="410208" lvl="1" indent="-205104" algn="l">
              <a:lnSpc>
                <a:spcPts val="1899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Versatile cabinet, compatible with a great number of valves &amp; vessels </a:t>
            </a:r>
          </a:p>
          <a:p>
            <a:pPr marL="410208" lvl="1" indent="-205104" algn="l">
              <a:lnSpc>
                <a:spcPts val="1899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Great looking cabinet with glossy cover </a:t>
            </a:r>
          </a:p>
          <a:p>
            <a:pPr marL="410208" lvl="1" indent="-205104" algn="l">
              <a:lnSpc>
                <a:spcPts val="1899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Small footprint </a:t>
            </a:r>
          </a:p>
          <a:p>
            <a:pPr marL="410208" lvl="1" indent="-205104" algn="l">
              <a:lnSpc>
                <a:spcPts val="1899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User-friendly assembling </a:t>
            </a:r>
          </a:p>
          <a:p>
            <a:pPr marL="410208" lvl="1" indent="-205104" algn="l">
              <a:lnSpc>
                <a:spcPts val="1899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Complete range: mini / midi / maxi Optional valve protection </a:t>
            </a:r>
          </a:p>
          <a:p>
            <a:pPr marL="410208" lvl="1" indent="-205104" algn="l">
              <a:lnSpc>
                <a:spcPts val="1899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Ergonomic handles to easily move the unit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04951" y="381910"/>
            <a:ext cx="2576123" cy="1473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58"/>
              </a:lnSpc>
            </a:pPr>
            <a:r>
              <a:rPr lang="en-US" sz="3429" b="1">
                <a:solidFill>
                  <a:srgbClr val="4C4C4E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PWG MIX &amp; MATCH SOFTENERS</a:t>
            </a:r>
          </a:p>
        </p:txBody>
      </p:sp>
      <p:sp>
        <p:nvSpPr>
          <p:cNvPr id="44" name="Freeform 44"/>
          <p:cNvSpPr/>
          <p:nvPr/>
        </p:nvSpPr>
        <p:spPr>
          <a:xfrm>
            <a:off x="7399509" y="6086764"/>
            <a:ext cx="2994195" cy="2726995"/>
          </a:xfrm>
          <a:custGeom>
            <a:avLst/>
            <a:gdLst/>
            <a:ahLst/>
            <a:cxnLst/>
            <a:rect l="l" t="t" r="r" b="b"/>
            <a:pathLst>
              <a:path w="2994195" h="2726995">
                <a:moveTo>
                  <a:pt x="0" y="0"/>
                </a:moveTo>
                <a:lnTo>
                  <a:pt x="2994194" y="0"/>
                </a:lnTo>
                <a:lnTo>
                  <a:pt x="2994194" y="2726995"/>
                </a:lnTo>
                <a:lnTo>
                  <a:pt x="0" y="272699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8159" t="-18799" r="-18472" b="-16235"/>
            </a:stretch>
          </a:blipFill>
        </p:spPr>
        <p:txBody>
          <a:bodyPr/>
          <a:lstStyle/>
          <a:p>
            <a:endParaRPr lang="en-BE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448422" y="6436321"/>
            <a:ext cx="4827038" cy="1660317"/>
            <a:chOff x="0" y="0"/>
            <a:chExt cx="6436051" cy="2213757"/>
          </a:xfrm>
        </p:grpSpPr>
        <p:sp>
          <p:nvSpPr>
            <p:cNvPr id="3" name="Freeform 3"/>
            <p:cNvSpPr/>
            <p:nvPr/>
          </p:nvSpPr>
          <p:spPr>
            <a:xfrm>
              <a:off x="2170893" y="0"/>
              <a:ext cx="2025970" cy="2213757"/>
            </a:xfrm>
            <a:custGeom>
              <a:avLst/>
              <a:gdLst/>
              <a:ahLst/>
              <a:cxnLst/>
              <a:rect l="l" t="t" r="r" b="b"/>
              <a:pathLst>
                <a:path w="2025970" h="2213757">
                  <a:moveTo>
                    <a:pt x="0" y="0"/>
                  </a:moveTo>
                  <a:lnTo>
                    <a:pt x="2025970" y="0"/>
                  </a:lnTo>
                  <a:lnTo>
                    <a:pt x="2025970" y="2213757"/>
                  </a:lnTo>
                  <a:lnTo>
                    <a:pt x="0" y="22137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536" t="-1357" r="-1520" b="-1402"/>
              </a:stretch>
            </a:blipFill>
          </p:spPr>
          <p:txBody>
            <a:bodyPr/>
            <a:lstStyle/>
            <a:p>
              <a:endParaRPr lang="en-BE"/>
            </a:p>
          </p:txBody>
        </p:sp>
        <p:sp>
          <p:nvSpPr>
            <p:cNvPr id="4" name="Freeform 4"/>
            <p:cNvSpPr/>
            <p:nvPr/>
          </p:nvSpPr>
          <p:spPr>
            <a:xfrm>
              <a:off x="4410081" y="0"/>
              <a:ext cx="2025970" cy="2213757"/>
            </a:xfrm>
            <a:custGeom>
              <a:avLst/>
              <a:gdLst/>
              <a:ahLst/>
              <a:cxnLst/>
              <a:rect l="l" t="t" r="r" b="b"/>
              <a:pathLst>
                <a:path w="2025970" h="2213757">
                  <a:moveTo>
                    <a:pt x="0" y="0"/>
                  </a:moveTo>
                  <a:lnTo>
                    <a:pt x="2025970" y="0"/>
                  </a:lnTo>
                  <a:lnTo>
                    <a:pt x="2025970" y="2213757"/>
                  </a:lnTo>
                  <a:lnTo>
                    <a:pt x="0" y="22137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496" t="-1357" r="-1498" b="-1402"/>
              </a:stretch>
            </a:blipFill>
          </p:spPr>
          <p:txBody>
            <a:bodyPr/>
            <a:lstStyle/>
            <a:p>
              <a:endParaRPr lang="en-BE"/>
            </a:p>
          </p:txBody>
        </p:sp>
        <p:sp>
          <p:nvSpPr>
            <p:cNvPr id="5" name="Freeform 5"/>
            <p:cNvSpPr/>
            <p:nvPr/>
          </p:nvSpPr>
          <p:spPr>
            <a:xfrm>
              <a:off x="0" y="22"/>
              <a:ext cx="2025970" cy="2208177"/>
            </a:xfrm>
            <a:custGeom>
              <a:avLst/>
              <a:gdLst/>
              <a:ahLst/>
              <a:cxnLst/>
              <a:rect l="l" t="t" r="r" b="b"/>
              <a:pathLst>
                <a:path w="2025970" h="2208177">
                  <a:moveTo>
                    <a:pt x="0" y="0"/>
                  </a:moveTo>
                  <a:lnTo>
                    <a:pt x="2025970" y="0"/>
                  </a:lnTo>
                  <a:lnTo>
                    <a:pt x="2025970" y="2208178"/>
                  </a:lnTo>
                  <a:lnTo>
                    <a:pt x="0" y="22081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516" t="-1392" r="-1478" b="-1400"/>
              </a:stretch>
            </a:blip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11778170" y="533472"/>
            <a:ext cx="1309908" cy="1309908"/>
            <a:chOff x="0" y="0"/>
            <a:chExt cx="599542" cy="599542"/>
          </a:xfrm>
        </p:grpSpPr>
        <p:sp>
          <p:nvSpPr>
            <p:cNvPr id="7" name="Freeform 7"/>
            <p:cNvSpPr/>
            <p:nvPr/>
          </p:nvSpPr>
          <p:spPr>
            <a:xfrm>
              <a:off x="63500" y="63500"/>
              <a:ext cx="472567" cy="472567"/>
            </a:xfrm>
            <a:custGeom>
              <a:avLst/>
              <a:gdLst/>
              <a:ahLst/>
              <a:cxnLst/>
              <a:rect l="l" t="t" r="r" b="b"/>
              <a:pathLst>
                <a:path w="472567" h="472567">
                  <a:moveTo>
                    <a:pt x="0" y="472567"/>
                  </a:moveTo>
                  <a:lnTo>
                    <a:pt x="472567" y="472567"/>
                  </a:lnTo>
                  <a:lnTo>
                    <a:pt x="4725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17164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8" name="Freeform 8"/>
            <p:cNvSpPr/>
            <p:nvPr/>
          </p:nvSpPr>
          <p:spPr>
            <a:xfrm>
              <a:off x="119761" y="116967"/>
              <a:ext cx="224663" cy="224663"/>
            </a:xfrm>
            <a:custGeom>
              <a:avLst/>
              <a:gdLst/>
              <a:ahLst/>
              <a:cxnLst/>
              <a:rect l="l" t="t" r="r" b="b"/>
              <a:pathLst>
                <a:path w="224663" h="224663">
                  <a:moveTo>
                    <a:pt x="210185" y="224663"/>
                  </a:moveTo>
                  <a:lnTo>
                    <a:pt x="14478" y="224663"/>
                  </a:lnTo>
                  <a:lnTo>
                    <a:pt x="14478" y="217551"/>
                  </a:lnTo>
                  <a:lnTo>
                    <a:pt x="14478" y="224663"/>
                  </a:lnTo>
                  <a:cubicBezTo>
                    <a:pt x="6477" y="224663"/>
                    <a:pt x="0" y="218186"/>
                    <a:pt x="0" y="210185"/>
                  </a:cubicBezTo>
                  <a:lnTo>
                    <a:pt x="7112" y="210185"/>
                  </a:lnTo>
                  <a:lnTo>
                    <a:pt x="0" y="210185"/>
                  </a:lnTo>
                  <a:lnTo>
                    <a:pt x="0" y="14478"/>
                  </a:lnTo>
                  <a:lnTo>
                    <a:pt x="7112" y="14478"/>
                  </a:lnTo>
                  <a:lnTo>
                    <a:pt x="0" y="14478"/>
                  </a:lnTo>
                  <a:cubicBezTo>
                    <a:pt x="0" y="6477"/>
                    <a:pt x="6477" y="0"/>
                    <a:pt x="14478" y="0"/>
                  </a:cubicBezTo>
                  <a:lnTo>
                    <a:pt x="14478" y="7112"/>
                  </a:lnTo>
                  <a:lnTo>
                    <a:pt x="14478" y="0"/>
                  </a:lnTo>
                  <a:lnTo>
                    <a:pt x="210185" y="0"/>
                  </a:lnTo>
                  <a:lnTo>
                    <a:pt x="210185" y="7112"/>
                  </a:lnTo>
                  <a:lnTo>
                    <a:pt x="210185" y="0"/>
                  </a:lnTo>
                  <a:cubicBezTo>
                    <a:pt x="218186" y="0"/>
                    <a:pt x="224663" y="6477"/>
                    <a:pt x="224663" y="14478"/>
                  </a:cubicBezTo>
                  <a:lnTo>
                    <a:pt x="217551" y="14478"/>
                  </a:lnTo>
                  <a:lnTo>
                    <a:pt x="224663" y="14478"/>
                  </a:lnTo>
                  <a:lnTo>
                    <a:pt x="224663" y="210185"/>
                  </a:lnTo>
                  <a:lnTo>
                    <a:pt x="217551" y="210185"/>
                  </a:lnTo>
                  <a:lnTo>
                    <a:pt x="224663" y="210185"/>
                  </a:lnTo>
                  <a:cubicBezTo>
                    <a:pt x="224663" y="218186"/>
                    <a:pt x="218186" y="224663"/>
                    <a:pt x="210185" y="224663"/>
                  </a:cubicBezTo>
                  <a:lnTo>
                    <a:pt x="210185" y="217551"/>
                  </a:lnTo>
                  <a:lnTo>
                    <a:pt x="210185" y="224663"/>
                  </a:lnTo>
                  <a:moveTo>
                    <a:pt x="210185" y="210566"/>
                  </a:moveTo>
                  <a:cubicBezTo>
                    <a:pt x="210439" y="210566"/>
                    <a:pt x="210566" y="210439"/>
                    <a:pt x="210566" y="210185"/>
                  </a:cubicBezTo>
                  <a:lnTo>
                    <a:pt x="210566" y="14478"/>
                  </a:lnTo>
                  <a:cubicBezTo>
                    <a:pt x="210566" y="14224"/>
                    <a:pt x="210439" y="14097"/>
                    <a:pt x="210185" y="14097"/>
                  </a:cubicBezTo>
                  <a:lnTo>
                    <a:pt x="14478" y="14097"/>
                  </a:lnTo>
                  <a:cubicBezTo>
                    <a:pt x="14224" y="14097"/>
                    <a:pt x="14097" y="14224"/>
                    <a:pt x="14097" y="14478"/>
                  </a:cubicBezTo>
                  <a:lnTo>
                    <a:pt x="14097" y="210185"/>
                  </a:lnTo>
                  <a:cubicBezTo>
                    <a:pt x="14097" y="210439"/>
                    <a:pt x="14224" y="210566"/>
                    <a:pt x="14478" y="210566"/>
                  </a:cubicBezTo>
                  <a:lnTo>
                    <a:pt x="210185" y="21056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9" name="Freeform 9"/>
            <p:cNvSpPr/>
            <p:nvPr/>
          </p:nvSpPr>
          <p:spPr>
            <a:xfrm>
              <a:off x="255143" y="259842"/>
              <a:ext cx="224536" cy="224663"/>
            </a:xfrm>
            <a:custGeom>
              <a:avLst/>
              <a:gdLst/>
              <a:ahLst/>
              <a:cxnLst/>
              <a:rect l="l" t="t" r="r" b="b"/>
              <a:pathLst>
                <a:path w="224536" h="224663">
                  <a:moveTo>
                    <a:pt x="210058" y="224663"/>
                  </a:moveTo>
                  <a:lnTo>
                    <a:pt x="14478" y="224663"/>
                  </a:lnTo>
                  <a:lnTo>
                    <a:pt x="14478" y="217551"/>
                  </a:lnTo>
                  <a:lnTo>
                    <a:pt x="14478" y="224663"/>
                  </a:lnTo>
                  <a:cubicBezTo>
                    <a:pt x="6477" y="224663"/>
                    <a:pt x="0" y="218186"/>
                    <a:pt x="0" y="210058"/>
                  </a:cubicBezTo>
                  <a:lnTo>
                    <a:pt x="7112" y="210058"/>
                  </a:lnTo>
                  <a:lnTo>
                    <a:pt x="0" y="210058"/>
                  </a:lnTo>
                  <a:lnTo>
                    <a:pt x="0" y="14478"/>
                  </a:lnTo>
                  <a:lnTo>
                    <a:pt x="7112" y="14478"/>
                  </a:lnTo>
                  <a:lnTo>
                    <a:pt x="0" y="14478"/>
                  </a:lnTo>
                  <a:cubicBezTo>
                    <a:pt x="0" y="6477"/>
                    <a:pt x="6477" y="0"/>
                    <a:pt x="14478" y="0"/>
                  </a:cubicBezTo>
                  <a:lnTo>
                    <a:pt x="14478" y="7112"/>
                  </a:lnTo>
                  <a:lnTo>
                    <a:pt x="14478" y="0"/>
                  </a:lnTo>
                  <a:lnTo>
                    <a:pt x="210058" y="0"/>
                  </a:lnTo>
                  <a:lnTo>
                    <a:pt x="210058" y="7112"/>
                  </a:lnTo>
                  <a:lnTo>
                    <a:pt x="210058" y="0"/>
                  </a:lnTo>
                  <a:cubicBezTo>
                    <a:pt x="218059" y="0"/>
                    <a:pt x="224536" y="6477"/>
                    <a:pt x="224536" y="14478"/>
                  </a:cubicBezTo>
                  <a:lnTo>
                    <a:pt x="217424" y="14478"/>
                  </a:lnTo>
                  <a:lnTo>
                    <a:pt x="224536" y="14478"/>
                  </a:lnTo>
                  <a:lnTo>
                    <a:pt x="224536" y="210058"/>
                  </a:lnTo>
                  <a:lnTo>
                    <a:pt x="217424" y="210058"/>
                  </a:lnTo>
                  <a:lnTo>
                    <a:pt x="224536" y="210058"/>
                  </a:lnTo>
                  <a:cubicBezTo>
                    <a:pt x="224536" y="218059"/>
                    <a:pt x="218059" y="224663"/>
                    <a:pt x="210058" y="224663"/>
                  </a:cubicBezTo>
                  <a:lnTo>
                    <a:pt x="210058" y="217551"/>
                  </a:lnTo>
                  <a:lnTo>
                    <a:pt x="210058" y="224663"/>
                  </a:lnTo>
                  <a:moveTo>
                    <a:pt x="210058" y="210566"/>
                  </a:moveTo>
                  <a:cubicBezTo>
                    <a:pt x="210312" y="210566"/>
                    <a:pt x="210439" y="210439"/>
                    <a:pt x="210439" y="210185"/>
                  </a:cubicBezTo>
                  <a:lnTo>
                    <a:pt x="210439" y="14478"/>
                  </a:lnTo>
                  <a:cubicBezTo>
                    <a:pt x="210439" y="14224"/>
                    <a:pt x="210312" y="14097"/>
                    <a:pt x="210058" y="14097"/>
                  </a:cubicBezTo>
                  <a:lnTo>
                    <a:pt x="14478" y="14097"/>
                  </a:lnTo>
                  <a:cubicBezTo>
                    <a:pt x="14224" y="14097"/>
                    <a:pt x="14097" y="14224"/>
                    <a:pt x="14097" y="14478"/>
                  </a:cubicBezTo>
                  <a:lnTo>
                    <a:pt x="14097" y="210058"/>
                  </a:lnTo>
                  <a:cubicBezTo>
                    <a:pt x="14097" y="210312"/>
                    <a:pt x="14224" y="210439"/>
                    <a:pt x="14478" y="210439"/>
                  </a:cubicBezTo>
                  <a:lnTo>
                    <a:pt x="210058" y="21043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11792946" y="2278345"/>
            <a:ext cx="6255215" cy="5783291"/>
            <a:chOff x="0" y="0"/>
            <a:chExt cx="2862999" cy="2646998"/>
          </a:xfrm>
        </p:grpSpPr>
        <p:sp>
          <p:nvSpPr>
            <p:cNvPr id="11" name="Freeform 11"/>
            <p:cNvSpPr/>
            <p:nvPr/>
          </p:nvSpPr>
          <p:spPr>
            <a:xfrm>
              <a:off x="1535684" y="1042670"/>
              <a:ext cx="208280" cy="208280"/>
            </a:xfrm>
            <a:custGeom>
              <a:avLst/>
              <a:gdLst/>
              <a:ahLst/>
              <a:cxnLst/>
              <a:rect l="l" t="t" r="r" b="b"/>
              <a:pathLst>
                <a:path w="208280" h="208280">
                  <a:moveTo>
                    <a:pt x="104140" y="208280"/>
                  </a:moveTo>
                  <a:cubicBezTo>
                    <a:pt x="161671" y="208280"/>
                    <a:pt x="208280" y="161671"/>
                    <a:pt x="208280" y="104140"/>
                  </a:cubicBezTo>
                  <a:cubicBezTo>
                    <a:pt x="208280" y="46609"/>
                    <a:pt x="161671" y="0"/>
                    <a:pt x="104140" y="0"/>
                  </a:cubicBezTo>
                  <a:cubicBezTo>
                    <a:pt x="46609" y="0"/>
                    <a:pt x="0" y="46609"/>
                    <a:pt x="0" y="104140"/>
                  </a:cubicBezTo>
                  <a:cubicBezTo>
                    <a:pt x="0" y="161671"/>
                    <a:pt x="46609" y="208280"/>
                    <a:pt x="104140" y="208280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1532763" y="1039749"/>
              <a:ext cx="214122" cy="214122"/>
            </a:xfrm>
            <a:custGeom>
              <a:avLst/>
              <a:gdLst/>
              <a:ahLst/>
              <a:cxnLst/>
              <a:rect l="l" t="t" r="r" b="b"/>
              <a:pathLst>
                <a:path w="214122" h="214122">
                  <a:moveTo>
                    <a:pt x="107061" y="208407"/>
                  </a:moveTo>
                  <a:cubicBezTo>
                    <a:pt x="163068" y="208407"/>
                    <a:pt x="208407" y="163068"/>
                    <a:pt x="208407" y="107061"/>
                  </a:cubicBezTo>
                  <a:lnTo>
                    <a:pt x="211201" y="107061"/>
                  </a:lnTo>
                  <a:lnTo>
                    <a:pt x="208407" y="107061"/>
                  </a:lnTo>
                  <a:cubicBezTo>
                    <a:pt x="208407" y="51054"/>
                    <a:pt x="163068" y="5715"/>
                    <a:pt x="107061" y="5715"/>
                  </a:cubicBezTo>
                  <a:lnTo>
                    <a:pt x="107061" y="2921"/>
                  </a:lnTo>
                  <a:lnTo>
                    <a:pt x="107061" y="5715"/>
                  </a:lnTo>
                  <a:cubicBezTo>
                    <a:pt x="51054" y="5715"/>
                    <a:pt x="5715" y="51054"/>
                    <a:pt x="5715" y="107061"/>
                  </a:cubicBezTo>
                  <a:lnTo>
                    <a:pt x="2921" y="107061"/>
                  </a:lnTo>
                  <a:lnTo>
                    <a:pt x="5715" y="107061"/>
                  </a:lnTo>
                  <a:cubicBezTo>
                    <a:pt x="5715" y="163068"/>
                    <a:pt x="51054" y="208407"/>
                    <a:pt x="107061" y="208407"/>
                  </a:cubicBezTo>
                  <a:lnTo>
                    <a:pt x="107061" y="211201"/>
                  </a:lnTo>
                  <a:lnTo>
                    <a:pt x="107061" y="208407"/>
                  </a:lnTo>
                  <a:moveTo>
                    <a:pt x="107061" y="214122"/>
                  </a:moveTo>
                  <a:cubicBezTo>
                    <a:pt x="47879" y="214122"/>
                    <a:pt x="0" y="166243"/>
                    <a:pt x="0" y="107061"/>
                  </a:cubicBezTo>
                  <a:cubicBezTo>
                    <a:pt x="0" y="47879"/>
                    <a:pt x="47879" y="0"/>
                    <a:pt x="107061" y="0"/>
                  </a:cubicBezTo>
                  <a:cubicBezTo>
                    <a:pt x="166243" y="0"/>
                    <a:pt x="214122" y="47879"/>
                    <a:pt x="214122" y="107061"/>
                  </a:cubicBezTo>
                  <a:cubicBezTo>
                    <a:pt x="214122" y="166243"/>
                    <a:pt x="166243" y="214122"/>
                    <a:pt x="107061" y="214122"/>
                  </a:cubicBez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1535684" y="1322324"/>
              <a:ext cx="208280" cy="208280"/>
            </a:xfrm>
            <a:custGeom>
              <a:avLst/>
              <a:gdLst/>
              <a:ahLst/>
              <a:cxnLst/>
              <a:rect l="l" t="t" r="r" b="b"/>
              <a:pathLst>
                <a:path w="208280" h="208280">
                  <a:moveTo>
                    <a:pt x="104140" y="208280"/>
                  </a:moveTo>
                  <a:cubicBezTo>
                    <a:pt x="161671" y="208280"/>
                    <a:pt x="208280" y="161671"/>
                    <a:pt x="208280" y="104140"/>
                  </a:cubicBezTo>
                  <a:cubicBezTo>
                    <a:pt x="208280" y="46609"/>
                    <a:pt x="161671" y="0"/>
                    <a:pt x="104140" y="0"/>
                  </a:cubicBezTo>
                  <a:cubicBezTo>
                    <a:pt x="46609" y="0"/>
                    <a:pt x="0" y="46609"/>
                    <a:pt x="0" y="104140"/>
                  </a:cubicBezTo>
                  <a:cubicBezTo>
                    <a:pt x="0" y="161671"/>
                    <a:pt x="46609" y="208280"/>
                    <a:pt x="104140" y="208280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1532763" y="1319403"/>
              <a:ext cx="214122" cy="214122"/>
            </a:xfrm>
            <a:custGeom>
              <a:avLst/>
              <a:gdLst/>
              <a:ahLst/>
              <a:cxnLst/>
              <a:rect l="l" t="t" r="r" b="b"/>
              <a:pathLst>
                <a:path w="214122" h="214122">
                  <a:moveTo>
                    <a:pt x="107061" y="208407"/>
                  </a:moveTo>
                  <a:cubicBezTo>
                    <a:pt x="163068" y="208407"/>
                    <a:pt x="208407" y="163068"/>
                    <a:pt x="208407" y="107061"/>
                  </a:cubicBezTo>
                  <a:lnTo>
                    <a:pt x="211201" y="107061"/>
                  </a:lnTo>
                  <a:lnTo>
                    <a:pt x="208407" y="107061"/>
                  </a:lnTo>
                  <a:cubicBezTo>
                    <a:pt x="208407" y="51054"/>
                    <a:pt x="163068" y="5715"/>
                    <a:pt x="107061" y="5715"/>
                  </a:cubicBezTo>
                  <a:lnTo>
                    <a:pt x="107061" y="2921"/>
                  </a:lnTo>
                  <a:lnTo>
                    <a:pt x="107061" y="5715"/>
                  </a:lnTo>
                  <a:cubicBezTo>
                    <a:pt x="51054" y="5715"/>
                    <a:pt x="5715" y="51054"/>
                    <a:pt x="5715" y="107061"/>
                  </a:cubicBezTo>
                  <a:lnTo>
                    <a:pt x="2921" y="107061"/>
                  </a:lnTo>
                  <a:lnTo>
                    <a:pt x="5715" y="107061"/>
                  </a:lnTo>
                  <a:cubicBezTo>
                    <a:pt x="5715" y="163068"/>
                    <a:pt x="51054" y="208407"/>
                    <a:pt x="107061" y="208407"/>
                  </a:cubicBezTo>
                  <a:lnTo>
                    <a:pt x="107061" y="211201"/>
                  </a:lnTo>
                  <a:lnTo>
                    <a:pt x="107061" y="208407"/>
                  </a:lnTo>
                  <a:moveTo>
                    <a:pt x="107061" y="214122"/>
                  </a:moveTo>
                  <a:cubicBezTo>
                    <a:pt x="47879" y="214122"/>
                    <a:pt x="0" y="166243"/>
                    <a:pt x="0" y="107061"/>
                  </a:cubicBezTo>
                  <a:cubicBezTo>
                    <a:pt x="0" y="47879"/>
                    <a:pt x="47879" y="0"/>
                    <a:pt x="107061" y="0"/>
                  </a:cubicBezTo>
                  <a:cubicBezTo>
                    <a:pt x="166243" y="0"/>
                    <a:pt x="214122" y="47879"/>
                    <a:pt x="214122" y="107061"/>
                  </a:cubicBezTo>
                  <a:cubicBezTo>
                    <a:pt x="214122" y="166243"/>
                    <a:pt x="166243" y="214122"/>
                    <a:pt x="107061" y="214122"/>
                  </a:cubicBez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2037969" y="1042670"/>
              <a:ext cx="208280" cy="208280"/>
            </a:xfrm>
            <a:custGeom>
              <a:avLst/>
              <a:gdLst/>
              <a:ahLst/>
              <a:cxnLst/>
              <a:rect l="l" t="t" r="r" b="b"/>
              <a:pathLst>
                <a:path w="208280" h="208280">
                  <a:moveTo>
                    <a:pt x="104140" y="208280"/>
                  </a:moveTo>
                  <a:cubicBezTo>
                    <a:pt x="161671" y="208280"/>
                    <a:pt x="208280" y="161671"/>
                    <a:pt x="208280" y="104140"/>
                  </a:cubicBezTo>
                  <a:cubicBezTo>
                    <a:pt x="208280" y="46609"/>
                    <a:pt x="161671" y="0"/>
                    <a:pt x="104140" y="0"/>
                  </a:cubicBezTo>
                  <a:cubicBezTo>
                    <a:pt x="46609" y="0"/>
                    <a:pt x="0" y="46609"/>
                    <a:pt x="0" y="104140"/>
                  </a:cubicBezTo>
                  <a:cubicBezTo>
                    <a:pt x="0" y="161671"/>
                    <a:pt x="46609" y="208280"/>
                    <a:pt x="104140" y="208280"/>
                  </a:cubicBezTo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2035048" y="1039749"/>
              <a:ext cx="214122" cy="214122"/>
            </a:xfrm>
            <a:custGeom>
              <a:avLst/>
              <a:gdLst/>
              <a:ahLst/>
              <a:cxnLst/>
              <a:rect l="l" t="t" r="r" b="b"/>
              <a:pathLst>
                <a:path w="214122" h="214122">
                  <a:moveTo>
                    <a:pt x="107061" y="208407"/>
                  </a:moveTo>
                  <a:cubicBezTo>
                    <a:pt x="163068" y="208407"/>
                    <a:pt x="208407" y="163068"/>
                    <a:pt x="208407" y="107061"/>
                  </a:cubicBezTo>
                  <a:lnTo>
                    <a:pt x="211201" y="107061"/>
                  </a:lnTo>
                  <a:lnTo>
                    <a:pt x="208407" y="107061"/>
                  </a:lnTo>
                  <a:cubicBezTo>
                    <a:pt x="208407" y="51054"/>
                    <a:pt x="163068" y="5715"/>
                    <a:pt x="107061" y="5715"/>
                  </a:cubicBezTo>
                  <a:lnTo>
                    <a:pt x="107061" y="2921"/>
                  </a:lnTo>
                  <a:lnTo>
                    <a:pt x="107061" y="5715"/>
                  </a:lnTo>
                  <a:cubicBezTo>
                    <a:pt x="51054" y="5715"/>
                    <a:pt x="5715" y="51054"/>
                    <a:pt x="5715" y="107061"/>
                  </a:cubicBezTo>
                  <a:lnTo>
                    <a:pt x="2921" y="107061"/>
                  </a:lnTo>
                  <a:lnTo>
                    <a:pt x="5715" y="107061"/>
                  </a:lnTo>
                  <a:cubicBezTo>
                    <a:pt x="5715" y="163068"/>
                    <a:pt x="51054" y="208407"/>
                    <a:pt x="107061" y="208407"/>
                  </a:cubicBezTo>
                  <a:lnTo>
                    <a:pt x="107061" y="211201"/>
                  </a:lnTo>
                  <a:lnTo>
                    <a:pt x="107061" y="208407"/>
                  </a:lnTo>
                  <a:moveTo>
                    <a:pt x="107061" y="214122"/>
                  </a:moveTo>
                  <a:cubicBezTo>
                    <a:pt x="47879" y="214122"/>
                    <a:pt x="0" y="166243"/>
                    <a:pt x="0" y="107061"/>
                  </a:cubicBezTo>
                  <a:cubicBezTo>
                    <a:pt x="0" y="47879"/>
                    <a:pt x="47879" y="0"/>
                    <a:pt x="107061" y="0"/>
                  </a:cubicBezTo>
                  <a:cubicBezTo>
                    <a:pt x="166243" y="0"/>
                    <a:pt x="214122" y="47879"/>
                    <a:pt x="214122" y="107061"/>
                  </a:cubicBezTo>
                  <a:cubicBezTo>
                    <a:pt x="214122" y="166243"/>
                    <a:pt x="166243" y="214122"/>
                    <a:pt x="107061" y="214122"/>
                  </a:cubicBez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2037969" y="1322324"/>
              <a:ext cx="208280" cy="208280"/>
            </a:xfrm>
            <a:custGeom>
              <a:avLst/>
              <a:gdLst/>
              <a:ahLst/>
              <a:cxnLst/>
              <a:rect l="l" t="t" r="r" b="b"/>
              <a:pathLst>
                <a:path w="208280" h="208280">
                  <a:moveTo>
                    <a:pt x="104140" y="208280"/>
                  </a:moveTo>
                  <a:cubicBezTo>
                    <a:pt x="161671" y="208280"/>
                    <a:pt x="208280" y="161671"/>
                    <a:pt x="208280" y="104140"/>
                  </a:cubicBezTo>
                  <a:cubicBezTo>
                    <a:pt x="208280" y="46609"/>
                    <a:pt x="161671" y="0"/>
                    <a:pt x="104140" y="0"/>
                  </a:cubicBezTo>
                  <a:cubicBezTo>
                    <a:pt x="46609" y="0"/>
                    <a:pt x="0" y="46609"/>
                    <a:pt x="0" y="104140"/>
                  </a:cubicBezTo>
                  <a:cubicBezTo>
                    <a:pt x="0" y="161671"/>
                    <a:pt x="46609" y="208280"/>
                    <a:pt x="104140" y="208280"/>
                  </a:cubicBezTo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2035048" y="1319403"/>
              <a:ext cx="214122" cy="214122"/>
            </a:xfrm>
            <a:custGeom>
              <a:avLst/>
              <a:gdLst/>
              <a:ahLst/>
              <a:cxnLst/>
              <a:rect l="l" t="t" r="r" b="b"/>
              <a:pathLst>
                <a:path w="214122" h="214122">
                  <a:moveTo>
                    <a:pt x="107061" y="208407"/>
                  </a:moveTo>
                  <a:cubicBezTo>
                    <a:pt x="163068" y="208407"/>
                    <a:pt x="208407" y="163068"/>
                    <a:pt x="208407" y="107061"/>
                  </a:cubicBezTo>
                  <a:lnTo>
                    <a:pt x="211201" y="107061"/>
                  </a:lnTo>
                  <a:lnTo>
                    <a:pt x="208407" y="107061"/>
                  </a:lnTo>
                  <a:cubicBezTo>
                    <a:pt x="208407" y="51054"/>
                    <a:pt x="163068" y="5715"/>
                    <a:pt x="107061" y="5715"/>
                  </a:cubicBezTo>
                  <a:lnTo>
                    <a:pt x="107061" y="2921"/>
                  </a:lnTo>
                  <a:lnTo>
                    <a:pt x="107061" y="5715"/>
                  </a:lnTo>
                  <a:cubicBezTo>
                    <a:pt x="51054" y="5715"/>
                    <a:pt x="5715" y="51054"/>
                    <a:pt x="5715" y="107061"/>
                  </a:cubicBezTo>
                  <a:lnTo>
                    <a:pt x="2921" y="107061"/>
                  </a:lnTo>
                  <a:lnTo>
                    <a:pt x="5715" y="107061"/>
                  </a:lnTo>
                  <a:cubicBezTo>
                    <a:pt x="5715" y="163068"/>
                    <a:pt x="51054" y="208407"/>
                    <a:pt x="107061" y="208407"/>
                  </a:cubicBezTo>
                  <a:lnTo>
                    <a:pt x="107061" y="211201"/>
                  </a:lnTo>
                  <a:lnTo>
                    <a:pt x="107061" y="208407"/>
                  </a:lnTo>
                  <a:moveTo>
                    <a:pt x="107061" y="214122"/>
                  </a:moveTo>
                  <a:cubicBezTo>
                    <a:pt x="47879" y="214122"/>
                    <a:pt x="0" y="166243"/>
                    <a:pt x="0" y="107061"/>
                  </a:cubicBezTo>
                  <a:cubicBezTo>
                    <a:pt x="0" y="47879"/>
                    <a:pt x="47879" y="0"/>
                    <a:pt x="107061" y="0"/>
                  </a:cubicBezTo>
                  <a:cubicBezTo>
                    <a:pt x="166243" y="0"/>
                    <a:pt x="214122" y="47879"/>
                    <a:pt x="214122" y="107061"/>
                  </a:cubicBezTo>
                  <a:cubicBezTo>
                    <a:pt x="214122" y="166243"/>
                    <a:pt x="166243" y="214122"/>
                    <a:pt x="107061" y="214122"/>
                  </a:cubicBez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63500" y="63500"/>
              <a:ext cx="2735961" cy="2520061"/>
            </a:xfrm>
            <a:custGeom>
              <a:avLst/>
              <a:gdLst/>
              <a:ahLst/>
              <a:cxnLst/>
              <a:rect l="l" t="t" r="r" b="b"/>
              <a:pathLst>
                <a:path w="2735961" h="2520061">
                  <a:moveTo>
                    <a:pt x="3175" y="2513711"/>
                  </a:moveTo>
                  <a:lnTo>
                    <a:pt x="2732786" y="2513711"/>
                  </a:lnTo>
                  <a:lnTo>
                    <a:pt x="2732786" y="2516886"/>
                  </a:lnTo>
                  <a:lnTo>
                    <a:pt x="2729611" y="2516886"/>
                  </a:lnTo>
                  <a:lnTo>
                    <a:pt x="2729611" y="3175"/>
                  </a:lnTo>
                  <a:lnTo>
                    <a:pt x="2732786" y="3175"/>
                  </a:lnTo>
                  <a:lnTo>
                    <a:pt x="2732786" y="6350"/>
                  </a:lnTo>
                  <a:lnTo>
                    <a:pt x="3175" y="6350"/>
                  </a:lnTo>
                  <a:lnTo>
                    <a:pt x="3175" y="3175"/>
                  </a:lnTo>
                  <a:lnTo>
                    <a:pt x="6350" y="3175"/>
                  </a:lnTo>
                  <a:lnTo>
                    <a:pt x="6350" y="2516886"/>
                  </a:lnTo>
                  <a:lnTo>
                    <a:pt x="3175" y="2516886"/>
                  </a:lnTo>
                  <a:lnTo>
                    <a:pt x="3175" y="2513711"/>
                  </a:lnTo>
                  <a:moveTo>
                    <a:pt x="3175" y="2520061"/>
                  </a:moveTo>
                  <a:lnTo>
                    <a:pt x="0" y="2520061"/>
                  </a:lnTo>
                  <a:lnTo>
                    <a:pt x="0" y="2516886"/>
                  </a:lnTo>
                  <a:lnTo>
                    <a:pt x="0" y="3175"/>
                  </a:lnTo>
                  <a:lnTo>
                    <a:pt x="0" y="0"/>
                  </a:lnTo>
                  <a:lnTo>
                    <a:pt x="3175" y="0"/>
                  </a:lnTo>
                  <a:lnTo>
                    <a:pt x="2732786" y="0"/>
                  </a:lnTo>
                  <a:lnTo>
                    <a:pt x="2735961" y="0"/>
                  </a:lnTo>
                  <a:lnTo>
                    <a:pt x="2735961" y="3175"/>
                  </a:lnTo>
                  <a:lnTo>
                    <a:pt x="2735961" y="2516886"/>
                  </a:lnTo>
                  <a:lnTo>
                    <a:pt x="2735961" y="2520061"/>
                  </a:lnTo>
                  <a:lnTo>
                    <a:pt x="2732786" y="2520061"/>
                  </a:lnTo>
                  <a:lnTo>
                    <a:pt x="3175" y="2520061"/>
                  </a:lnTo>
                  <a:close/>
                </a:path>
              </a:pathLst>
            </a:custGeom>
            <a:solidFill>
              <a:srgbClr val="00425F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6546274" y="3025476"/>
            <a:ext cx="40158" cy="1329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039"/>
              </a:lnSpc>
            </a:pPr>
            <a:r>
              <a:rPr lang="en-US" sz="865">
                <a:solidFill>
                  <a:srgbClr val="4C4C4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• • • • • • • • • •</a:t>
            </a:r>
          </a:p>
        </p:txBody>
      </p:sp>
      <p:grpSp>
        <p:nvGrpSpPr>
          <p:cNvPr id="21" name="Group 21"/>
          <p:cNvGrpSpPr>
            <a:grpSpLocks noChangeAspect="1"/>
          </p:cNvGrpSpPr>
          <p:nvPr/>
        </p:nvGrpSpPr>
        <p:grpSpPr>
          <a:xfrm>
            <a:off x="406652" y="2821292"/>
            <a:ext cx="7929136" cy="2775192"/>
            <a:chOff x="0" y="0"/>
            <a:chExt cx="5759996" cy="201599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5759958" cy="2015998"/>
            </a:xfrm>
            <a:custGeom>
              <a:avLst/>
              <a:gdLst/>
              <a:ahLst/>
              <a:cxnLst/>
              <a:rect l="l" t="t" r="r" b="b"/>
              <a:pathLst>
                <a:path w="5759958" h="2015998">
                  <a:moveTo>
                    <a:pt x="0" y="2015998"/>
                  </a:moveTo>
                  <a:lnTo>
                    <a:pt x="5759958" y="2015998"/>
                  </a:lnTo>
                  <a:lnTo>
                    <a:pt x="575995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1F2F2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23" name="Freeform 23"/>
          <p:cNvSpPr/>
          <p:nvPr/>
        </p:nvSpPr>
        <p:spPr>
          <a:xfrm>
            <a:off x="6006880" y="425952"/>
            <a:ext cx="5687734" cy="5449295"/>
          </a:xfrm>
          <a:custGeom>
            <a:avLst/>
            <a:gdLst/>
            <a:ahLst/>
            <a:cxnLst/>
            <a:rect l="l" t="t" r="r" b="b"/>
            <a:pathLst>
              <a:path w="5687734" h="5449295">
                <a:moveTo>
                  <a:pt x="0" y="0"/>
                </a:moveTo>
                <a:lnTo>
                  <a:pt x="5687734" y="0"/>
                </a:lnTo>
                <a:lnTo>
                  <a:pt x="5687734" y="5449295"/>
                </a:lnTo>
                <a:lnTo>
                  <a:pt x="0" y="544929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90" t="-413" r="-394" b="-423"/>
            </a:stretch>
          </a:blipFill>
        </p:spPr>
        <p:txBody>
          <a:bodyPr/>
          <a:lstStyle/>
          <a:p>
            <a:endParaRPr lang="en-BE"/>
          </a:p>
        </p:txBody>
      </p:sp>
      <p:grpSp>
        <p:nvGrpSpPr>
          <p:cNvPr id="24" name="Group 24"/>
          <p:cNvGrpSpPr>
            <a:grpSpLocks noChangeAspect="1"/>
          </p:cNvGrpSpPr>
          <p:nvPr/>
        </p:nvGrpSpPr>
        <p:grpSpPr>
          <a:xfrm>
            <a:off x="894336" y="8813759"/>
            <a:ext cx="5285065" cy="1271348"/>
            <a:chOff x="0" y="0"/>
            <a:chExt cx="2222881" cy="534721"/>
          </a:xfrm>
        </p:grpSpPr>
        <p:sp>
          <p:nvSpPr>
            <p:cNvPr id="25" name="Freeform 25"/>
            <p:cNvSpPr/>
            <p:nvPr/>
          </p:nvSpPr>
          <p:spPr>
            <a:xfrm>
              <a:off x="63500" y="63500"/>
              <a:ext cx="475107" cy="407670"/>
            </a:xfrm>
            <a:custGeom>
              <a:avLst/>
              <a:gdLst/>
              <a:ahLst/>
              <a:cxnLst/>
              <a:rect l="l" t="t" r="r" b="b"/>
              <a:pathLst>
                <a:path w="475107" h="407670">
                  <a:moveTo>
                    <a:pt x="0" y="0"/>
                  </a:moveTo>
                  <a:lnTo>
                    <a:pt x="380619" y="0"/>
                  </a:lnTo>
                  <a:lnTo>
                    <a:pt x="475107" y="205486"/>
                  </a:lnTo>
                  <a:lnTo>
                    <a:pt x="378079" y="407670"/>
                  </a:lnTo>
                  <a:lnTo>
                    <a:pt x="0" y="407670"/>
                  </a:lnTo>
                  <a:lnTo>
                    <a:pt x="91948" y="205486"/>
                  </a:lnTo>
                  <a:close/>
                </a:path>
              </a:pathLst>
            </a:custGeom>
            <a:solidFill>
              <a:srgbClr val="F6F6F6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26" name="Freeform 26"/>
            <p:cNvSpPr/>
            <p:nvPr/>
          </p:nvSpPr>
          <p:spPr>
            <a:xfrm>
              <a:off x="468630" y="63500"/>
              <a:ext cx="475107" cy="407670"/>
            </a:xfrm>
            <a:custGeom>
              <a:avLst/>
              <a:gdLst/>
              <a:ahLst/>
              <a:cxnLst/>
              <a:rect l="l" t="t" r="r" b="b"/>
              <a:pathLst>
                <a:path w="475107" h="407670">
                  <a:moveTo>
                    <a:pt x="0" y="0"/>
                  </a:moveTo>
                  <a:lnTo>
                    <a:pt x="380619" y="0"/>
                  </a:lnTo>
                  <a:lnTo>
                    <a:pt x="475107" y="205486"/>
                  </a:lnTo>
                  <a:lnTo>
                    <a:pt x="378079" y="407670"/>
                  </a:lnTo>
                  <a:lnTo>
                    <a:pt x="0" y="407670"/>
                  </a:lnTo>
                  <a:lnTo>
                    <a:pt x="92329" y="205486"/>
                  </a:lnTo>
                  <a:close/>
                </a:path>
              </a:pathLst>
            </a:custGeom>
            <a:solidFill>
              <a:srgbClr val="147063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27" name="Freeform 27"/>
            <p:cNvSpPr/>
            <p:nvPr/>
          </p:nvSpPr>
          <p:spPr>
            <a:xfrm>
              <a:off x="873887" y="63500"/>
              <a:ext cx="475107" cy="407670"/>
            </a:xfrm>
            <a:custGeom>
              <a:avLst/>
              <a:gdLst/>
              <a:ahLst/>
              <a:cxnLst/>
              <a:rect l="l" t="t" r="r" b="b"/>
              <a:pathLst>
                <a:path w="475107" h="407670">
                  <a:moveTo>
                    <a:pt x="0" y="0"/>
                  </a:moveTo>
                  <a:lnTo>
                    <a:pt x="380619" y="0"/>
                  </a:lnTo>
                  <a:lnTo>
                    <a:pt x="475107" y="205486"/>
                  </a:lnTo>
                  <a:lnTo>
                    <a:pt x="378079" y="407670"/>
                  </a:lnTo>
                  <a:lnTo>
                    <a:pt x="0" y="407670"/>
                  </a:lnTo>
                  <a:lnTo>
                    <a:pt x="92202" y="205486"/>
                  </a:lnTo>
                  <a:close/>
                </a:path>
              </a:pathLst>
            </a:custGeom>
            <a:solidFill>
              <a:srgbClr val="F6F6F6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28" name="Freeform 28"/>
            <p:cNvSpPr/>
            <p:nvPr/>
          </p:nvSpPr>
          <p:spPr>
            <a:xfrm>
              <a:off x="1280033" y="63500"/>
              <a:ext cx="475107" cy="407670"/>
            </a:xfrm>
            <a:custGeom>
              <a:avLst/>
              <a:gdLst/>
              <a:ahLst/>
              <a:cxnLst/>
              <a:rect l="l" t="t" r="r" b="b"/>
              <a:pathLst>
                <a:path w="475107" h="407670">
                  <a:moveTo>
                    <a:pt x="0" y="0"/>
                  </a:moveTo>
                  <a:lnTo>
                    <a:pt x="380619" y="0"/>
                  </a:lnTo>
                  <a:lnTo>
                    <a:pt x="475107" y="203835"/>
                  </a:lnTo>
                  <a:lnTo>
                    <a:pt x="378079" y="407670"/>
                  </a:lnTo>
                  <a:lnTo>
                    <a:pt x="0" y="407670"/>
                  </a:lnTo>
                  <a:lnTo>
                    <a:pt x="91948" y="203835"/>
                  </a:lnTo>
                  <a:close/>
                </a:path>
              </a:pathLst>
            </a:custGeom>
            <a:solidFill>
              <a:srgbClr val="F6F6F6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29" name="Freeform 29"/>
            <p:cNvSpPr/>
            <p:nvPr/>
          </p:nvSpPr>
          <p:spPr>
            <a:xfrm>
              <a:off x="1684274" y="63500"/>
              <a:ext cx="475107" cy="407670"/>
            </a:xfrm>
            <a:custGeom>
              <a:avLst/>
              <a:gdLst/>
              <a:ahLst/>
              <a:cxnLst/>
              <a:rect l="l" t="t" r="r" b="b"/>
              <a:pathLst>
                <a:path w="475107" h="407670">
                  <a:moveTo>
                    <a:pt x="0" y="0"/>
                  </a:moveTo>
                  <a:lnTo>
                    <a:pt x="380619" y="0"/>
                  </a:lnTo>
                  <a:lnTo>
                    <a:pt x="475107" y="205105"/>
                  </a:lnTo>
                  <a:lnTo>
                    <a:pt x="378079" y="407670"/>
                  </a:lnTo>
                  <a:lnTo>
                    <a:pt x="0" y="407670"/>
                  </a:lnTo>
                  <a:lnTo>
                    <a:pt x="91821" y="205105"/>
                  </a:lnTo>
                  <a:close/>
                </a:path>
              </a:pathLst>
            </a:custGeom>
            <a:solidFill>
              <a:srgbClr val="F6F6F6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30" name="Freeform 30"/>
            <p:cNvSpPr/>
            <p:nvPr/>
          </p:nvSpPr>
          <p:spPr>
            <a:xfrm>
              <a:off x="663702" y="191008"/>
              <a:ext cx="91059" cy="90932"/>
            </a:xfrm>
            <a:custGeom>
              <a:avLst/>
              <a:gdLst/>
              <a:ahLst/>
              <a:cxnLst/>
              <a:rect l="l" t="t" r="r" b="b"/>
              <a:pathLst>
                <a:path w="91059" h="90932">
                  <a:moveTo>
                    <a:pt x="85090" y="90932"/>
                  </a:moveTo>
                  <a:lnTo>
                    <a:pt x="5842" y="90932"/>
                  </a:lnTo>
                  <a:lnTo>
                    <a:pt x="5842" y="88011"/>
                  </a:lnTo>
                  <a:lnTo>
                    <a:pt x="5842" y="90932"/>
                  </a:lnTo>
                  <a:cubicBezTo>
                    <a:pt x="2540" y="90932"/>
                    <a:pt x="0" y="88265"/>
                    <a:pt x="0" y="85090"/>
                  </a:cubicBezTo>
                  <a:lnTo>
                    <a:pt x="2921" y="85090"/>
                  </a:lnTo>
                  <a:lnTo>
                    <a:pt x="0" y="85090"/>
                  </a:lnTo>
                  <a:lnTo>
                    <a:pt x="0" y="5842"/>
                  </a:lnTo>
                  <a:lnTo>
                    <a:pt x="2921" y="5842"/>
                  </a:lnTo>
                  <a:lnTo>
                    <a:pt x="0" y="5842"/>
                  </a:lnTo>
                  <a:cubicBezTo>
                    <a:pt x="0" y="2540"/>
                    <a:pt x="2667" y="0"/>
                    <a:pt x="5842" y="0"/>
                  </a:cubicBezTo>
                  <a:lnTo>
                    <a:pt x="5842" y="2921"/>
                  </a:lnTo>
                  <a:lnTo>
                    <a:pt x="5842" y="0"/>
                  </a:lnTo>
                  <a:lnTo>
                    <a:pt x="85090" y="0"/>
                  </a:lnTo>
                  <a:lnTo>
                    <a:pt x="85090" y="2921"/>
                  </a:lnTo>
                  <a:lnTo>
                    <a:pt x="85090" y="0"/>
                  </a:lnTo>
                  <a:cubicBezTo>
                    <a:pt x="88265" y="0"/>
                    <a:pt x="90932" y="2667"/>
                    <a:pt x="90932" y="5842"/>
                  </a:cubicBezTo>
                  <a:lnTo>
                    <a:pt x="88138" y="5842"/>
                  </a:lnTo>
                  <a:lnTo>
                    <a:pt x="91059" y="5842"/>
                  </a:lnTo>
                  <a:lnTo>
                    <a:pt x="91059" y="85090"/>
                  </a:lnTo>
                  <a:lnTo>
                    <a:pt x="88138" y="85090"/>
                  </a:lnTo>
                  <a:lnTo>
                    <a:pt x="91059" y="85090"/>
                  </a:lnTo>
                  <a:cubicBezTo>
                    <a:pt x="91059" y="88392"/>
                    <a:pt x="88392" y="90932"/>
                    <a:pt x="85217" y="90932"/>
                  </a:cubicBezTo>
                  <a:lnTo>
                    <a:pt x="85217" y="88011"/>
                  </a:lnTo>
                  <a:lnTo>
                    <a:pt x="85217" y="90932"/>
                  </a:lnTo>
                  <a:moveTo>
                    <a:pt x="85217" y="85217"/>
                  </a:moveTo>
                  <a:cubicBezTo>
                    <a:pt x="85344" y="85217"/>
                    <a:pt x="85344" y="85090"/>
                    <a:pt x="85344" y="85090"/>
                  </a:cubicBezTo>
                  <a:lnTo>
                    <a:pt x="85344" y="5842"/>
                  </a:lnTo>
                  <a:cubicBezTo>
                    <a:pt x="85344" y="5715"/>
                    <a:pt x="85217" y="5715"/>
                    <a:pt x="85217" y="5715"/>
                  </a:cubicBezTo>
                  <a:lnTo>
                    <a:pt x="5842" y="5715"/>
                  </a:lnTo>
                  <a:cubicBezTo>
                    <a:pt x="5715" y="5715"/>
                    <a:pt x="5715" y="5842"/>
                    <a:pt x="5715" y="5842"/>
                  </a:cubicBezTo>
                  <a:lnTo>
                    <a:pt x="5715" y="85090"/>
                  </a:lnTo>
                  <a:cubicBezTo>
                    <a:pt x="5715" y="85217"/>
                    <a:pt x="5842" y="85217"/>
                    <a:pt x="5842" y="85217"/>
                  </a:cubicBezTo>
                  <a:lnTo>
                    <a:pt x="85090" y="8521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31" name="Freeform 31"/>
            <p:cNvSpPr/>
            <p:nvPr/>
          </p:nvSpPr>
          <p:spPr>
            <a:xfrm>
              <a:off x="718566" y="248793"/>
              <a:ext cx="90932" cy="90932"/>
            </a:xfrm>
            <a:custGeom>
              <a:avLst/>
              <a:gdLst/>
              <a:ahLst/>
              <a:cxnLst/>
              <a:rect l="l" t="t" r="r" b="b"/>
              <a:pathLst>
                <a:path w="90932" h="90932">
                  <a:moveTo>
                    <a:pt x="85090" y="90932"/>
                  </a:moveTo>
                  <a:lnTo>
                    <a:pt x="5842" y="90932"/>
                  </a:lnTo>
                  <a:lnTo>
                    <a:pt x="5842" y="88011"/>
                  </a:lnTo>
                  <a:lnTo>
                    <a:pt x="5842" y="90932"/>
                  </a:lnTo>
                  <a:cubicBezTo>
                    <a:pt x="2540" y="90932"/>
                    <a:pt x="0" y="88265"/>
                    <a:pt x="0" y="85090"/>
                  </a:cubicBezTo>
                  <a:lnTo>
                    <a:pt x="2921" y="85090"/>
                  </a:lnTo>
                  <a:lnTo>
                    <a:pt x="0" y="85090"/>
                  </a:lnTo>
                  <a:lnTo>
                    <a:pt x="0" y="5842"/>
                  </a:lnTo>
                  <a:lnTo>
                    <a:pt x="2921" y="5842"/>
                  </a:lnTo>
                  <a:lnTo>
                    <a:pt x="0" y="5842"/>
                  </a:lnTo>
                  <a:cubicBezTo>
                    <a:pt x="0" y="2540"/>
                    <a:pt x="2667" y="0"/>
                    <a:pt x="5842" y="0"/>
                  </a:cubicBezTo>
                  <a:lnTo>
                    <a:pt x="5842" y="2921"/>
                  </a:lnTo>
                  <a:lnTo>
                    <a:pt x="5842" y="0"/>
                  </a:lnTo>
                  <a:lnTo>
                    <a:pt x="85090" y="0"/>
                  </a:lnTo>
                  <a:lnTo>
                    <a:pt x="85090" y="2921"/>
                  </a:lnTo>
                  <a:lnTo>
                    <a:pt x="85090" y="0"/>
                  </a:lnTo>
                  <a:cubicBezTo>
                    <a:pt x="88392" y="0"/>
                    <a:pt x="90932" y="2667"/>
                    <a:pt x="90932" y="5842"/>
                  </a:cubicBezTo>
                  <a:lnTo>
                    <a:pt x="88011" y="5842"/>
                  </a:lnTo>
                  <a:lnTo>
                    <a:pt x="90932" y="5842"/>
                  </a:lnTo>
                  <a:lnTo>
                    <a:pt x="90932" y="85090"/>
                  </a:lnTo>
                  <a:lnTo>
                    <a:pt x="88011" y="85090"/>
                  </a:lnTo>
                  <a:lnTo>
                    <a:pt x="90932" y="85090"/>
                  </a:lnTo>
                  <a:cubicBezTo>
                    <a:pt x="90932" y="88265"/>
                    <a:pt x="88265" y="90932"/>
                    <a:pt x="85090" y="90932"/>
                  </a:cubicBezTo>
                  <a:lnTo>
                    <a:pt x="85090" y="88011"/>
                  </a:lnTo>
                  <a:lnTo>
                    <a:pt x="85090" y="90932"/>
                  </a:lnTo>
                  <a:moveTo>
                    <a:pt x="85090" y="85217"/>
                  </a:moveTo>
                  <a:cubicBezTo>
                    <a:pt x="85217" y="85217"/>
                    <a:pt x="85217" y="85090"/>
                    <a:pt x="85217" y="85090"/>
                  </a:cubicBezTo>
                  <a:lnTo>
                    <a:pt x="85217" y="5842"/>
                  </a:lnTo>
                  <a:cubicBezTo>
                    <a:pt x="85217" y="5715"/>
                    <a:pt x="85090" y="5715"/>
                    <a:pt x="85090" y="5715"/>
                  </a:cubicBezTo>
                  <a:lnTo>
                    <a:pt x="5842" y="5715"/>
                  </a:lnTo>
                  <a:cubicBezTo>
                    <a:pt x="5715" y="5715"/>
                    <a:pt x="5715" y="5842"/>
                    <a:pt x="5715" y="5842"/>
                  </a:cubicBezTo>
                  <a:lnTo>
                    <a:pt x="5715" y="85090"/>
                  </a:lnTo>
                  <a:cubicBezTo>
                    <a:pt x="5715" y="85217"/>
                    <a:pt x="5842" y="85217"/>
                    <a:pt x="5842" y="85217"/>
                  </a:cubicBezTo>
                  <a:lnTo>
                    <a:pt x="85090" y="8521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14443749" y="876990"/>
            <a:ext cx="101036" cy="4298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34"/>
              </a:lnSpc>
            </a:pPr>
            <a:r>
              <a:rPr lang="en-US" sz="3058" b="1">
                <a:solidFill>
                  <a:srgbClr val="117164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 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3288464" y="1240753"/>
            <a:ext cx="4268335" cy="5591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43"/>
              </a:lnSpc>
            </a:pPr>
            <a:r>
              <a:rPr lang="en-US" sz="1966" b="1">
                <a:solidFill>
                  <a:srgbClr val="117164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PERSONALISATION WITH LOGO ON EXCLUSIVE VALVE &amp; CABINET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2810797" y="2794679"/>
            <a:ext cx="4851451" cy="900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59"/>
              </a:lnSpc>
            </a:pPr>
            <a:r>
              <a:rPr lang="en-US" sz="1966">
                <a:solidFill>
                  <a:srgbClr val="4C4C4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Select an exclusive softener or an exclusive cabinet/valve combination for a certain region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2810797" y="3812402"/>
            <a:ext cx="4288979" cy="16582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15"/>
              </a:lnSpc>
            </a:pPr>
            <a:r>
              <a:rPr lang="en-US" sz="1966">
                <a:solidFill>
                  <a:srgbClr val="4C4C4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Select a colour combination. Standard: </a:t>
            </a:r>
          </a:p>
          <a:p>
            <a:pPr algn="l">
              <a:lnSpc>
                <a:spcPts val="3605"/>
              </a:lnSpc>
            </a:pPr>
            <a:r>
              <a:rPr lang="en-US" sz="2184">
                <a:solidFill>
                  <a:srgbClr val="4C4C4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cabinet / cover </a:t>
            </a:r>
          </a:p>
          <a:p>
            <a:pPr algn="l">
              <a:lnSpc>
                <a:spcPts val="4915"/>
              </a:lnSpc>
            </a:pPr>
            <a:r>
              <a:rPr lang="en-US" sz="1966">
                <a:solidFill>
                  <a:srgbClr val="4C4C4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salt lid 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2810797" y="5588199"/>
            <a:ext cx="4439253" cy="8481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15"/>
              </a:lnSpc>
            </a:pPr>
            <a:r>
              <a:rPr lang="en-US" sz="1966">
                <a:solidFill>
                  <a:srgbClr val="4C4C4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Your softener can be extra personalised </a:t>
            </a:r>
          </a:p>
          <a:p>
            <a:pPr algn="l">
              <a:lnSpc>
                <a:spcPts val="983"/>
              </a:lnSpc>
            </a:pPr>
            <a:r>
              <a:rPr lang="en-US" sz="1966">
                <a:solidFill>
                  <a:srgbClr val="4C4C4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with labelling, transfers, …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2810797" y="6553899"/>
            <a:ext cx="4643323" cy="547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15"/>
              </a:lnSpc>
            </a:pPr>
            <a:r>
              <a:rPr lang="en-US" sz="1966">
                <a:solidFill>
                  <a:srgbClr val="4C4C4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Discuss with your PWG Company on MOQ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2338810" y="2547029"/>
            <a:ext cx="157162" cy="5484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15"/>
              </a:lnSpc>
            </a:pPr>
            <a:r>
              <a:rPr lang="en-US" sz="1966">
                <a:solidFill>
                  <a:srgbClr val="4C4C4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• 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2339060" y="3812402"/>
            <a:ext cx="157162" cy="5484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15"/>
              </a:lnSpc>
            </a:pPr>
            <a:r>
              <a:rPr lang="en-US" sz="1966">
                <a:solidFill>
                  <a:srgbClr val="4C4C4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• 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2338810" y="5588199"/>
            <a:ext cx="157162" cy="5484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15"/>
              </a:lnSpc>
            </a:pPr>
            <a:r>
              <a:rPr lang="en-US" sz="1966">
                <a:solidFill>
                  <a:srgbClr val="4C4C4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• 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2338810" y="6553899"/>
            <a:ext cx="157162" cy="5484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15"/>
              </a:lnSpc>
            </a:pPr>
            <a:r>
              <a:rPr lang="en-US" sz="1966">
                <a:solidFill>
                  <a:srgbClr val="4C4C4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• 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3288464" y="791265"/>
            <a:ext cx="1522344" cy="515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82"/>
              </a:lnSpc>
            </a:pPr>
            <a:r>
              <a:rPr lang="en-US" sz="3058" b="1">
                <a:solidFill>
                  <a:srgbClr val="117164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LEVEL</a:t>
            </a:r>
            <a:r>
              <a:rPr lang="en-US" sz="3058" b="1">
                <a:solidFill>
                  <a:srgbClr val="000000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 </a:t>
            </a:r>
            <a:r>
              <a:rPr lang="en-US" sz="3058" b="1">
                <a:solidFill>
                  <a:srgbClr val="117164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2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04951" y="1994112"/>
            <a:ext cx="3088999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4200" b="1">
                <a:solidFill>
                  <a:srgbClr val="005AAB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JANE CDK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34114" y="3003187"/>
            <a:ext cx="5428616" cy="2391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10208" lvl="1" indent="-205104" algn="l">
              <a:lnSpc>
                <a:spcPts val="1899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PWG exclusive softener </a:t>
            </a:r>
          </a:p>
          <a:p>
            <a:pPr marL="410208" lvl="1" indent="-205104" algn="l">
              <a:lnSpc>
                <a:spcPts val="1899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Complete range: midi - midi - maxi </a:t>
            </a:r>
          </a:p>
          <a:p>
            <a:pPr marL="410208" lvl="1" indent="-205104" algn="l">
              <a:lnSpc>
                <a:spcPts val="1899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Integrated Runxin F79 valve in cabinet cover</a:t>
            </a:r>
          </a:p>
          <a:p>
            <a:pPr marL="410208" lvl="1" indent="-205104" algn="l">
              <a:lnSpc>
                <a:spcPts val="1899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Perfect integration cover &amp; cabinet </a:t>
            </a:r>
          </a:p>
          <a:p>
            <a:pPr marL="410208" lvl="1" indent="-205104" algn="l">
              <a:lnSpc>
                <a:spcPts val="1899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Clean &amp; modern design (shiny cover) </a:t>
            </a:r>
          </a:p>
          <a:p>
            <a:pPr marL="410208" lvl="1" indent="-205104" algn="l">
              <a:lnSpc>
                <a:spcPts val="1899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Easy salt filling due to tilting salt lid </a:t>
            </a:r>
          </a:p>
          <a:p>
            <a:pPr marL="410208" lvl="1" indent="-205104" algn="l">
              <a:lnSpc>
                <a:spcPts val="1899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Handles on unit for easy handling </a:t>
            </a:r>
          </a:p>
          <a:p>
            <a:pPr marL="410208" lvl="1" indent="-205104" algn="l">
              <a:lnSpc>
                <a:spcPts val="1899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Premium LCD touch screen display </a:t>
            </a:r>
          </a:p>
          <a:p>
            <a:pPr marL="410208" lvl="1" indent="-205104" algn="l">
              <a:lnSpc>
                <a:spcPts val="1899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Chlorinator for disinfection </a:t>
            </a:r>
          </a:p>
          <a:p>
            <a:pPr marL="410208" lvl="1" indent="-205104" algn="l">
              <a:lnSpc>
                <a:spcPts val="1899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3 Different timer designs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604951" y="381910"/>
            <a:ext cx="2576123" cy="1473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58"/>
              </a:lnSpc>
            </a:pPr>
            <a:r>
              <a:rPr lang="en-US" sz="3429" b="1">
                <a:solidFill>
                  <a:srgbClr val="4C4C4E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PWG MIX &amp; MATCH SOFTENERS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770177" y="2815821"/>
            <a:ext cx="6677301" cy="2337051"/>
            <a:chOff x="0" y="0"/>
            <a:chExt cx="5759996" cy="201599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759958" cy="2015998"/>
            </a:xfrm>
            <a:custGeom>
              <a:avLst/>
              <a:gdLst/>
              <a:ahLst/>
              <a:cxnLst/>
              <a:rect l="l" t="t" r="r" b="b"/>
              <a:pathLst>
                <a:path w="5759958" h="2015998">
                  <a:moveTo>
                    <a:pt x="0" y="2015998"/>
                  </a:moveTo>
                  <a:lnTo>
                    <a:pt x="5759958" y="2015998"/>
                  </a:lnTo>
                  <a:lnTo>
                    <a:pt x="575995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1F2F2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11951295" y="2301818"/>
            <a:ext cx="5929592" cy="5461469"/>
            <a:chOff x="0" y="0"/>
            <a:chExt cx="2735999" cy="251999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735961" cy="2520061"/>
            </a:xfrm>
            <a:custGeom>
              <a:avLst/>
              <a:gdLst/>
              <a:ahLst/>
              <a:cxnLst/>
              <a:rect l="l" t="t" r="r" b="b"/>
              <a:pathLst>
                <a:path w="2735961" h="2520061">
                  <a:moveTo>
                    <a:pt x="3175" y="2513711"/>
                  </a:moveTo>
                  <a:lnTo>
                    <a:pt x="2732786" y="2513711"/>
                  </a:lnTo>
                  <a:lnTo>
                    <a:pt x="2732786" y="2516886"/>
                  </a:lnTo>
                  <a:lnTo>
                    <a:pt x="2729611" y="2516886"/>
                  </a:lnTo>
                  <a:lnTo>
                    <a:pt x="2729611" y="3175"/>
                  </a:lnTo>
                  <a:lnTo>
                    <a:pt x="2732786" y="3175"/>
                  </a:lnTo>
                  <a:lnTo>
                    <a:pt x="2732786" y="6350"/>
                  </a:lnTo>
                  <a:lnTo>
                    <a:pt x="3175" y="6350"/>
                  </a:lnTo>
                  <a:lnTo>
                    <a:pt x="3175" y="3175"/>
                  </a:lnTo>
                  <a:lnTo>
                    <a:pt x="6350" y="3175"/>
                  </a:lnTo>
                  <a:lnTo>
                    <a:pt x="6350" y="2516886"/>
                  </a:lnTo>
                  <a:lnTo>
                    <a:pt x="3175" y="2516886"/>
                  </a:lnTo>
                  <a:lnTo>
                    <a:pt x="3175" y="2513711"/>
                  </a:lnTo>
                  <a:moveTo>
                    <a:pt x="3175" y="2520061"/>
                  </a:moveTo>
                  <a:lnTo>
                    <a:pt x="0" y="2520061"/>
                  </a:lnTo>
                  <a:lnTo>
                    <a:pt x="0" y="2516886"/>
                  </a:lnTo>
                  <a:lnTo>
                    <a:pt x="0" y="3175"/>
                  </a:lnTo>
                  <a:lnTo>
                    <a:pt x="0" y="0"/>
                  </a:lnTo>
                  <a:lnTo>
                    <a:pt x="3175" y="0"/>
                  </a:lnTo>
                  <a:lnTo>
                    <a:pt x="2732786" y="0"/>
                  </a:lnTo>
                  <a:lnTo>
                    <a:pt x="2735961" y="0"/>
                  </a:lnTo>
                  <a:lnTo>
                    <a:pt x="2735961" y="3175"/>
                  </a:lnTo>
                  <a:lnTo>
                    <a:pt x="2735961" y="2516886"/>
                  </a:lnTo>
                  <a:lnTo>
                    <a:pt x="2735961" y="2520061"/>
                  </a:lnTo>
                  <a:lnTo>
                    <a:pt x="2732786" y="2520061"/>
                  </a:lnTo>
                  <a:lnTo>
                    <a:pt x="3175" y="2520061"/>
                  </a:lnTo>
                  <a:close/>
                </a:path>
              </a:pathLst>
            </a:custGeom>
            <a:solidFill>
              <a:srgbClr val="FBB917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1932967" y="644325"/>
            <a:ext cx="1066949" cy="1066944"/>
            <a:chOff x="0" y="0"/>
            <a:chExt cx="1422599" cy="1422591"/>
          </a:xfrm>
        </p:grpSpPr>
        <p:grpSp>
          <p:nvGrpSpPr>
            <p:cNvPr id="7" name="Group 7"/>
            <p:cNvGrpSpPr>
              <a:grpSpLocks noChangeAspect="1"/>
            </p:cNvGrpSpPr>
            <p:nvPr/>
          </p:nvGrpSpPr>
          <p:grpSpPr>
            <a:xfrm>
              <a:off x="0" y="0"/>
              <a:ext cx="1422599" cy="1422591"/>
              <a:chOff x="0" y="0"/>
              <a:chExt cx="3780384" cy="3780371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3780409" cy="3780409"/>
              </a:xfrm>
              <a:custGeom>
                <a:avLst/>
                <a:gdLst/>
                <a:ahLst/>
                <a:cxnLst/>
                <a:rect l="l" t="t" r="r" b="b"/>
                <a:pathLst>
                  <a:path w="3780409" h="3780409">
                    <a:moveTo>
                      <a:pt x="0" y="3780409"/>
                    </a:moveTo>
                    <a:lnTo>
                      <a:pt x="3780409" y="3780409"/>
                    </a:lnTo>
                    <a:lnTo>
                      <a:pt x="378040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BB917"/>
              </a:solidFill>
            </p:spPr>
            <p:txBody>
              <a:bodyPr/>
              <a:lstStyle/>
              <a:p>
                <a:endParaRPr lang="en-BE"/>
              </a:p>
            </p:txBody>
          </p:sp>
        </p:grpSp>
        <p:grpSp>
          <p:nvGrpSpPr>
            <p:cNvPr id="9" name="Group 9"/>
            <p:cNvGrpSpPr>
              <a:grpSpLocks noChangeAspect="1"/>
            </p:cNvGrpSpPr>
            <p:nvPr/>
          </p:nvGrpSpPr>
          <p:grpSpPr>
            <a:xfrm>
              <a:off x="168297" y="159110"/>
              <a:ext cx="1084018" cy="1037058"/>
              <a:chOff x="0" y="0"/>
              <a:chExt cx="2880652" cy="2755862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10271" y="9767"/>
                <a:ext cx="2865309" cy="2732922"/>
              </a:xfrm>
              <a:custGeom>
                <a:avLst/>
                <a:gdLst/>
                <a:ahLst/>
                <a:cxnLst/>
                <a:rect l="l" t="t" r="r" b="b"/>
                <a:pathLst>
                  <a:path w="2865309" h="2732922">
                    <a:moveTo>
                      <a:pt x="1504839" y="44716"/>
                    </a:moveTo>
                    <a:lnTo>
                      <a:pt x="1912001" y="869708"/>
                    </a:lnTo>
                    <a:lnTo>
                      <a:pt x="1860566" y="895108"/>
                    </a:lnTo>
                    <a:lnTo>
                      <a:pt x="1912001" y="869708"/>
                    </a:lnTo>
                    <a:cubicBezTo>
                      <a:pt x="1907048" y="859548"/>
                      <a:pt x="1897396" y="852563"/>
                      <a:pt x="1886093" y="850912"/>
                    </a:cubicBezTo>
                    <a:lnTo>
                      <a:pt x="1886093" y="850912"/>
                    </a:lnTo>
                    <a:lnTo>
                      <a:pt x="1886093" y="850912"/>
                    </a:lnTo>
                    <a:lnTo>
                      <a:pt x="2796429" y="983246"/>
                    </a:lnTo>
                    <a:lnTo>
                      <a:pt x="2796429" y="983246"/>
                    </a:lnTo>
                    <a:lnTo>
                      <a:pt x="2796429" y="983246"/>
                    </a:lnTo>
                    <a:cubicBezTo>
                      <a:pt x="2844181" y="990231"/>
                      <a:pt x="2870343" y="1034300"/>
                      <a:pt x="2864501" y="1074559"/>
                    </a:cubicBezTo>
                    <a:cubicBezTo>
                      <a:pt x="2862088" y="1091450"/>
                      <a:pt x="2854214" y="1107706"/>
                      <a:pt x="2841006" y="1120533"/>
                    </a:cubicBezTo>
                    <a:lnTo>
                      <a:pt x="2801001" y="1079385"/>
                    </a:lnTo>
                    <a:lnTo>
                      <a:pt x="2841006" y="1120406"/>
                    </a:lnTo>
                    <a:lnTo>
                      <a:pt x="2182257" y="1762518"/>
                    </a:lnTo>
                    <a:lnTo>
                      <a:pt x="2182257" y="1762518"/>
                    </a:lnTo>
                    <a:lnTo>
                      <a:pt x="2182257" y="1762518"/>
                    </a:lnTo>
                    <a:cubicBezTo>
                      <a:pt x="2190385" y="1754517"/>
                      <a:pt x="2194068" y="1743214"/>
                      <a:pt x="2192163" y="1732165"/>
                    </a:cubicBezTo>
                    <a:lnTo>
                      <a:pt x="2135648" y="1741817"/>
                    </a:lnTo>
                    <a:lnTo>
                      <a:pt x="2192163" y="1732165"/>
                    </a:lnTo>
                    <a:lnTo>
                      <a:pt x="2347738" y="2638818"/>
                    </a:lnTo>
                    <a:lnTo>
                      <a:pt x="2347738" y="2638818"/>
                    </a:lnTo>
                    <a:lnTo>
                      <a:pt x="2347738" y="2638818"/>
                    </a:lnTo>
                    <a:cubicBezTo>
                      <a:pt x="2355866" y="2686316"/>
                      <a:pt x="2321957" y="2724924"/>
                      <a:pt x="2281825" y="2731655"/>
                    </a:cubicBezTo>
                    <a:cubicBezTo>
                      <a:pt x="2265061" y="2734576"/>
                      <a:pt x="2247281" y="2732036"/>
                      <a:pt x="2231025" y="2723527"/>
                    </a:cubicBezTo>
                    <a:lnTo>
                      <a:pt x="2231025" y="2723527"/>
                    </a:lnTo>
                    <a:lnTo>
                      <a:pt x="2231025" y="2723527"/>
                    </a:lnTo>
                    <a:lnTo>
                      <a:pt x="1416828" y="2295410"/>
                    </a:lnTo>
                    <a:lnTo>
                      <a:pt x="1443498" y="2244610"/>
                    </a:lnTo>
                    <a:lnTo>
                      <a:pt x="1416828" y="2295410"/>
                    </a:lnTo>
                    <a:cubicBezTo>
                      <a:pt x="1426861" y="2300617"/>
                      <a:pt x="1438799" y="2300617"/>
                      <a:pt x="1448578" y="2295410"/>
                    </a:cubicBezTo>
                    <a:lnTo>
                      <a:pt x="1422035" y="2244610"/>
                    </a:lnTo>
                    <a:lnTo>
                      <a:pt x="1448705" y="2295410"/>
                    </a:lnTo>
                    <a:lnTo>
                      <a:pt x="634508" y="2723527"/>
                    </a:lnTo>
                    <a:lnTo>
                      <a:pt x="634508" y="2723527"/>
                    </a:lnTo>
                    <a:lnTo>
                      <a:pt x="634508" y="2723527"/>
                    </a:lnTo>
                    <a:cubicBezTo>
                      <a:pt x="591709" y="2746006"/>
                      <a:pt x="544719" y="2725559"/>
                      <a:pt x="525796" y="2689618"/>
                    </a:cubicBezTo>
                    <a:cubicBezTo>
                      <a:pt x="517922" y="2674505"/>
                      <a:pt x="514747" y="2656725"/>
                      <a:pt x="517795" y="2638691"/>
                    </a:cubicBezTo>
                    <a:lnTo>
                      <a:pt x="574310" y="2648343"/>
                    </a:lnTo>
                    <a:lnTo>
                      <a:pt x="517795" y="2638691"/>
                    </a:lnTo>
                    <a:lnTo>
                      <a:pt x="673243" y="1732038"/>
                    </a:lnTo>
                    <a:lnTo>
                      <a:pt x="729758" y="1741690"/>
                    </a:lnTo>
                    <a:lnTo>
                      <a:pt x="673243" y="1732038"/>
                    </a:lnTo>
                    <a:cubicBezTo>
                      <a:pt x="671338" y="1743087"/>
                      <a:pt x="675021" y="1754517"/>
                      <a:pt x="683276" y="1762518"/>
                    </a:cubicBezTo>
                    <a:lnTo>
                      <a:pt x="683149" y="1762391"/>
                    </a:lnTo>
                    <a:lnTo>
                      <a:pt x="683022" y="1762264"/>
                    </a:lnTo>
                    <a:lnTo>
                      <a:pt x="24400" y="1120406"/>
                    </a:lnTo>
                    <a:lnTo>
                      <a:pt x="64405" y="1079385"/>
                    </a:lnTo>
                    <a:lnTo>
                      <a:pt x="24400" y="1120533"/>
                    </a:lnTo>
                    <a:cubicBezTo>
                      <a:pt x="-10271" y="1086624"/>
                      <a:pt x="-5445" y="1035697"/>
                      <a:pt x="22876" y="1006614"/>
                    </a:cubicBezTo>
                    <a:cubicBezTo>
                      <a:pt x="34814" y="994422"/>
                      <a:pt x="50689" y="985913"/>
                      <a:pt x="68850" y="983246"/>
                    </a:cubicBezTo>
                    <a:lnTo>
                      <a:pt x="68850" y="983246"/>
                    </a:lnTo>
                    <a:lnTo>
                      <a:pt x="68850" y="983246"/>
                    </a:lnTo>
                    <a:lnTo>
                      <a:pt x="979313" y="850912"/>
                    </a:lnTo>
                    <a:lnTo>
                      <a:pt x="979313" y="850912"/>
                    </a:lnTo>
                    <a:lnTo>
                      <a:pt x="979313" y="850912"/>
                    </a:lnTo>
                    <a:cubicBezTo>
                      <a:pt x="968010" y="852563"/>
                      <a:pt x="958358" y="859675"/>
                      <a:pt x="953405" y="869708"/>
                    </a:cubicBezTo>
                    <a:lnTo>
                      <a:pt x="953405" y="869708"/>
                    </a:lnTo>
                    <a:lnTo>
                      <a:pt x="953405" y="869708"/>
                    </a:lnTo>
                    <a:lnTo>
                      <a:pt x="1360567" y="44716"/>
                    </a:lnTo>
                    <a:lnTo>
                      <a:pt x="1360567" y="44716"/>
                    </a:lnTo>
                    <a:lnTo>
                      <a:pt x="1360567" y="44716"/>
                    </a:lnTo>
                    <a:cubicBezTo>
                      <a:pt x="1381903" y="1409"/>
                      <a:pt x="1431941" y="-9767"/>
                      <a:pt x="1468390" y="8267"/>
                    </a:cubicBezTo>
                    <a:cubicBezTo>
                      <a:pt x="1483630" y="15760"/>
                      <a:pt x="1496584" y="28333"/>
                      <a:pt x="1504712" y="44716"/>
                    </a:cubicBezTo>
                    <a:lnTo>
                      <a:pt x="1453277" y="70116"/>
                    </a:lnTo>
                    <a:lnTo>
                      <a:pt x="1504712" y="44716"/>
                    </a:lnTo>
                    <a:moveTo>
                      <a:pt x="1401842" y="95516"/>
                    </a:moveTo>
                    <a:lnTo>
                      <a:pt x="1401842" y="95516"/>
                    </a:lnTo>
                    <a:lnTo>
                      <a:pt x="1401842" y="95516"/>
                    </a:lnTo>
                    <a:cubicBezTo>
                      <a:pt x="1405144" y="102247"/>
                      <a:pt x="1410732" y="107708"/>
                      <a:pt x="1417463" y="111137"/>
                    </a:cubicBezTo>
                    <a:cubicBezTo>
                      <a:pt x="1432449" y="118630"/>
                      <a:pt x="1454039" y="114312"/>
                      <a:pt x="1463310" y="95643"/>
                    </a:cubicBezTo>
                    <a:lnTo>
                      <a:pt x="1411875" y="70243"/>
                    </a:lnTo>
                    <a:lnTo>
                      <a:pt x="1463310" y="95643"/>
                    </a:lnTo>
                    <a:lnTo>
                      <a:pt x="1056275" y="920508"/>
                    </a:lnTo>
                    <a:lnTo>
                      <a:pt x="1004840" y="895108"/>
                    </a:lnTo>
                    <a:lnTo>
                      <a:pt x="1056275" y="920508"/>
                    </a:lnTo>
                    <a:cubicBezTo>
                      <a:pt x="1044591" y="944130"/>
                      <a:pt x="1021985" y="960767"/>
                      <a:pt x="995696" y="964450"/>
                    </a:cubicBezTo>
                    <a:lnTo>
                      <a:pt x="987568" y="907681"/>
                    </a:lnTo>
                    <a:lnTo>
                      <a:pt x="995823" y="964450"/>
                    </a:lnTo>
                    <a:lnTo>
                      <a:pt x="85360" y="1096657"/>
                    </a:lnTo>
                    <a:lnTo>
                      <a:pt x="77105" y="1039888"/>
                    </a:lnTo>
                    <a:lnTo>
                      <a:pt x="85360" y="1096657"/>
                    </a:lnTo>
                    <a:cubicBezTo>
                      <a:pt x="92726" y="1095514"/>
                      <a:pt x="99711" y="1091958"/>
                      <a:pt x="105045" y="1086497"/>
                    </a:cubicBezTo>
                    <a:cubicBezTo>
                      <a:pt x="116602" y="1074559"/>
                      <a:pt x="119396" y="1052715"/>
                      <a:pt x="104283" y="1038110"/>
                    </a:cubicBezTo>
                    <a:lnTo>
                      <a:pt x="104283" y="1038110"/>
                    </a:lnTo>
                    <a:lnTo>
                      <a:pt x="104283" y="1038110"/>
                    </a:lnTo>
                    <a:lnTo>
                      <a:pt x="763159" y="1680349"/>
                    </a:lnTo>
                    <a:lnTo>
                      <a:pt x="723154" y="1721370"/>
                    </a:lnTo>
                    <a:lnTo>
                      <a:pt x="763032" y="1680095"/>
                    </a:lnTo>
                    <a:cubicBezTo>
                      <a:pt x="782209" y="1698637"/>
                      <a:pt x="790845" y="1725307"/>
                      <a:pt x="786273" y="1751469"/>
                    </a:cubicBezTo>
                    <a:lnTo>
                      <a:pt x="786273" y="1751469"/>
                    </a:lnTo>
                    <a:lnTo>
                      <a:pt x="786273" y="1751469"/>
                    </a:lnTo>
                    <a:lnTo>
                      <a:pt x="630825" y="2658122"/>
                    </a:lnTo>
                    <a:lnTo>
                      <a:pt x="630825" y="2658122"/>
                    </a:lnTo>
                    <a:lnTo>
                      <a:pt x="630825" y="2658122"/>
                    </a:lnTo>
                    <a:cubicBezTo>
                      <a:pt x="632095" y="2650756"/>
                      <a:pt x="630825" y="2643009"/>
                      <a:pt x="627269" y="2636278"/>
                    </a:cubicBezTo>
                    <a:cubicBezTo>
                      <a:pt x="619522" y="2621546"/>
                      <a:pt x="599583" y="2612148"/>
                      <a:pt x="581041" y="2621927"/>
                    </a:cubicBezTo>
                    <a:lnTo>
                      <a:pt x="607711" y="2672727"/>
                    </a:lnTo>
                    <a:lnTo>
                      <a:pt x="581041" y="2621927"/>
                    </a:lnTo>
                    <a:lnTo>
                      <a:pt x="1395238" y="2193810"/>
                    </a:lnTo>
                    <a:lnTo>
                      <a:pt x="1395238" y="2193810"/>
                    </a:lnTo>
                    <a:lnTo>
                      <a:pt x="1395238" y="2193810"/>
                    </a:lnTo>
                    <a:cubicBezTo>
                      <a:pt x="1418606" y="2181618"/>
                      <a:pt x="1446546" y="2181491"/>
                      <a:pt x="1470041" y="2193810"/>
                    </a:cubicBezTo>
                    <a:lnTo>
                      <a:pt x="1470041" y="2193810"/>
                    </a:lnTo>
                    <a:lnTo>
                      <a:pt x="1470041" y="2193810"/>
                    </a:lnTo>
                    <a:lnTo>
                      <a:pt x="2284238" y="2621927"/>
                    </a:lnTo>
                    <a:lnTo>
                      <a:pt x="2257568" y="2672727"/>
                    </a:lnTo>
                    <a:lnTo>
                      <a:pt x="2284238" y="2621927"/>
                    </a:lnTo>
                    <a:cubicBezTo>
                      <a:pt x="2277634" y="2618498"/>
                      <a:pt x="2269887" y="2617355"/>
                      <a:pt x="2262521" y="2618498"/>
                    </a:cubicBezTo>
                    <a:cubicBezTo>
                      <a:pt x="2246011" y="2621292"/>
                      <a:pt x="2231152" y="2637421"/>
                      <a:pt x="2234581" y="2657995"/>
                    </a:cubicBezTo>
                    <a:lnTo>
                      <a:pt x="2291096" y="2648343"/>
                    </a:lnTo>
                    <a:lnTo>
                      <a:pt x="2234581" y="2657995"/>
                    </a:lnTo>
                    <a:lnTo>
                      <a:pt x="2079006" y="1751342"/>
                    </a:lnTo>
                    <a:lnTo>
                      <a:pt x="2079006" y="1751342"/>
                    </a:lnTo>
                    <a:lnTo>
                      <a:pt x="2079006" y="1751342"/>
                    </a:lnTo>
                    <a:cubicBezTo>
                      <a:pt x="2074561" y="1725307"/>
                      <a:pt x="2083197" y="1698637"/>
                      <a:pt x="2102247" y="1680095"/>
                    </a:cubicBezTo>
                    <a:lnTo>
                      <a:pt x="2142252" y="1721243"/>
                    </a:lnTo>
                    <a:lnTo>
                      <a:pt x="2102247" y="1680222"/>
                    </a:lnTo>
                    <a:lnTo>
                      <a:pt x="2760996" y="1038110"/>
                    </a:lnTo>
                    <a:lnTo>
                      <a:pt x="2760996" y="1038110"/>
                    </a:lnTo>
                    <a:lnTo>
                      <a:pt x="2760996" y="1038110"/>
                    </a:lnTo>
                    <a:cubicBezTo>
                      <a:pt x="2755662" y="1043317"/>
                      <a:pt x="2752106" y="1050429"/>
                      <a:pt x="2750963" y="1057922"/>
                    </a:cubicBezTo>
                    <a:cubicBezTo>
                      <a:pt x="2748550" y="1074432"/>
                      <a:pt x="2759218" y="1093609"/>
                      <a:pt x="2779919" y="1096657"/>
                    </a:cubicBezTo>
                    <a:lnTo>
                      <a:pt x="2788174" y="1039888"/>
                    </a:lnTo>
                    <a:lnTo>
                      <a:pt x="2779919" y="1096657"/>
                    </a:lnTo>
                    <a:lnTo>
                      <a:pt x="1869583" y="964323"/>
                    </a:lnTo>
                    <a:lnTo>
                      <a:pt x="1877838" y="907554"/>
                    </a:lnTo>
                    <a:lnTo>
                      <a:pt x="1869710" y="964323"/>
                    </a:lnTo>
                    <a:cubicBezTo>
                      <a:pt x="1843421" y="960513"/>
                      <a:pt x="1820688" y="944003"/>
                      <a:pt x="1809004" y="920381"/>
                    </a:cubicBezTo>
                    <a:lnTo>
                      <a:pt x="1809004" y="920381"/>
                    </a:lnTo>
                    <a:lnTo>
                      <a:pt x="1809004" y="920381"/>
                    </a:lnTo>
                    <a:lnTo>
                      <a:pt x="1401969" y="95516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BE"/>
              </a:p>
            </p:txBody>
          </p:sp>
        </p:grp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11833808" y="8749601"/>
            <a:ext cx="5318882" cy="1086902"/>
            <a:chOff x="0" y="0"/>
            <a:chExt cx="11305007" cy="2310155"/>
          </a:xfrm>
        </p:grpSpPr>
        <p:sp>
          <p:nvSpPr>
            <p:cNvPr id="12" name="Freeform 12"/>
            <p:cNvSpPr/>
            <p:nvPr/>
          </p:nvSpPr>
          <p:spPr>
            <a:xfrm>
              <a:off x="63500" y="63500"/>
              <a:ext cx="2533904" cy="2174494"/>
            </a:xfrm>
            <a:custGeom>
              <a:avLst/>
              <a:gdLst/>
              <a:ahLst/>
              <a:cxnLst/>
              <a:rect l="l" t="t" r="r" b="b"/>
              <a:pathLst>
                <a:path w="2533904" h="2174494">
                  <a:moveTo>
                    <a:pt x="0" y="0"/>
                  </a:moveTo>
                  <a:lnTo>
                    <a:pt x="2029841" y="0"/>
                  </a:lnTo>
                  <a:lnTo>
                    <a:pt x="2533904" y="1095883"/>
                  </a:lnTo>
                  <a:lnTo>
                    <a:pt x="2016252" y="2174494"/>
                  </a:lnTo>
                  <a:lnTo>
                    <a:pt x="0" y="2174494"/>
                  </a:lnTo>
                  <a:lnTo>
                    <a:pt x="490474" y="1095883"/>
                  </a:lnTo>
                  <a:close/>
                </a:path>
              </a:pathLst>
            </a:custGeom>
            <a:solidFill>
              <a:srgbClr val="F5F4F4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2224532" y="63500"/>
              <a:ext cx="2533904" cy="2174494"/>
            </a:xfrm>
            <a:custGeom>
              <a:avLst/>
              <a:gdLst/>
              <a:ahLst/>
              <a:cxnLst/>
              <a:rect l="l" t="t" r="r" b="b"/>
              <a:pathLst>
                <a:path w="2533904" h="2174494">
                  <a:moveTo>
                    <a:pt x="0" y="0"/>
                  </a:moveTo>
                  <a:lnTo>
                    <a:pt x="2029841" y="0"/>
                  </a:lnTo>
                  <a:lnTo>
                    <a:pt x="2533904" y="1095883"/>
                  </a:lnTo>
                  <a:lnTo>
                    <a:pt x="2016252" y="2174494"/>
                  </a:lnTo>
                  <a:lnTo>
                    <a:pt x="0" y="2174494"/>
                  </a:lnTo>
                  <a:lnTo>
                    <a:pt x="492125" y="1095883"/>
                  </a:lnTo>
                  <a:close/>
                </a:path>
              </a:pathLst>
            </a:custGeom>
            <a:solidFill>
              <a:srgbClr val="F5F4F4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4385564" y="63500"/>
              <a:ext cx="2533903" cy="2174494"/>
            </a:xfrm>
            <a:custGeom>
              <a:avLst/>
              <a:gdLst/>
              <a:ahLst/>
              <a:cxnLst/>
              <a:rect l="l" t="t" r="r" b="b"/>
              <a:pathLst>
                <a:path w="2533903" h="2174494">
                  <a:moveTo>
                    <a:pt x="0" y="0"/>
                  </a:moveTo>
                  <a:lnTo>
                    <a:pt x="2029841" y="0"/>
                  </a:lnTo>
                  <a:lnTo>
                    <a:pt x="2533904" y="1095883"/>
                  </a:lnTo>
                  <a:lnTo>
                    <a:pt x="2016251" y="2174494"/>
                  </a:lnTo>
                  <a:lnTo>
                    <a:pt x="0" y="2174494"/>
                  </a:lnTo>
                  <a:lnTo>
                    <a:pt x="491744" y="1095883"/>
                  </a:lnTo>
                  <a:close/>
                </a:path>
              </a:pathLst>
            </a:custGeom>
            <a:solidFill>
              <a:srgbClr val="FBB917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6551676" y="72136"/>
              <a:ext cx="2533904" cy="2174494"/>
            </a:xfrm>
            <a:custGeom>
              <a:avLst/>
              <a:gdLst/>
              <a:ahLst/>
              <a:cxnLst/>
              <a:rect l="l" t="t" r="r" b="b"/>
              <a:pathLst>
                <a:path w="2533904" h="2174494">
                  <a:moveTo>
                    <a:pt x="0" y="0"/>
                  </a:moveTo>
                  <a:lnTo>
                    <a:pt x="2029841" y="0"/>
                  </a:lnTo>
                  <a:lnTo>
                    <a:pt x="2533904" y="1087247"/>
                  </a:lnTo>
                  <a:lnTo>
                    <a:pt x="2016252" y="2174494"/>
                  </a:lnTo>
                  <a:lnTo>
                    <a:pt x="0" y="2174494"/>
                  </a:lnTo>
                  <a:lnTo>
                    <a:pt x="490474" y="1087247"/>
                  </a:lnTo>
                  <a:close/>
                </a:path>
              </a:pathLst>
            </a:custGeom>
            <a:solidFill>
              <a:srgbClr val="F5F4F4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8707501" y="65151"/>
              <a:ext cx="2534031" cy="2174494"/>
            </a:xfrm>
            <a:custGeom>
              <a:avLst/>
              <a:gdLst/>
              <a:ahLst/>
              <a:cxnLst/>
              <a:rect l="l" t="t" r="r" b="b"/>
              <a:pathLst>
                <a:path w="2534031" h="2174494">
                  <a:moveTo>
                    <a:pt x="0" y="0"/>
                  </a:moveTo>
                  <a:lnTo>
                    <a:pt x="2029968" y="0"/>
                  </a:lnTo>
                  <a:lnTo>
                    <a:pt x="2534031" y="1094232"/>
                  </a:lnTo>
                  <a:lnTo>
                    <a:pt x="2016379" y="2174494"/>
                  </a:lnTo>
                  <a:lnTo>
                    <a:pt x="0" y="2174494"/>
                  </a:lnTo>
                  <a:lnTo>
                    <a:pt x="489839" y="1094232"/>
                  </a:lnTo>
                  <a:close/>
                </a:path>
              </a:pathLst>
            </a:custGeom>
            <a:solidFill>
              <a:srgbClr val="F5F4F4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5393691" y="762762"/>
              <a:ext cx="817499" cy="792988"/>
            </a:xfrm>
            <a:custGeom>
              <a:avLst/>
              <a:gdLst/>
              <a:ahLst/>
              <a:cxnLst/>
              <a:rect l="l" t="t" r="r" b="b"/>
              <a:pathLst>
                <a:path w="817499" h="792988">
                  <a:moveTo>
                    <a:pt x="408685" y="45720"/>
                  </a:moveTo>
                  <a:lnTo>
                    <a:pt x="517905" y="266954"/>
                  </a:lnTo>
                  <a:lnTo>
                    <a:pt x="517905" y="266954"/>
                  </a:lnTo>
                  <a:lnTo>
                    <a:pt x="517905" y="266954"/>
                  </a:lnTo>
                  <a:cubicBezTo>
                    <a:pt x="521334" y="273812"/>
                    <a:pt x="527811" y="278511"/>
                    <a:pt x="535431" y="279654"/>
                  </a:cubicBezTo>
                  <a:lnTo>
                    <a:pt x="535431" y="279654"/>
                  </a:lnTo>
                  <a:lnTo>
                    <a:pt x="779652" y="315087"/>
                  </a:lnTo>
                  <a:lnTo>
                    <a:pt x="602995" y="487299"/>
                  </a:lnTo>
                  <a:lnTo>
                    <a:pt x="602995" y="487299"/>
                  </a:lnTo>
                  <a:cubicBezTo>
                    <a:pt x="597407" y="492633"/>
                    <a:pt x="594994" y="500380"/>
                    <a:pt x="596264" y="507873"/>
                  </a:cubicBezTo>
                  <a:lnTo>
                    <a:pt x="596264" y="507873"/>
                  </a:lnTo>
                  <a:lnTo>
                    <a:pt x="596264" y="507873"/>
                  </a:lnTo>
                  <a:lnTo>
                    <a:pt x="638047" y="751078"/>
                  </a:lnTo>
                  <a:lnTo>
                    <a:pt x="419607" y="636270"/>
                  </a:lnTo>
                  <a:cubicBezTo>
                    <a:pt x="416178" y="634492"/>
                    <a:pt x="412495" y="633603"/>
                    <a:pt x="408685" y="633603"/>
                  </a:cubicBezTo>
                  <a:cubicBezTo>
                    <a:pt x="404876" y="633603"/>
                    <a:pt x="401192" y="634492"/>
                    <a:pt x="397764" y="636270"/>
                  </a:cubicBezTo>
                  <a:lnTo>
                    <a:pt x="397764" y="636270"/>
                  </a:lnTo>
                  <a:lnTo>
                    <a:pt x="179323" y="751078"/>
                  </a:lnTo>
                  <a:lnTo>
                    <a:pt x="220979" y="507873"/>
                  </a:lnTo>
                  <a:lnTo>
                    <a:pt x="220979" y="507873"/>
                  </a:lnTo>
                  <a:cubicBezTo>
                    <a:pt x="222250" y="500253"/>
                    <a:pt x="219837" y="492506"/>
                    <a:pt x="214248" y="487172"/>
                  </a:cubicBezTo>
                  <a:lnTo>
                    <a:pt x="214248" y="487172"/>
                  </a:lnTo>
                  <a:lnTo>
                    <a:pt x="37718" y="315214"/>
                  </a:lnTo>
                  <a:lnTo>
                    <a:pt x="281939" y="279781"/>
                  </a:lnTo>
                  <a:lnTo>
                    <a:pt x="281939" y="279781"/>
                  </a:lnTo>
                  <a:lnTo>
                    <a:pt x="281939" y="279781"/>
                  </a:lnTo>
                  <a:cubicBezTo>
                    <a:pt x="289559" y="278638"/>
                    <a:pt x="296036" y="273939"/>
                    <a:pt x="299465" y="267081"/>
                  </a:cubicBezTo>
                  <a:lnTo>
                    <a:pt x="299465" y="267081"/>
                  </a:lnTo>
                  <a:lnTo>
                    <a:pt x="299465" y="267081"/>
                  </a:lnTo>
                  <a:lnTo>
                    <a:pt x="408685" y="45847"/>
                  </a:lnTo>
                  <a:close/>
                  <a:moveTo>
                    <a:pt x="408685" y="0"/>
                  </a:moveTo>
                  <a:cubicBezTo>
                    <a:pt x="400430" y="0"/>
                    <a:pt x="392048" y="4191"/>
                    <a:pt x="387730" y="12954"/>
                  </a:cubicBezTo>
                  <a:lnTo>
                    <a:pt x="387730" y="12954"/>
                  </a:lnTo>
                  <a:lnTo>
                    <a:pt x="387730" y="12954"/>
                  </a:lnTo>
                  <a:lnTo>
                    <a:pt x="271906" y="247650"/>
                  </a:lnTo>
                  <a:lnTo>
                    <a:pt x="12953" y="285242"/>
                  </a:lnTo>
                  <a:lnTo>
                    <a:pt x="12953" y="285242"/>
                  </a:lnTo>
                  <a:lnTo>
                    <a:pt x="12953" y="285242"/>
                  </a:lnTo>
                  <a:cubicBezTo>
                    <a:pt x="7873" y="286004"/>
                    <a:pt x="3428" y="288290"/>
                    <a:pt x="0" y="291719"/>
                  </a:cubicBezTo>
                  <a:lnTo>
                    <a:pt x="0" y="291719"/>
                  </a:lnTo>
                  <a:lnTo>
                    <a:pt x="0" y="324993"/>
                  </a:lnTo>
                  <a:lnTo>
                    <a:pt x="0" y="324993"/>
                  </a:lnTo>
                  <a:cubicBezTo>
                    <a:pt x="0" y="324993"/>
                    <a:pt x="0" y="324993"/>
                    <a:pt x="127" y="325120"/>
                  </a:cubicBezTo>
                  <a:lnTo>
                    <a:pt x="127" y="325120"/>
                  </a:lnTo>
                  <a:lnTo>
                    <a:pt x="187452" y="507746"/>
                  </a:lnTo>
                  <a:lnTo>
                    <a:pt x="143256" y="765683"/>
                  </a:lnTo>
                  <a:cubicBezTo>
                    <a:pt x="142366" y="770890"/>
                    <a:pt x="143256" y="776097"/>
                    <a:pt x="145541" y="780415"/>
                  </a:cubicBezTo>
                  <a:cubicBezTo>
                    <a:pt x="149478" y="787781"/>
                    <a:pt x="157479" y="792988"/>
                    <a:pt x="166242" y="792988"/>
                  </a:cubicBezTo>
                  <a:cubicBezTo>
                    <a:pt x="169798" y="792988"/>
                    <a:pt x="173482" y="792099"/>
                    <a:pt x="177038" y="790321"/>
                  </a:cubicBezTo>
                  <a:lnTo>
                    <a:pt x="408685" y="668528"/>
                  </a:lnTo>
                  <a:lnTo>
                    <a:pt x="640333" y="790321"/>
                  </a:lnTo>
                  <a:lnTo>
                    <a:pt x="640333" y="790321"/>
                  </a:lnTo>
                  <a:lnTo>
                    <a:pt x="640333" y="790321"/>
                  </a:lnTo>
                  <a:cubicBezTo>
                    <a:pt x="643762" y="792099"/>
                    <a:pt x="647445" y="792988"/>
                    <a:pt x="651128" y="792988"/>
                  </a:cubicBezTo>
                  <a:cubicBezTo>
                    <a:pt x="652398" y="792988"/>
                    <a:pt x="653669" y="792861"/>
                    <a:pt x="654938" y="792607"/>
                  </a:cubicBezTo>
                  <a:cubicBezTo>
                    <a:pt x="666622" y="790575"/>
                    <a:pt x="676401" y="779399"/>
                    <a:pt x="674115" y="765683"/>
                  </a:cubicBezTo>
                  <a:lnTo>
                    <a:pt x="674115" y="765683"/>
                  </a:lnTo>
                  <a:lnTo>
                    <a:pt x="674115" y="765683"/>
                  </a:lnTo>
                  <a:lnTo>
                    <a:pt x="629919" y="507746"/>
                  </a:lnTo>
                  <a:lnTo>
                    <a:pt x="817371" y="325120"/>
                  </a:lnTo>
                  <a:lnTo>
                    <a:pt x="817371" y="325120"/>
                  </a:lnTo>
                  <a:cubicBezTo>
                    <a:pt x="817371" y="325120"/>
                    <a:pt x="817371" y="325120"/>
                    <a:pt x="817498" y="324993"/>
                  </a:cubicBezTo>
                  <a:lnTo>
                    <a:pt x="817498" y="324993"/>
                  </a:lnTo>
                  <a:lnTo>
                    <a:pt x="817498" y="291592"/>
                  </a:lnTo>
                  <a:lnTo>
                    <a:pt x="817498" y="291592"/>
                  </a:lnTo>
                  <a:cubicBezTo>
                    <a:pt x="814196" y="288290"/>
                    <a:pt x="809752" y="286004"/>
                    <a:pt x="804545" y="285242"/>
                  </a:cubicBezTo>
                  <a:lnTo>
                    <a:pt x="804545" y="285242"/>
                  </a:lnTo>
                  <a:lnTo>
                    <a:pt x="804545" y="285242"/>
                  </a:lnTo>
                  <a:lnTo>
                    <a:pt x="545591" y="247650"/>
                  </a:lnTo>
                  <a:lnTo>
                    <a:pt x="429767" y="12954"/>
                  </a:lnTo>
                  <a:lnTo>
                    <a:pt x="429767" y="12954"/>
                  </a:lnTo>
                  <a:cubicBezTo>
                    <a:pt x="427354" y="8128"/>
                    <a:pt x="423671" y="4572"/>
                    <a:pt x="419227" y="2413"/>
                  </a:cubicBezTo>
                  <a:cubicBezTo>
                    <a:pt x="416052" y="762"/>
                    <a:pt x="412496" y="0"/>
                    <a:pt x="408813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18" name="Freeform 18"/>
          <p:cNvSpPr/>
          <p:nvPr/>
        </p:nvSpPr>
        <p:spPr>
          <a:xfrm>
            <a:off x="8494657" y="2574889"/>
            <a:ext cx="1996755" cy="3307833"/>
          </a:xfrm>
          <a:custGeom>
            <a:avLst/>
            <a:gdLst/>
            <a:ahLst/>
            <a:cxnLst/>
            <a:rect l="l" t="t" r="r" b="b"/>
            <a:pathLst>
              <a:path w="1996755" h="3307833">
                <a:moveTo>
                  <a:pt x="0" y="0"/>
                </a:moveTo>
                <a:lnTo>
                  <a:pt x="1996755" y="0"/>
                </a:lnTo>
                <a:lnTo>
                  <a:pt x="1996755" y="3307833"/>
                </a:lnTo>
                <a:lnTo>
                  <a:pt x="0" y="330783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19" name="Freeform 19"/>
          <p:cNvSpPr/>
          <p:nvPr/>
        </p:nvSpPr>
        <p:spPr>
          <a:xfrm>
            <a:off x="6338064" y="840437"/>
            <a:ext cx="2124152" cy="5243899"/>
          </a:xfrm>
          <a:custGeom>
            <a:avLst/>
            <a:gdLst/>
            <a:ahLst/>
            <a:cxnLst/>
            <a:rect l="l" t="t" r="r" b="b"/>
            <a:pathLst>
              <a:path w="2124152" h="5243899">
                <a:moveTo>
                  <a:pt x="0" y="0"/>
                </a:moveTo>
                <a:lnTo>
                  <a:pt x="2124152" y="0"/>
                </a:lnTo>
                <a:lnTo>
                  <a:pt x="2124152" y="5243899"/>
                </a:lnTo>
                <a:lnTo>
                  <a:pt x="0" y="524389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20" name="Freeform 20"/>
          <p:cNvSpPr/>
          <p:nvPr/>
        </p:nvSpPr>
        <p:spPr>
          <a:xfrm>
            <a:off x="3448422" y="5954471"/>
            <a:ext cx="1494582" cy="3882032"/>
          </a:xfrm>
          <a:custGeom>
            <a:avLst/>
            <a:gdLst/>
            <a:ahLst/>
            <a:cxnLst/>
            <a:rect l="l" t="t" r="r" b="b"/>
            <a:pathLst>
              <a:path w="1494582" h="3882032">
                <a:moveTo>
                  <a:pt x="0" y="0"/>
                </a:moveTo>
                <a:lnTo>
                  <a:pt x="1494582" y="0"/>
                </a:lnTo>
                <a:lnTo>
                  <a:pt x="1494582" y="3882032"/>
                </a:lnTo>
                <a:lnTo>
                  <a:pt x="0" y="388203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21" name="Freeform 21"/>
          <p:cNvSpPr/>
          <p:nvPr/>
        </p:nvSpPr>
        <p:spPr>
          <a:xfrm>
            <a:off x="770177" y="6010706"/>
            <a:ext cx="1453803" cy="3825797"/>
          </a:xfrm>
          <a:custGeom>
            <a:avLst/>
            <a:gdLst/>
            <a:ahLst/>
            <a:cxnLst/>
            <a:rect l="l" t="t" r="r" b="b"/>
            <a:pathLst>
              <a:path w="1453803" h="3825797">
                <a:moveTo>
                  <a:pt x="0" y="0"/>
                </a:moveTo>
                <a:lnTo>
                  <a:pt x="1453803" y="0"/>
                </a:lnTo>
                <a:lnTo>
                  <a:pt x="1453803" y="3825797"/>
                </a:lnTo>
                <a:lnTo>
                  <a:pt x="0" y="382579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22" name="TextBox 22"/>
          <p:cNvSpPr txBox="1"/>
          <p:nvPr/>
        </p:nvSpPr>
        <p:spPr>
          <a:xfrm>
            <a:off x="14443138" y="764907"/>
            <a:ext cx="100222" cy="4355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7"/>
              </a:lnSpc>
            </a:pPr>
            <a:r>
              <a:rPr lang="en-US" sz="3034" b="1">
                <a:solidFill>
                  <a:srgbClr val="D22026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 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2823340" y="2666841"/>
            <a:ext cx="3805711" cy="587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4C4C4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Based upon your requirements, we define a specific solution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2355156" y="2428716"/>
            <a:ext cx="155896" cy="546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76"/>
              </a:lnSpc>
            </a:pPr>
            <a:r>
              <a:rPr lang="en-US" sz="1950">
                <a:solidFill>
                  <a:srgbClr val="4C4C4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• 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2355156" y="3214736"/>
            <a:ext cx="155896" cy="546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76"/>
              </a:lnSpc>
            </a:pPr>
            <a:r>
              <a:rPr lang="en-US" sz="1950">
                <a:solidFill>
                  <a:srgbClr val="4C4C4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• 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838344" y="1998576"/>
            <a:ext cx="4496176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4200" b="1">
                <a:solidFill>
                  <a:srgbClr val="005AAB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VISION WATER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838344" y="552208"/>
            <a:ext cx="2469416" cy="1411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98"/>
              </a:lnSpc>
            </a:pPr>
            <a:r>
              <a:rPr lang="en-US" sz="3287" b="1">
                <a:solidFill>
                  <a:srgbClr val="4C4C4E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PWG TAILORED SOFTENERS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734114" y="3003187"/>
            <a:ext cx="5428616" cy="1915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10208" lvl="1" indent="-205104" algn="l">
              <a:lnSpc>
                <a:spcPts val="1899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PWG exclusive softener </a:t>
            </a:r>
          </a:p>
          <a:p>
            <a:pPr marL="410208" lvl="1" indent="-205104" algn="l">
              <a:lnSpc>
                <a:spcPts val="1899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Complete range: mini - maxi </a:t>
            </a:r>
          </a:p>
          <a:p>
            <a:pPr marL="410208" lvl="1" indent="-205104" algn="l">
              <a:lnSpc>
                <a:spcPts val="1899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Classic or integrated duobloc</a:t>
            </a:r>
          </a:p>
          <a:p>
            <a:pPr marL="410208" lvl="1" indent="-205104" algn="l">
              <a:lnSpc>
                <a:spcPts val="1899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Versatile cabinet, compatible with a great number of valves </a:t>
            </a:r>
          </a:p>
          <a:p>
            <a:pPr marL="410208" lvl="1" indent="-205104" algn="l">
              <a:lnSpc>
                <a:spcPts val="1899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Small footprint</a:t>
            </a:r>
          </a:p>
          <a:p>
            <a:pPr marL="410208" lvl="1" indent="-205104" algn="l">
              <a:lnSpc>
                <a:spcPts val="1899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Separate vessel </a:t>
            </a:r>
          </a:p>
          <a:p>
            <a:pPr marL="410208" lvl="1" indent="-205104" algn="l">
              <a:lnSpc>
                <a:spcPts val="1899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Option inox sleeve on vessel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3374472" y="669657"/>
            <a:ext cx="3404837" cy="1077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52"/>
              </a:lnSpc>
            </a:pPr>
            <a:r>
              <a:rPr lang="en-US" sz="3251" b="1">
                <a:solidFill>
                  <a:srgbClr val="FBB917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LEVEL 3 </a:t>
            </a:r>
          </a:p>
          <a:p>
            <a:pPr algn="l">
              <a:lnSpc>
                <a:spcPts val="1825"/>
              </a:lnSpc>
            </a:pPr>
            <a:r>
              <a:rPr lang="en-US" sz="1825" b="1">
                <a:solidFill>
                  <a:srgbClr val="FBB917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PERSONALISATION ON A SPECIAL PRODUCT</a:t>
            </a:r>
            <a:r>
              <a:rPr lang="en-US" sz="1825" b="1">
                <a:solidFill>
                  <a:srgbClr val="000000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 </a:t>
            </a:r>
            <a:r>
              <a:rPr lang="en-US" sz="1825" b="1">
                <a:solidFill>
                  <a:srgbClr val="FBB917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SOLUTION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2823340" y="3462233"/>
            <a:ext cx="4084999" cy="11655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4C4C4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Your personalised range is a combination of unique new </a:t>
            </a:r>
          </a:p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4C4C4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features with customization on labelling, colours,..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2823340" y="4844972"/>
            <a:ext cx="3805711" cy="587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4C4C4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Discuss with your PWG Company on MOQ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2355156" y="4606847"/>
            <a:ext cx="155896" cy="546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76"/>
              </a:lnSpc>
            </a:pPr>
            <a:r>
              <a:rPr lang="en-US" sz="1950">
                <a:solidFill>
                  <a:srgbClr val="4C4C4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• </a:t>
            </a:r>
          </a:p>
        </p:txBody>
      </p:sp>
      <p:sp>
        <p:nvSpPr>
          <p:cNvPr id="33" name="Freeform 33"/>
          <p:cNvSpPr/>
          <p:nvPr/>
        </p:nvSpPr>
        <p:spPr>
          <a:xfrm>
            <a:off x="4943004" y="5987497"/>
            <a:ext cx="4894133" cy="4092719"/>
          </a:xfrm>
          <a:custGeom>
            <a:avLst/>
            <a:gdLst/>
            <a:ahLst/>
            <a:cxnLst/>
            <a:rect l="l" t="t" r="r" b="b"/>
            <a:pathLst>
              <a:path w="4894133" h="4092719">
                <a:moveTo>
                  <a:pt x="0" y="0"/>
                </a:moveTo>
                <a:lnTo>
                  <a:pt x="4894133" y="0"/>
                </a:lnTo>
                <a:lnTo>
                  <a:pt x="4894133" y="4092719"/>
                </a:lnTo>
                <a:lnTo>
                  <a:pt x="0" y="409271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770177" y="2815821"/>
            <a:ext cx="7692039" cy="2692209"/>
            <a:chOff x="0" y="0"/>
            <a:chExt cx="5759996" cy="201599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759958" cy="2015998"/>
            </a:xfrm>
            <a:custGeom>
              <a:avLst/>
              <a:gdLst/>
              <a:ahLst/>
              <a:cxnLst/>
              <a:rect l="l" t="t" r="r" b="b"/>
              <a:pathLst>
                <a:path w="5759958" h="2015998">
                  <a:moveTo>
                    <a:pt x="0" y="2015998"/>
                  </a:moveTo>
                  <a:lnTo>
                    <a:pt x="5759958" y="2015998"/>
                  </a:lnTo>
                  <a:lnTo>
                    <a:pt x="575995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1F2F2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734114" y="6611929"/>
            <a:ext cx="4680929" cy="2997536"/>
            <a:chOff x="0" y="0"/>
            <a:chExt cx="2735999" cy="175205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735961" cy="1752092"/>
            </a:xfrm>
            <a:custGeom>
              <a:avLst/>
              <a:gdLst/>
              <a:ahLst/>
              <a:cxnLst/>
              <a:rect l="l" t="t" r="r" b="b"/>
              <a:pathLst>
                <a:path w="2735961" h="1752092">
                  <a:moveTo>
                    <a:pt x="3175" y="1745742"/>
                  </a:moveTo>
                  <a:lnTo>
                    <a:pt x="2732786" y="1745742"/>
                  </a:lnTo>
                  <a:lnTo>
                    <a:pt x="2732786" y="1748917"/>
                  </a:lnTo>
                  <a:lnTo>
                    <a:pt x="2729611" y="1748917"/>
                  </a:lnTo>
                  <a:lnTo>
                    <a:pt x="2729611" y="3175"/>
                  </a:lnTo>
                  <a:lnTo>
                    <a:pt x="2732786" y="3175"/>
                  </a:lnTo>
                  <a:lnTo>
                    <a:pt x="2732786" y="6350"/>
                  </a:lnTo>
                  <a:lnTo>
                    <a:pt x="3175" y="6350"/>
                  </a:lnTo>
                  <a:lnTo>
                    <a:pt x="3175" y="3175"/>
                  </a:lnTo>
                  <a:lnTo>
                    <a:pt x="6350" y="3175"/>
                  </a:lnTo>
                  <a:lnTo>
                    <a:pt x="6350" y="1748917"/>
                  </a:lnTo>
                  <a:lnTo>
                    <a:pt x="3175" y="1748917"/>
                  </a:lnTo>
                  <a:lnTo>
                    <a:pt x="3175" y="1745742"/>
                  </a:lnTo>
                  <a:moveTo>
                    <a:pt x="3175" y="1752092"/>
                  </a:moveTo>
                  <a:lnTo>
                    <a:pt x="0" y="1752092"/>
                  </a:lnTo>
                  <a:lnTo>
                    <a:pt x="0" y="1748917"/>
                  </a:lnTo>
                  <a:lnTo>
                    <a:pt x="0" y="3175"/>
                  </a:lnTo>
                  <a:lnTo>
                    <a:pt x="0" y="0"/>
                  </a:lnTo>
                  <a:lnTo>
                    <a:pt x="3175" y="0"/>
                  </a:lnTo>
                  <a:lnTo>
                    <a:pt x="2732786" y="0"/>
                  </a:lnTo>
                  <a:lnTo>
                    <a:pt x="2735961" y="0"/>
                  </a:lnTo>
                  <a:lnTo>
                    <a:pt x="2735961" y="3175"/>
                  </a:lnTo>
                  <a:lnTo>
                    <a:pt x="2735961" y="1748917"/>
                  </a:lnTo>
                  <a:lnTo>
                    <a:pt x="2735961" y="1752092"/>
                  </a:lnTo>
                  <a:lnTo>
                    <a:pt x="2732786" y="1752092"/>
                  </a:lnTo>
                  <a:lnTo>
                    <a:pt x="3175" y="1752092"/>
                  </a:lnTo>
                  <a:close/>
                </a:path>
              </a:pathLst>
            </a:custGeom>
            <a:solidFill>
              <a:srgbClr val="BCBEC0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6" name="Freeform 6"/>
          <p:cNvSpPr/>
          <p:nvPr/>
        </p:nvSpPr>
        <p:spPr>
          <a:xfrm>
            <a:off x="6229869" y="625999"/>
            <a:ext cx="4829547" cy="5058903"/>
          </a:xfrm>
          <a:custGeom>
            <a:avLst/>
            <a:gdLst/>
            <a:ahLst/>
            <a:cxnLst/>
            <a:rect l="l" t="t" r="r" b="b"/>
            <a:pathLst>
              <a:path w="4829547" h="5058903">
                <a:moveTo>
                  <a:pt x="0" y="0"/>
                </a:moveTo>
                <a:lnTo>
                  <a:pt x="4829548" y="0"/>
                </a:lnTo>
                <a:lnTo>
                  <a:pt x="4829548" y="5058903"/>
                </a:lnTo>
                <a:lnTo>
                  <a:pt x="0" y="505890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522" r="-547"/>
            </a:stretch>
          </a:blipFill>
        </p:spPr>
        <p:txBody>
          <a:bodyPr/>
          <a:lstStyle/>
          <a:p>
            <a:endParaRPr lang="en-BE"/>
          </a:p>
        </p:txBody>
      </p:sp>
      <p:grpSp>
        <p:nvGrpSpPr>
          <p:cNvPr id="7" name="Group 7"/>
          <p:cNvGrpSpPr/>
          <p:nvPr/>
        </p:nvGrpSpPr>
        <p:grpSpPr>
          <a:xfrm>
            <a:off x="1052945" y="8267342"/>
            <a:ext cx="1040581" cy="1040581"/>
            <a:chOff x="0" y="0"/>
            <a:chExt cx="810958" cy="81095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1022" cy="810895"/>
            </a:xfrm>
            <a:custGeom>
              <a:avLst/>
              <a:gdLst/>
              <a:ahLst/>
              <a:cxnLst/>
              <a:rect l="l" t="t" r="r" b="b"/>
              <a:pathLst>
                <a:path w="811022" h="810895">
                  <a:moveTo>
                    <a:pt x="79121" y="0"/>
                  </a:moveTo>
                  <a:cubicBezTo>
                    <a:pt x="35306" y="381"/>
                    <a:pt x="0" y="35941"/>
                    <a:pt x="0" y="79756"/>
                  </a:cubicBezTo>
                  <a:lnTo>
                    <a:pt x="0" y="731139"/>
                  </a:lnTo>
                  <a:cubicBezTo>
                    <a:pt x="0" y="774827"/>
                    <a:pt x="35179" y="810387"/>
                    <a:pt x="78740" y="810895"/>
                  </a:cubicBezTo>
                  <a:lnTo>
                    <a:pt x="732282" y="810895"/>
                  </a:lnTo>
                  <a:cubicBezTo>
                    <a:pt x="775843" y="810260"/>
                    <a:pt x="811022" y="774827"/>
                    <a:pt x="811022" y="731139"/>
                  </a:cubicBezTo>
                  <a:lnTo>
                    <a:pt x="811022" y="79756"/>
                  </a:lnTo>
                  <a:cubicBezTo>
                    <a:pt x="811022" y="35941"/>
                    <a:pt x="775716" y="381"/>
                    <a:pt x="731901" y="0"/>
                  </a:cubicBezTo>
                  <a:close/>
                </a:path>
              </a:pathLst>
            </a:custGeom>
            <a:blipFill>
              <a:blip r:embed="rId4"/>
              <a:stretch>
                <a:fillRect r="8" b="-7"/>
              </a:stretch>
            </a:blip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9" name="Freeform 9"/>
          <p:cNvSpPr/>
          <p:nvPr/>
        </p:nvSpPr>
        <p:spPr>
          <a:xfrm>
            <a:off x="2855658" y="9006137"/>
            <a:ext cx="917807" cy="266994"/>
          </a:xfrm>
          <a:custGeom>
            <a:avLst/>
            <a:gdLst/>
            <a:ahLst/>
            <a:cxnLst/>
            <a:rect l="l" t="t" r="r" b="b"/>
            <a:pathLst>
              <a:path w="917807" h="266994">
                <a:moveTo>
                  <a:pt x="0" y="0"/>
                </a:moveTo>
                <a:lnTo>
                  <a:pt x="917807" y="0"/>
                </a:lnTo>
                <a:lnTo>
                  <a:pt x="917807" y="266994"/>
                </a:lnTo>
                <a:lnTo>
                  <a:pt x="0" y="26699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375" t="-8166" r="-2386" b="-8160"/>
            </a:stretch>
          </a:blipFill>
        </p:spPr>
        <p:txBody>
          <a:bodyPr/>
          <a:lstStyle/>
          <a:p>
            <a:endParaRPr lang="en-BE"/>
          </a:p>
        </p:txBody>
      </p: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2831996" y="8982476"/>
            <a:ext cx="991107" cy="325464"/>
            <a:chOff x="0" y="0"/>
            <a:chExt cx="579298" cy="19023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79374" cy="190246"/>
            </a:xfrm>
            <a:custGeom>
              <a:avLst/>
              <a:gdLst/>
              <a:ahLst/>
              <a:cxnLst/>
              <a:rect l="l" t="t" r="r" b="b"/>
              <a:pathLst>
                <a:path w="579374" h="190246">
                  <a:moveTo>
                    <a:pt x="23622" y="3810"/>
                  </a:moveTo>
                  <a:cubicBezTo>
                    <a:pt x="12700" y="3810"/>
                    <a:pt x="3810" y="12700"/>
                    <a:pt x="3810" y="23622"/>
                  </a:cubicBezTo>
                  <a:lnTo>
                    <a:pt x="1905" y="23622"/>
                  </a:lnTo>
                  <a:lnTo>
                    <a:pt x="3810" y="23622"/>
                  </a:lnTo>
                  <a:lnTo>
                    <a:pt x="3810" y="166624"/>
                  </a:lnTo>
                  <a:lnTo>
                    <a:pt x="1905" y="166624"/>
                  </a:lnTo>
                  <a:lnTo>
                    <a:pt x="3810" y="166624"/>
                  </a:lnTo>
                  <a:cubicBezTo>
                    <a:pt x="3810" y="177546"/>
                    <a:pt x="12700" y="186436"/>
                    <a:pt x="23622" y="186436"/>
                  </a:cubicBezTo>
                  <a:lnTo>
                    <a:pt x="23622" y="188341"/>
                  </a:lnTo>
                  <a:lnTo>
                    <a:pt x="23622" y="186436"/>
                  </a:lnTo>
                  <a:lnTo>
                    <a:pt x="555752" y="186436"/>
                  </a:lnTo>
                  <a:lnTo>
                    <a:pt x="555752" y="188341"/>
                  </a:lnTo>
                  <a:lnTo>
                    <a:pt x="555752" y="186436"/>
                  </a:lnTo>
                  <a:cubicBezTo>
                    <a:pt x="566674" y="186436"/>
                    <a:pt x="575564" y="177546"/>
                    <a:pt x="575564" y="166624"/>
                  </a:cubicBezTo>
                  <a:lnTo>
                    <a:pt x="577469" y="166624"/>
                  </a:lnTo>
                  <a:lnTo>
                    <a:pt x="575564" y="166624"/>
                  </a:lnTo>
                  <a:lnTo>
                    <a:pt x="575564" y="23622"/>
                  </a:lnTo>
                  <a:lnTo>
                    <a:pt x="577469" y="23622"/>
                  </a:lnTo>
                  <a:lnTo>
                    <a:pt x="575564" y="23622"/>
                  </a:lnTo>
                  <a:cubicBezTo>
                    <a:pt x="575437" y="12700"/>
                    <a:pt x="566674" y="3810"/>
                    <a:pt x="555752" y="3810"/>
                  </a:cubicBezTo>
                  <a:lnTo>
                    <a:pt x="555752" y="1905"/>
                  </a:lnTo>
                  <a:lnTo>
                    <a:pt x="555752" y="3810"/>
                  </a:lnTo>
                  <a:lnTo>
                    <a:pt x="23622" y="3810"/>
                  </a:lnTo>
                  <a:lnTo>
                    <a:pt x="23622" y="1905"/>
                  </a:lnTo>
                  <a:lnTo>
                    <a:pt x="23622" y="3810"/>
                  </a:lnTo>
                  <a:moveTo>
                    <a:pt x="23622" y="0"/>
                  </a:moveTo>
                  <a:lnTo>
                    <a:pt x="555752" y="0"/>
                  </a:lnTo>
                  <a:cubicBezTo>
                    <a:pt x="568833" y="0"/>
                    <a:pt x="579374" y="10541"/>
                    <a:pt x="579374" y="23622"/>
                  </a:cubicBezTo>
                  <a:lnTo>
                    <a:pt x="579374" y="166624"/>
                  </a:lnTo>
                  <a:cubicBezTo>
                    <a:pt x="579374" y="179705"/>
                    <a:pt x="568833" y="190246"/>
                    <a:pt x="555752" y="190246"/>
                  </a:cubicBezTo>
                  <a:lnTo>
                    <a:pt x="23622" y="190246"/>
                  </a:lnTo>
                  <a:cubicBezTo>
                    <a:pt x="10541" y="190246"/>
                    <a:pt x="0" y="179705"/>
                    <a:pt x="0" y="166624"/>
                  </a:cubicBezTo>
                  <a:lnTo>
                    <a:pt x="0" y="23622"/>
                  </a:lnTo>
                  <a:cubicBezTo>
                    <a:pt x="0" y="10541"/>
                    <a:pt x="10541" y="0"/>
                    <a:pt x="23622" y="0"/>
                  </a:cubicBez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070998" y="8988032"/>
            <a:ext cx="888148" cy="292953"/>
            <a:chOff x="0" y="0"/>
            <a:chExt cx="692163" cy="22830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92277" cy="228346"/>
            </a:xfrm>
            <a:custGeom>
              <a:avLst/>
              <a:gdLst/>
              <a:ahLst/>
              <a:cxnLst/>
              <a:rect l="l" t="t" r="r" b="b"/>
              <a:pathLst>
                <a:path w="692277" h="228346">
                  <a:moveTo>
                    <a:pt x="28956" y="0"/>
                  </a:moveTo>
                  <a:cubicBezTo>
                    <a:pt x="12954" y="0"/>
                    <a:pt x="0" y="12954"/>
                    <a:pt x="0" y="28829"/>
                  </a:cubicBezTo>
                  <a:lnTo>
                    <a:pt x="0" y="199390"/>
                  </a:lnTo>
                  <a:cubicBezTo>
                    <a:pt x="0" y="215392"/>
                    <a:pt x="12954" y="228346"/>
                    <a:pt x="28956" y="228346"/>
                  </a:cubicBezTo>
                  <a:lnTo>
                    <a:pt x="663321" y="228346"/>
                  </a:lnTo>
                  <a:cubicBezTo>
                    <a:pt x="679323" y="228346"/>
                    <a:pt x="692277" y="215392"/>
                    <a:pt x="692277" y="199390"/>
                  </a:cubicBezTo>
                  <a:lnTo>
                    <a:pt x="692277" y="28829"/>
                  </a:lnTo>
                  <a:cubicBezTo>
                    <a:pt x="692150" y="12954"/>
                    <a:pt x="679196" y="0"/>
                    <a:pt x="663321" y="0"/>
                  </a:cubicBezTo>
                  <a:close/>
                </a:path>
              </a:pathLst>
            </a:custGeom>
            <a:blipFill>
              <a:blip r:embed="rId6"/>
              <a:stretch>
                <a:fillRect l="-2483" t="-7491" r="-2520" b="-7525"/>
              </a:stretch>
            </a:blip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14" name="Group 14"/>
          <p:cNvGrpSpPr>
            <a:grpSpLocks noChangeAspect="1"/>
          </p:cNvGrpSpPr>
          <p:nvPr/>
        </p:nvGrpSpPr>
        <p:grpSpPr>
          <a:xfrm>
            <a:off x="4030649" y="8982476"/>
            <a:ext cx="991107" cy="325464"/>
            <a:chOff x="0" y="0"/>
            <a:chExt cx="579298" cy="19023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79374" cy="190246"/>
            </a:xfrm>
            <a:custGeom>
              <a:avLst/>
              <a:gdLst/>
              <a:ahLst/>
              <a:cxnLst/>
              <a:rect l="l" t="t" r="r" b="b"/>
              <a:pathLst>
                <a:path w="579374" h="190246">
                  <a:moveTo>
                    <a:pt x="23622" y="3810"/>
                  </a:moveTo>
                  <a:cubicBezTo>
                    <a:pt x="12700" y="3810"/>
                    <a:pt x="3810" y="12700"/>
                    <a:pt x="3810" y="23622"/>
                  </a:cubicBezTo>
                  <a:lnTo>
                    <a:pt x="1905" y="23622"/>
                  </a:lnTo>
                  <a:lnTo>
                    <a:pt x="3810" y="23622"/>
                  </a:lnTo>
                  <a:lnTo>
                    <a:pt x="3810" y="166624"/>
                  </a:lnTo>
                  <a:lnTo>
                    <a:pt x="1905" y="166624"/>
                  </a:lnTo>
                  <a:lnTo>
                    <a:pt x="3810" y="166624"/>
                  </a:lnTo>
                  <a:cubicBezTo>
                    <a:pt x="3810" y="177546"/>
                    <a:pt x="12700" y="186436"/>
                    <a:pt x="23622" y="186436"/>
                  </a:cubicBezTo>
                  <a:lnTo>
                    <a:pt x="23622" y="188341"/>
                  </a:lnTo>
                  <a:lnTo>
                    <a:pt x="23622" y="186436"/>
                  </a:lnTo>
                  <a:lnTo>
                    <a:pt x="555752" y="186436"/>
                  </a:lnTo>
                  <a:lnTo>
                    <a:pt x="555752" y="188341"/>
                  </a:lnTo>
                  <a:lnTo>
                    <a:pt x="555752" y="186436"/>
                  </a:lnTo>
                  <a:cubicBezTo>
                    <a:pt x="566674" y="186436"/>
                    <a:pt x="575564" y="177546"/>
                    <a:pt x="575564" y="166624"/>
                  </a:cubicBezTo>
                  <a:lnTo>
                    <a:pt x="577469" y="166624"/>
                  </a:lnTo>
                  <a:lnTo>
                    <a:pt x="575564" y="166624"/>
                  </a:lnTo>
                  <a:lnTo>
                    <a:pt x="575564" y="23622"/>
                  </a:lnTo>
                  <a:lnTo>
                    <a:pt x="577469" y="23622"/>
                  </a:lnTo>
                  <a:lnTo>
                    <a:pt x="575564" y="23622"/>
                  </a:lnTo>
                  <a:cubicBezTo>
                    <a:pt x="575437" y="12700"/>
                    <a:pt x="566674" y="3810"/>
                    <a:pt x="555752" y="3810"/>
                  </a:cubicBezTo>
                  <a:lnTo>
                    <a:pt x="555752" y="1905"/>
                  </a:lnTo>
                  <a:lnTo>
                    <a:pt x="555752" y="3810"/>
                  </a:lnTo>
                  <a:lnTo>
                    <a:pt x="23622" y="3810"/>
                  </a:lnTo>
                  <a:lnTo>
                    <a:pt x="23622" y="1905"/>
                  </a:lnTo>
                  <a:lnTo>
                    <a:pt x="23622" y="3810"/>
                  </a:lnTo>
                  <a:moveTo>
                    <a:pt x="23622" y="0"/>
                  </a:moveTo>
                  <a:lnTo>
                    <a:pt x="555752" y="0"/>
                  </a:lnTo>
                  <a:cubicBezTo>
                    <a:pt x="568833" y="0"/>
                    <a:pt x="579374" y="10541"/>
                    <a:pt x="579374" y="23622"/>
                  </a:cubicBezTo>
                  <a:lnTo>
                    <a:pt x="579374" y="166624"/>
                  </a:lnTo>
                  <a:cubicBezTo>
                    <a:pt x="579374" y="179705"/>
                    <a:pt x="568833" y="190246"/>
                    <a:pt x="555752" y="190246"/>
                  </a:cubicBezTo>
                  <a:lnTo>
                    <a:pt x="23622" y="190246"/>
                  </a:lnTo>
                  <a:cubicBezTo>
                    <a:pt x="10541" y="190246"/>
                    <a:pt x="0" y="179705"/>
                    <a:pt x="0" y="166624"/>
                  </a:cubicBezTo>
                  <a:lnTo>
                    <a:pt x="0" y="23622"/>
                  </a:lnTo>
                  <a:cubicBezTo>
                    <a:pt x="0" y="10541"/>
                    <a:pt x="10541" y="0"/>
                    <a:pt x="23622" y="0"/>
                  </a:cubicBez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16" name="Freeform 16"/>
          <p:cNvSpPr/>
          <p:nvPr/>
        </p:nvSpPr>
        <p:spPr>
          <a:xfrm>
            <a:off x="3456459" y="7397575"/>
            <a:ext cx="1638400" cy="1638400"/>
          </a:xfrm>
          <a:custGeom>
            <a:avLst/>
            <a:gdLst/>
            <a:ahLst/>
            <a:cxnLst/>
            <a:rect l="l" t="t" r="r" b="b"/>
            <a:pathLst>
              <a:path w="1638400" h="1638400">
                <a:moveTo>
                  <a:pt x="0" y="0"/>
                </a:moveTo>
                <a:lnTo>
                  <a:pt x="1638400" y="0"/>
                </a:lnTo>
                <a:lnTo>
                  <a:pt x="1638400" y="1638400"/>
                </a:lnTo>
                <a:lnTo>
                  <a:pt x="0" y="16384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  <p:grpSp>
        <p:nvGrpSpPr>
          <p:cNvPr id="17" name="Group 17"/>
          <p:cNvGrpSpPr>
            <a:grpSpLocks noChangeAspect="1"/>
          </p:cNvGrpSpPr>
          <p:nvPr/>
        </p:nvGrpSpPr>
        <p:grpSpPr>
          <a:xfrm>
            <a:off x="11799032" y="433457"/>
            <a:ext cx="1299273" cy="1299273"/>
            <a:chOff x="0" y="0"/>
            <a:chExt cx="599504" cy="599504"/>
          </a:xfrm>
        </p:grpSpPr>
        <p:sp>
          <p:nvSpPr>
            <p:cNvPr id="18" name="Freeform 18"/>
            <p:cNvSpPr/>
            <p:nvPr/>
          </p:nvSpPr>
          <p:spPr>
            <a:xfrm>
              <a:off x="63500" y="63500"/>
              <a:ext cx="472567" cy="472440"/>
            </a:xfrm>
            <a:custGeom>
              <a:avLst/>
              <a:gdLst/>
              <a:ahLst/>
              <a:cxnLst/>
              <a:rect l="l" t="t" r="r" b="b"/>
              <a:pathLst>
                <a:path w="472567" h="472440">
                  <a:moveTo>
                    <a:pt x="0" y="472440"/>
                  </a:moveTo>
                  <a:lnTo>
                    <a:pt x="472567" y="472440"/>
                  </a:lnTo>
                  <a:lnTo>
                    <a:pt x="4725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22026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116595" y="162941"/>
              <a:ext cx="357980" cy="272418"/>
            </a:xfrm>
            <a:custGeom>
              <a:avLst/>
              <a:gdLst/>
              <a:ahLst/>
              <a:cxnLst/>
              <a:rect l="l" t="t" r="r" b="b"/>
              <a:pathLst>
                <a:path w="357980" h="272418">
                  <a:moveTo>
                    <a:pt x="65015" y="0"/>
                  </a:moveTo>
                  <a:lnTo>
                    <a:pt x="292980" y="0"/>
                  </a:lnTo>
                  <a:lnTo>
                    <a:pt x="292980" y="7112"/>
                  </a:lnTo>
                  <a:lnTo>
                    <a:pt x="292980" y="0"/>
                  </a:lnTo>
                  <a:cubicBezTo>
                    <a:pt x="298314" y="0"/>
                    <a:pt x="303394" y="2413"/>
                    <a:pt x="306823" y="6604"/>
                  </a:cubicBezTo>
                  <a:lnTo>
                    <a:pt x="301235" y="11049"/>
                  </a:lnTo>
                  <a:lnTo>
                    <a:pt x="306823" y="6604"/>
                  </a:lnTo>
                  <a:lnTo>
                    <a:pt x="354067" y="65405"/>
                  </a:lnTo>
                  <a:lnTo>
                    <a:pt x="354067" y="65405"/>
                  </a:lnTo>
                  <a:lnTo>
                    <a:pt x="354067" y="65405"/>
                  </a:lnTo>
                  <a:cubicBezTo>
                    <a:pt x="359528" y="72263"/>
                    <a:pt x="359274" y="82042"/>
                    <a:pt x="353305" y="88519"/>
                  </a:cubicBezTo>
                  <a:lnTo>
                    <a:pt x="348098" y="83693"/>
                  </a:lnTo>
                  <a:lnTo>
                    <a:pt x="353305" y="88519"/>
                  </a:lnTo>
                  <a:lnTo>
                    <a:pt x="191507" y="266573"/>
                  </a:lnTo>
                  <a:lnTo>
                    <a:pt x="186300" y="261747"/>
                  </a:lnTo>
                  <a:lnTo>
                    <a:pt x="191634" y="266573"/>
                  </a:lnTo>
                  <a:cubicBezTo>
                    <a:pt x="185030" y="273939"/>
                    <a:pt x="173727" y="274320"/>
                    <a:pt x="166615" y="267843"/>
                  </a:cubicBezTo>
                  <a:cubicBezTo>
                    <a:pt x="166234" y="267462"/>
                    <a:pt x="165726" y="267081"/>
                    <a:pt x="165345" y="266573"/>
                  </a:cubicBezTo>
                  <a:lnTo>
                    <a:pt x="170679" y="261747"/>
                  </a:lnTo>
                  <a:lnTo>
                    <a:pt x="165345" y="266573"/>
                  </a:lnTo>
                  <a:lnTo>
                    <a:pt x="4563" y="88646"/>
                  </a:lnTo>
                  <a:lnTo>
                    <a:pt x="4563" y="88646"/>
                  </a:lnTo>
                  <a:lnTo>
                    <a:pt x="4563" y="88646"/>
                  </a:lnTo>
                  <a:cubicBezTo>
                    <a:pt x="-1279" y="82169"/>
                    <a:pt x="-1533" y="72390"/>
                    <a:pt x="3928" y="65659"/>
                  </a:cubicBezTo>
                  <a:lnTo>
                    <a:pt x="9516" y="70104"/>
                  </a:lnTo>
                  <a:lnTo>
                    <a:pt x="3928" y="65659"/>
                  </a:lnTo>
                  <a:lnTo>
                    <a:pt x="51299" y="6731"/>
                  </a:lnTo>
                  <a:lnTo>
                    <a:pt x="51299" y="6731"/>
                  </a:lnTo>
                  <a:lnTo>
                    <a:pt x="51299" y="6731"/>
                  </a:lnTo>
                  <a:cubicBezTo>
                    <a:pt x="54728" y="2540"/>
                    <a:pt x="59808" y="127"/>
                    <a:pt x="65142" y="127"/>
                  </a:cubicBezTo>
                  <a:lnTo>
                    <a:pt x="65142" y="7239"/>
                  </a:lnTo>
                  <a:lnTo>
                    <a:pt x="65142" y="127"/>
                  </a:lnTo>
                  <a:moveTo>
                    <a:pt x="65142" y="14351"/>
                  </a:moveTo>
                  <a:cubicBezTo>
                    <a:pt x="64126" y="14351"/>
                    <a:pt x="63110" y="14859"/>
                    <a:pt x="62348" y="15621"/>
                  </a:cubicBezTo>
                  <a:lnTo>
                    <a:pt x="56760" y="11176"/>
                  </a:lnTo>
                  <a:lnTo>
                    <a:pt x="62348" y="15621"/>
                  </a:lnTo>
                  <a:lnTo>
                    <a:pt x="14977" y="74549"/>
                  </a:lnTo>
                  <a:lnTo>
                    <a:pt x="14977" y="74549"/>
                  </a:lnTo>
                  <a:lnTo>
                    <a:pt x="14977" y="74549"/>
                  </a:lnTo>
                  <a:cubicBezTo>
                    <a:pt x="13961" y="75946"/>
                    <a:pt x="13961" y="77851"/>
                    <a:pt x="15104" y="79121"/>
                  </a:cubicBezTo>
                  <a:lnTo>
                    <a:pt x="9770" y="83820"/>
                  </a:lnTo>
                  <a:lnTo>
                    <a:pt x="15104" y="78994"/>
                  </a:lnTo>
                  <a:lnTo>
                    <a:pt x="175759" y="257048"/>
                  </a:lnTo>
                  <a:lnTo>
                    <a:pt x="175759" y="257048"/>
                  </a:lnTo>
                  <a:lnTo>
                    <a:pt x="175759" y="257048"/>
                  </a:lnTo>
                  <a:cubicBezTo>
                    <a:pt x="175886" y="257175"/>
                    <a:pt x="175886" y="257175"/>
                    <a:pt x="176013" y="257302"/>
                  </a:cubicBezTo>
                  <a:cubicBezTo>
                    <a:pt x="177410" y="258572"/>
                    <a:pt x="179696" y="258445"/>
                    <a:pt x="180966" y="257048"/>
                  </a:cubicBezTo>
                  <a:lnTo>
                    <a:pt x="180966" y="257048"/>
                  </a:lnTo>
                  <a:lnTo>
                    <a:pt x="180966" y="257048"/>
                  </a:lnTo>
                  <a:lnTo>
                    <a:pt x="342891" y="78994"/>
                  </a:lnTo>
                  <a:lnTo>
                    <a:pt x="342891" y="78994"/>
                  </a:lnTo>
                  <a:lnTo>
                    <a:pt x="342891" y="78994"/>
                  </a:lnTo>
                  <a:cubicBezTo>
                    <a:pt x="344034" y="77724"/>
                    <a:pt x="344161" y="75819"/>
                    <a:pt x="343018" y="74422"/>
                  </a:cubicBezTo>
                  <a:lnTo>
                    <a:pt x="348606" y="69977"/>
                  </a:lnTo>
                  <a:lnTo>
                    <a:pt x="343018" y="74422"/>
                  </a:lnTo>
                  <a:lnTo>
                    <a:pt x="295774" y="15621"/>
                  </a:lnTo>
                  <a:lnTo>
                    <a:pt x="295774" y="15621"/>
                  </a:lnTo>
                  <a:lnTo>
                    <a:pt x="295774" y="15621"/>
                  </a:lnTo>
                  <a:cubicBezTo>
                    <a:pt x="295139" y="14732"/>
                    <a:pt x="294123" y="14351"/>
                    <a:pt x="292980" y="14351"/>
                  </a:cubicBezTo>
                  <a:lnTo>
                    <a:pt x="65015" y="1435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123698" y="232918"/>
              <a:ext cx="343789" cy="14224"/>
            </a:xfrm>
            <a:custGeom>
              <a:avLst/>
              <a:gdLst/>
              <a:ahLst/>
              <a:cxnLst/>
              <a:rect l="l" t="t" r="r" b="b"/>
              <a:pathLst>
                <a:path w="343789" h="14224">
                  <a:moveTo>
                    <a:pt x="0" y="0"/>
                  </a:moveTo>
                  <a:lnTo>
                    <a:pt x="343789" y="0"/>
                  </a:lnTo>
                  <a:lnTo>
                    <a:pt x="343789" y="14224"/>
                  </a:lnTo>
                  <a:lnTo>
                    <a:pt x="0" y="142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201303" y="162945"/>
              <a:ext cx="187309" cy="272284"/>
            </a:xfrm>
            <a:custGeom>
              <a:avLst/>
              <a:gdLst/>
              <a:ahLst/>
              <a:cxnLst/>
              <a:rect l="l" t="t" r="r" b="b"/>
              <a:pathLst>
                <a:path w="187309" h="272284">
                  <a:moveTo>
                    <a:pt x="142359" y="3298"/>
                  </a:moveTo>
                  <a:lnTo>
                    <a:pt x="186174" y="71878"/>
                  </a:lnTo>
                  <a:cubicBezTo>
                    <a:pt x="187444" y="73910"/>
                    <a:pt x="187698" y="76450"/>
                    <a:pt x="186682" y="78609"/>
                  </a:cubicBezTo>
                  <a:cubicBezTo>
                    <a:pt x="186682" y="78609"/>
                    <a:pt x="100322" y="267712"/>
                    <a:pt x="100195" y="268093"/>
                  </a:cubicBezTo>
                  <a:cubicBezTo>
                    <a:pt x="99052" y="270633"/>
                    <a:pt x="96512" y="272284"/>
                    <a:pt x="93718" y="272284"/>
                  </a:cubicBezTo>
                  <a:cubicBezTo>
                    <a:pt x="90924" y="272284"/>
                    <a:pt x="88384" y="270760"/>
                    <a:pt x="87241" y="268220"/>
                  </a:cubicBezTo>
                  <a:cubicBezTo>
                    <a:pt x="86987" y="267712"/>
                    <a:pt x="627" y="78482"/>
                    <a:pt x="627" y="78609"/>
                  </a:cubicBezTo>
                  <a:cubicBezTo>
                    <a:pt x="-389" y="76450"/>
                    <a:pt x="-135" y="73910"/>
                    <a:pt x="1135" y="71878"/>
                  </a:cubicBezTo>
                  <a:lnTo>
                    <a:pt x="44950" y="3298"/>
                  </a:lnTo>
                  <a:cubicBezTo>
                    <a:pt x="47109" y="-4"/>
                    <a:pt x="51427" y="-1020"/>
                    <a:pt x="54729" y="1139"/>
                  </a:cubicBezTo>
                  <a:cubicBezTo>
                    <a:pt x="58031" y="3298"/>
                    <a:pt x="59047" y="7616"/>
                    <a:pt x="56888" y="10918"/>
                  </a:cubicBezTo>
                  <a:lnTo>
                    <a:pt x="13073" y="79498"/>
                  </a:lnTo>
                  <a:lnTo>
                    <a:pt x="7104" y="75688"/>
                  </a:lnTo>
                  <a:lnTo>
                    <a:pt x="13581" y="72767"/>
                  </a:lnTo>
                  <a:cubicBezTo>
                    <a:pt x="13581" y="72767"/>
                    <a:pt x="99814" y="261870"/>
                    <a:pt x="100068" y="262251"/>
                  </a:cubicBezTo>
                  <a:lnTo>
                    <a:pt x="93591" y="265299"/>
                  </a:lnTo>
                  <a:lnTo>
                    <a:pt x="87114" y="262378"/>
                  </a:lnTo>
                  <a:cubicBezTo>
                    <a:pt x="87368" y="261870"/>
                    <a:pt x="173728" y="72767"/>
                    <a:pt x="173601" y="72767"/>
                  </a:cubicBezTo>
                  <a:lnTo>
                    <a:pt x="180078" y="75688"/>
                  </a:lnTo>
                  <a:lnTo>
                    <a:pt x="174109" y="79498"/>
                  </a:lnTo>
                  <a:lnTo>
                    <a:pt x="130294" y="10918"/>
                  </a:lnTo>
                  <a:cubicBezTo>
                    <a:pt x="128135" y="7616"/>
                    <a:pt x="129151" y="3171"/>
                    <a:pt x="132453" y="1139"/>
                  </a:cubicBezTo>
                  <a:cubicBezTo>
                    <a:pt x="135755" y="-893"/>
                    <a:pt x="140200" y="-4"/>
                    <a:pt x="142232" y="3298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22" name="Group 22"/>
          <p:cNvGrpSpPr>
            <a:grpSpLocks noChangeAspect="1"/>
          </p:cNvGrpSpPr>
          <p:nvPr/>
        </p:nvGrpSpPr>
        <p:grpSpPr>
          <a:xfrm>
            <a:off x="11951295" y="2301818"/>
            <a:ext cx="5929592" cy="5461469"/>
            <a:chOff x="0" y="0"/>
            <a:chExt cx="2735999" cy="2519998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735961" cy="2520061"/>
            </a:xfrm>
            <a:custGeom>
              <a:avLst/>
              <a:gdLst/>
              <a:ahLst/>
              <a:cxnLst/>
              <a:rect l="l" t="t" r="r" b="b"/>
              <a:pathLst>
                <a:path w="2735961" h="2520061">
                  <a:moveTo>
                    <a:pt x="3175" y="2513711"/>
                  </a:moveTo>
                  <a:lnTo>
                    <a:pt x="2732786" y="2513711"/>
                  </a:lnTo>
                  <a:lnTo>
                    <a:pt x="2732786" y="2516886"/>
                  </a:lnTo>
                  <a:lnTo>
                    <a:pt x="2729611" y="2516886"/>
                  </a:lnTo>
                  <a:lnTo>
                    <a:pt x="2729611" y="3175"/>
                  </a:lnTo>
                  <a:lnTo>
                    <a:pt x="2732786" y="3175"/>
                  </a:lnTo>
                  <a:lnTo>
                    <a:pt x="2732786" y="6350"/>
                  </a:lnTo>
                  <a:lnTo>
                    <a:pt x="3175" y="6350"/>
                  </a:lnTo>
                  <a:lnTo>
                    <a:pt x="3175" y="3175"/>
                  </a:lnTo>
                  <a:lnTo>
                    <a:pt x="6350" y="3175"/>
                  </a:lnTo>
                  <a:lnTo>
                    <a:pt x="6350" y="2516886"/>
                  </a:lnTo>
                  <a:lnTo>
                    <a:pt x="3175" y="2516886"/>
                  </a:lnTo>
                  <a:lnTo>
                    <a:pt x="3175" y="2513711"/>
                  </a:lnTo>
                  <a:moveTo>
                    <a:pt x="3175" y="2520061"/>
                  </a:moveTo>
                  <a:lnTo>
                    <a:pt x="0" y="2520061"/>
                  </a:lnTo>
                  <a:lnTo>
                    <a:pt x="0" y="2516886"/>
                  </a:lnTo>
                  <a:lnTo>
                    <a:pt x="0" y="3175"/>
                  </a:lnTo>
                  <a:lnTo>
                    <a:pt x="0" y="0"/>
                  </a:lnTo>
                  <a:lnTo>
                    <a:pt x="3175" y="0"/>
                  </a:lnTo>
                  <a:lnTo>
                    <a:pt x="2732786" y="0"/>
                  </a:lnTo>
                  <a:lnTo>
                    <a:pt x="2735961" y="0"/>
                  </a:lnTo>
                  <a:lnTo>
                    <a:pt x="2735961" y="3175"/>
                  </a:lnTo>
                  <a:lnTo>
                    <a:pt x="2735961" y="2516886"/>
                  </a:lnTo>
                  <a:lnTo>
                    <a:pt x="2735961" y="2520061"/>
                  </a:lnTo>
                  <a:lnTo>
                    <a:pt x="2732786" y="2520061"/>
                  </a:lnTo>
                  <a:lnTo>
                    <a:pt x="3175" y="2520061"/>
                  </a:lnTo>
                  <a:close/>
                </a:path>
              </a:pathLst>
            </a:custGeom>
            <a:solidFill>
              <a:srgbClr val="D22026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24" name="Group 24"/>
          <p:cNvGrpSpPr>
            <a:grpSpLocks noChangeAspect="1"/>
          </p:cNvGrpSpPr>
          <p:nvPr/>
        </p:nvGrpSpPr>
        <p:grpSpPr>
          <a:xfrm>
            <a:off x="12229981" y="8701208"/>
            <a:ext cx="4920658" cy="1183688"/>
            <a:chOff x="0" y="0"/>
            <a:chExt cx="2222881" cy="534721"/>
          </a:xfrm>
        </p:grpSpPr>
        <p:sp>
          <p:nvSpPr>
            <p:cNvPr id="25" name="Freeform 25"/>
            <p:cNvSpPr/>
            <p:nvPr/>
          </p:nvSpPr>
          <p:spPr>
            <a:xfrm>
              <a:off x="63500" y="63500"/>
              <a:ext cx="475107" cy="407670"/>
            </a:xfrm>
            <a:custGeom>
              <a:avLst/>
              <a:gdLst/>
              <a:ahLst/>
              <a:cxnLst/>
              <a:rect l="l" t="t" r="r" b="b"/>
              <a:pathLst>
                <a:path w="475107" h="407670">
                  <a:moveTo>
                    <a:pt x="0" y="0"/>
                  </a:moveTo>
                  <a:lnTo>
                    <a:pt x="380619" y="0"/>
                  </a:lnTo>
                  <a:lnTo>
                    <a:pt x="475107" y="205486"/>
                  </a:lnTo>
                  <a:lnTo>
                    <a:pt x="378079" y="407670"/>
                  </a:lnTo>
                  <a:lnTo>
                    <a:pt x="0" y="407670"/>
                  </a:lnTo>
                  <a:lnTo>
                    <a:pt x="91948" y="205486"/>
                  </a:lnTo>
                  <a:close/>
                </a:path>
              </a:pathLst>
            </a:custGeom>
            <a:solidFill>
              <a:srgbClr val="F1F2F2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26" name="Freeform 26"/>
            <p:cNvSpPr/>
            <p:nvPr/>
          </p:nvSpPr>
          <p:spPr>
            <a:xfrm>
              <a:off x="468630" y="63500"/>
              <a:ext cx="475107" cy="407670"/>
            </a:xfrm>
            <a:custGeom>
              <a:avLst/>
              <a:gdLst/>
              <a:ahLst/>
              <a:cxnLst/>
              <a:rect l="l" t="t" r="r" b="b"/>
              <a:pathLst>
                <a:path w="475107" h="407670">
                  <a:moveTo>
                    <a:pt x="0" y="0"/>
                  </a:moveTo>
                  <a:lnTo>
                    <a:pt x="380619" y="0"/>
                  </a:lnTo>
                  <a:lnTo>
                    <a:pt x="475107" y="205486"/>
                  </a:lnTo>
                  <a:lnTo>
                    <a:pt x="378079" y="407670"/>
                  </a:lnTo>
                  <a:lnTo>
                    <a:pt x="0" y="407670"/>
                  </a:lnTo>
                  <a:lnTo>
                    <a:pt x="92329" y="205486"/>
                  </a:lnTo>
                  <a:close/>
                </a:path>
              </a:pathLst>
            </a:custGeom>
            <a:solidFill>
              <a:srgbClr val="F1F2F2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27" name="Freeform 27"/>
            <p:cNvSpPr/>
            <p:nvPr/>
          </p:nvSpPr>
          <p:spPr>
            <a:xfrm>
              <a:off x="873887" y="63500"/>
              <a:ext cx="475107" cy="407670"/>
            </a:xfrm>
            <a:custGeom>
              <a:avLst/>
              <a:gdLst/>
              <a:ahLst/>
              <a:cxnLst/>
              <a:rect l="l" t="t" r="r" b="b"/>
              <a:pathLst>
                <a:path w="475107" h="407670">
                  <a:moveTo>
                    <a:pt x="0" y="0"/>
                  </a:moveTo>
                  <a:lnTo>
                    <a:pt x="380619" y="0"/>
                  </a:lnTo>
                  <a:lnTo>
                    <a:pt x="475107" y="205486"/>
                  </a:lnTo>
                  <a:lnTo>
                    <a:pt x="378079" y="407670"/>
                  </a:lnTo>
                  <a:lnTo>
                    <a:pt x="0" y="407670"/>
                  </a:lnTo>
                  <a:lnTo>
                    <a:pt x="92202" y="205486"/>
                  </a:lnTo>
                  <a:close/>
                </a:path>
              </a:pathLst>
            </a:custGeom>
            <a:solidFill>
              <a:srgbClr val="F1F2F2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28" name="Freeform 28"/>
            <p:cNvSpPr/>
            <p:nvPr/>
          </p:nvSpPr>
          <p:spPr>
            <a:xfrm>
              <a:off x="1280033" y="63500"/>
              <a:ext cx="475107" cy="407670"/>
            </a:xfrm>
            <a:custGeom>
              <a:avLst/>
              <a:gdLst/>
              <a:ahLst/>
              <a:cxnLst/>
              <a:rect l="l" t="t" r="r" b="b"/>
              <a:pathLst>
                <a:path w="475107" h="407670">
                  <a:moveTo>
                    <a:pt x="0" y="0"/>
                  </a:moveTo>
                  <a:lnTo>
                    <a:pt x="380619" y="0"/>
                  </a:lnTo>
                  <a:lnTo>
                    <a:pt x="475107" y="203835"/>
                  </a:lnTo>
                  <a:lnTo>
                    <a:pt x="378079" y="407670"/>
                  </a:lnTo>
                  <a:lnTo>
                    <a:pt x="0" y="407670"/>
                  </a:lnTo>
                  <a:lnTo>
                    <a:pt x="91948" y="203835"/>
                  </a:lnTo>
                  <a:close/>
                </a:path>
              </a:pathLst>
            </a:custGeom>
            <a:solidFill>
              <a:srgbClr val="D22026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29" name="Freeform 29"/>
            <p:cNvSpPr/>
            <p:nvPr/>
          </p:nvSpPr>
          <p:spPr>
            <a:xfrm>
              <a:off x="1684274" y="63500"/>
              <a:ext cx="475107" cy="407670"/>
            </a:xfrm>
            <a:custGeom>
              <a:avLst/>
              <a:gdLst/>
              <a:ahLst/>
              <a:cxnLst/>
              <a:rect l="l" t="t" r="r" b="b"/>
              <a:pathLst>
                <a:path w="475107" h="407670">
                  <a:moveTo>
                    <a:pt x="0" y="0"/>
                  </a:moveTo>
                  <a:lnTo>
                    <a:pt x="380619" y="0"/>
                  </a:lnTo>
                  <a:lnTo>
                    <a:pt x="475107" y="205105"/>
                  </a:lnTo>
                  <a:lnTo>
                    <a:pt x="378079" y="407670"/>
                  </a:lnTo>
                  <a:lnTo>
                    <a:pt x="0" y="407670"/>
                  </a:lnTo>
                  <a:lnTo>
                    <a:pt x="91821" y="205105"/>
                  </a:lnTo>
                  <a:close/>
                </a:path>
              </a:pathLst>
            </a:custGeom>
            <a:solidFill>
              <a:srgbClr val="F1F2F2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30" name="Freeform 30"/>
            <p:cNvSpPr/>
            <p:nvPr/>
          </p:nvSpPr>
          <p:spPr>
            <a:xfrm>
              <a:off x="1467752" y="210185"/>
              <a:ext cx="145516" cy="110563"/>
            </a:xfrm>
            <a:custGeom>
              <a:avLst/>
              <a:gdLst/>
              <a:ahLst/>
              <a:cxnLst/>
              <a:rect l="l" t="t" r="r" b="b"/>
              <a:pathLst>
                <a:path w="145516" h="110563">
                  <a:moveTo>
                    <a:pt x="26530" y="0"/>
                  </a:moveTo>
                  <a:lnTo>
                    <a:pt x="119113" y="0"/>
                  </a:lnTo>
                  <a:lnTo>
                    <a:pt x="119113" y="2921"/>
                  </a:lnTo>
                  <a:lnTo>
                    <a:pt x="119113" y="0"/>
                  </a:lnTo>
                  <a:cubicBezTo>
                    <a:pt x="121272" y="0"/>
                    <a:pt x="123304" y="1016"/>
                    <a:pt x="124701" y="2667"/>
                  </a:cubicBezTo>
                  <a:lnTo>
                    <a:pt x="124701" y="2667"/>
                  </a:lnTo>
                  <a:lnTo>
                    <a:pt x="124701" y="2667"/>
                  </a:lnTo>
                  <a:lnTo>
                    <a:pt x="143878" y="26543"/>
                  </a:lnTo>
                  <a:lnTo>
                    <a:pt x="141592" y="28321"/>
                  </a:lnTo>
                  <a:lnTo>
                    <a:pt x="143878" y="26543"/>
                  </a:lnTo>
                  <a:cubicBezTo>
                    <a:pt x="146164" y="29337"/>
                    <a:pt x="146037" y="33274"/>
                    <a:pt x="143624" y="35941"/>
                  </a:cubicBezTo>
                  <a:lnTo>
                    <a:pt x="143624" y="35941"/>
                  </a:lnTo>
                  <a:lnTo>
                    <a:pt x="143624" y="35941"/>
                  </a:lnTo>
                  <a:lnTo>
                    <a:pt x="77838" y="108204"/>
                  </a:lnTo>
                  <a:lnTo>
                    <a:pt x="77838" y="108204"/>
                  </a:lnTo>
                  <a:lnTo>
                    <a:pt x="77838" y="108204"/>
                  </a:lnTo>
                  <a:cubicBezTo>
                    <a:pt x="75171" y="111125"/>
                    <a:pt x="70599" y="111379"/>
                    <a:pt x="67678" y="108712"/>
                  </a:cubicBezTo>
                  <a:cubicBezTo>
                    <a:pt x="67551" y="108585"/>
                    <a:pt x="67297" y="108331"/>
                    <a:pt x="67170" y="108204"/>
                  </a:cubicBezTo>
                  <a:lnTo>
                    <a:pt x="69329" y="106299"/>
                  </a:lnTo>
                  <a:lnTo>
                    <a:pt x="67170" y="108204"/>
                  </a:lnTo>
                  <a:lnTo>
                    <a:pt x="1892" y="35941"/>
                  </a:lnTo>
                  <a:lnTo>
                    <a:pt x="4051" y="34036"/>
                  </a:lnTo>
                  <a:lnTo>
                    <a:pt x="1892" y="35941"/>
                  </a:lnTo>
                  <a:cubicBezTo>
                    <a:pt x="-521" y="33274"/>
                    <a:pt x="-648" y="29337"/>
                    <a:pt x="1638" y="26543"/>
                  </a:cubicBezTo>
                  <a:lnTo>
                    <a:pt x="3924" y="28321"/>
                  </a:lnTo>
                  <a:lnTo>
                    <a:pt x="1638" y="26543"/>
                  </a:lnTo>
                  <a:lnTo>
                    <a:pt x="20815" y="2667"/>
                  </a:lnTo>
                  <a:lnTo>
                    <a:pt x="23101" y="4445"/>
                  </a:lnTo>
                  <a:lnTo>
                    <a:pt x="20815" y="2667"/>
                  </a:lnTo>
                  <a:cubicBezTo>
                    <a:pt x="22212" y="1016"/>
                    <a:pt x="24244" y="0"/>
                    <a:pt x="26403" y="0"/>
                  </a:cubicBezTo>
                  <a:lnTo>
                    <a:pt x="26403" y="2921"/>
                  </a:lnTo>
                  <a:lnTo>
                    <a:pt x="26403" y="0"/>
                  </a:lnTo>
                  <a:moveTo>
                    <a:pt x="26403" y="5842"/>
                  </a:moveTo>
                  <a:cubicBezTo>
                    <a:pt x="26022" y="5842"/>
                    <a:pt x="25514" y="6096"/>
                    <a:pt x="25260" y="6350"/>
                  </a:cubicBezTo>
                  <a:lnTo>
                    <a:pt x="25260" y="6350"/>
                  </a:lnTo>
                  <a:lnTo>
                    <a:pt x="25260" y="6350"/>
                  </a:lnTo>
                  <a:lnTo>
                    <a:pt x="6083" y="30226"/>
                  </a:lnTo>
                  <a:lnTo>
                    <a:pt x="6083" y="30226"/>
                  </a:lnTo>
                  <a:lnTo>
                    <a:pt x="6083" y="30226"/>
                  </a:lnTo>
                  <a:cubicBezTo>
                    <a:pt x="5702" y="30734"/>
                    <a:pt x="5702" y="31496"/>
                    <a:pt x="6083" y="32131"/>
                  </a:cubicBezTo>
                  <a:lnTo>
                    <a:pt x="6083" y="32131"/>
                  </a:lnTo>
                  <a:lnTo>
                    <a:pt x="6083" y="32131"/>
                  </a:lnTo>
                  <a:lnTo>
                    <a:pt x="71361" y="104394"/>
                  </a:lnTo>
                  <a:lnTo>
                    <a:pt x="71361" y="104394"/>
                  </a:lnTo>
                  <a:lnTo>
                    <a:pt x="71361" y="104394"/>
                  </a:lnTo>
                  <a:cubicBezTo>
                    <a:pt x="71361" y="104394"/>
                    <a:pt x="71488" y="104521"/>
                    <a:pt x="71488" y="104521"/>
                  </a:cubicBezTo>
                  <a:cubicBezTo>
                    <a:pt x="71996" y="105029"/>
                    <a:pt x="73012" y="105029"/>
                    <a:pt x="73520" y="104394"/>
                  </a:cubicBezTo>
                  <a:lnTo>
                    <a:pt x="75679" y="106299"/>
                  </a:lnTo>
                  <a:lnTo>
                    <a:pt x="73520" y="104394"/>
                  </a:lnTo>
                  <a:lnTo>
                    <a:pt x="139306" y="32131"/>
                  </a:lnTo>
                  <a:lnTo>
                    <a:pt x="141465" y="34036"/>
                  </a:lnTo>
                  <a:lnTo>
                    <a:pt x="139306" y="32131"/>
                  </a:lnTo>
                  <a:cubicBezTo>
                    <a:pt x="139814" y="31623"/>
                    <a:pt x="139814" y="30861"/>
                    <a:pt x="139306" y="30226"/>
                  </a:cubicBezTo>
                  <a:lnTo>
                    <a:pt x="139306" y="30226"/>
                  </a:lnTo>
                  <a:lnTo>
                    <a:pt x="139306" y="30226"/>
                  </a:lnTo>
                  <a:lnTo>
                    <a:pt x="120129" y="6350"/>
                  </a:lnTo>
                  <a:lnTo>
                    <a:pt x="122415" y="4572"/>
                  </a:lnTo>
                  <a:lnTo>
                    <a:pt x="120129" y="6350"/>
                  </a:lnTo>
                  <a:cubicBezTo>
                    <a:pt x="119875" y="5969"/>
                    <a:pt x="119367" y="5842"/>
                    <a:pt x="118986" y="5842"/>
                  </a:cubicBezTo>
                  <a:lnTo>
                    <a:pt x="26403" y="584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31" name="Freeform 31"/>
            <p:cNvSpPr/>
            <p:nvPr/>
          </p:nvSpPr>
          <p:spPr>
            <a:xfrm>
              <a:off x="1470787" y="238506"/>
              <a:ext cx="139573" cy="5842"/>
            </a:xfrm>
            <a:custGeom>
              <a:avLst/>
              <a:gdLst/>
              <a:ahLst/>
              <a:cxnLst/>
              <a:rect l="l" t="t" r="r" b="b"/>
              <a:pathLst>
                <a:path w="139573" h="5842">
                  <a:moveTo>
                    <a:pt x="0" y="0"/>
                  </a:moveTo>
                  <a:lnTo>
                    <a:pt x="139573" y="0"/>
                  </a:lnTo>
                  <a:lnTo>
                    <a:pt x="139573" y="5842"/>
                  </a:lnTo>
                  <a:lnTo>
                    <a:pt x="0" y="584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32" name="Freeform 32"/>
            <p:cNvSpPr/>
            <p:nvPr/>
          </p:nvSpPr>
          <p:spPr>
            <a:xfrm>
              <a:off x="1502277" y="210088"/>
              <a:ext cx="76047" cy="110714"/>
            </a:xfrm>
            <a:custGeom>
              <a:avLst/>
              <a:gdLst/>
              <a:ahLst/>
              <a:cxnLst/>
              <a:rect l="l" t="t" r="r" b="b"/>
              <a:pathLst>
                <a:path w="76047" h="110714">
                  <a:moveTo>
                    <a:pt x="57791" y="1367"/>
                  </a:moveTo>
                  <a:lnTo>
                    <a:pt x="75571" y="29180"/>
                  </a:lnTo>
                  <a:cubicBezTo>
                    <a:pt x="76079" y="30069"/>
                    <a:pt x="76206" y="31085"/>
                    <a:pt x="75825" y="31974"/>
                  </a:cubicBezTo>
                  <a:cubicBezTo>
                    <a:pt x="75825" y="31974"/>
                    <a:pt x="41027" y="108174"/>
                    <a:pt x="40646" y="108936"/>
                  </a:cubicBezTo>
                  <a:cubicBezTo>
                    <a:pt x="40646" y="108936"/>
                    <a:pt x="40646" y="108936"/>
                    <a:pt x="40646" y="108936"/>
                  </a:cubicBezTo>
                  <a:cubicBezTo>
                    <a:pt x="40138" y="109952"/>
                    <a:pt x="39122" y="110714"/>
                    <a:pt x="37979" y="110714"/>
                  </a:cubicBezTo>
                  <a:cubicBezTo>
                    <a:pt x="36836" y="110714"/>
                    <a:pt x="35820" y="110079"/>
                    <a:pt x="35312" y="108936"/>
                  </a:cubicBezTo>
                  <a:cubicBezTo>
                    <a:pt x="35185" y="108809"/>
                    <a:pt x="260" y="31974"/>
                    <a:pt x="260" y="31974"/>
                  </a:cubicBezTo>
                  <a:cubicBezTo>
                    <a:pt x="-121" y="31085"/>
                    <a:pt x="-121" y="30069"/>
                    <a:pt x="514" y="29180"/>
                  </a:cubicBezTo>
                  <a:lnTo>
                    <a:pt x="18294" y="1367"/>
                  </a:lnTo>
                  <a:cubicBezTo>
                    <a:pt x="19183" y="-30"/>
                    <a:pt x="20961" y="-411"/>
                    <a:pt x="22231" y="478"/>
                  </a:cubicBezTo>
                  <a:cubicBezTo>
                    <a:pt x="23501" y="1367"/>
                    <a:pt x="24009" y="3145"/>
                    <a:pt x="23120" y="4415"/>
                  </a:cubicBezTo>
                  <a:lnTo>
                    <a:pt x="5340" y="32228"/>
                  </a:lnTo>
                  <a:lnTo>
                    <a:pt x="2927" y="30704"/>
                  </a:lnTo>
                  <a:lnTo>
                    <a:pt x="5594" y="29561"/>
                  </a:lnTo>
                  <a:cubicBezTo>
                    <a:pt x="5594" y="29561"/>
                    <a:pt x="40646" y="106396"/>
                    <a:pt x="40773" y="106650"/>
                  </a:cubicBezTo>
                  <a:lnTo>
                    <a:pt x="38106" y="107793"/>
                  </a:lnTo>
                  <a:lnTo>
                    <a:pt x="35439" y="106650"/>
                  </a:lnTo>
                  <a:cubicBezTo>
                    <a:pt x="35439" y="106650"/>
                    <a:pt x="35439" y="106650"/>
                    <a:pt x="35439" y="106650"/>
                  </a:cubicBezTo>
                  <a:cubicBezTo>
                    <a:pt x="35820" y="105888"/>
                    <a:pt x="70618" y="29688"/>
                    <a:pt x="70618" y="29688"/>
                  </a:cubicBezTo>
                  <a:lnTo>
                    <a:pt x="73285" y="30831"/>
                  </a:lnTo>
                  <a:lnTo>
                    <a:pt x="70872" y="32355"/>
                  </a:lnTo>
                  <a:lnTo>
                    <a:pt x="53092" y="4542"/>
                  </a:lnTo>
                  <a:cubicBezTo>
                    <a:pt x="52203" y="3145"/>
                    <a:pt x="52584" y="1367"/>
                    <a:pt x="53981" y="605"/>
                  </a:cubicBezTo>
                  <a:cubicBezTo>
                    <a:pt x="55378" y="-157"/>
                    <a:pt x="57156" y="97"/>
                    <a:pt x="57918" y="1494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33" name="Freeform 33"/>
          <p:cNvSpPr/>
          <p:nvPr/>
        </p:nvSpPr>
        <p:spPr>
          <a:xfrm>
            <a:off x="10745226" y="4377993"/>
            <a:ext cx="2475588" cy="4541520"/>
          </a:xfrm>
          <a:custGeom>
            <a:avLst/>
            <a:gdLst/>
            <a:ahLst/>
            <a:cxnLst/>
            <a:rect l="l" t="t" r="r" b="b"/>
            <a:pathLst>
              <a:path w="2475588" h="4541520">
                <a:moveTo>
                  <a:pt x="0" y="0"/>
                </a:moveTo>
                <a:lnTo>
                  <a:pt x="2475588" y="0"/>
                </a:lnTo>
                <a:lnTo>
                  <a:pt x="2475588" y="4541520"/>
                </a:lnTo>
                <a:lnTo>
                  <a:pt x="0" y="454152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39044" t="-19629" r="-28498" b="-17362"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34" name="TextBox 34"/>
          <p:cNvSpPr txBox="1"/>
          <p:nvPr/>
        </p:nvSpPr>
        <p:spPr>
          <a:xfrm>
            <a:off x="14443138" y="764907"/>
            <a:ext cx="100222" cy="4355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7"/>
              </a:lnSpc>
            </a:pPr>
            <a:r>
              <a:rPr lang="en-US" sz="3034" b="1">
                <a:solidFill>
                  <a:srgbClr val="D22026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 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3297160" y="1125586"/>
            <a:ext cx="3421172" cy="554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26"/>
              </a:lnSpc>
            </a:pPr>
            <a:r>
              <a:rPr lang="en-US" sz="1950" b="1">
                <a:solidFill>
                  <a:srgbClr val="D22026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FULL-CUSTOMISATION ON A EXCLUSIVE SOFTENER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2823340" y="2666841"/>
            <a:ext cx="3805711" cy="307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4C4C4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You receive exclusivity of a type of 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2823340" y="2964101"/>
            <a:ext cx="4507100" cy="307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4C4C4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softener for a certain market based upon 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2823340" y="3261361"/>
            <a:ext cx="3694300" cy="307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4C4C4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the potential and the yearly order 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2823340" y="3558621"/>
            <a:ext cx="1816960" cy="307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4C4C4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quantity vs MOQ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2823340" y="3981156"/>
            <a:ext cx="4149108" cy="546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76"/>
              </a:lnSpc>
            </a:pPr>
            <a:r>
              <a:rPr lang="en-US" sz="1950">
                <a:solidFill>
                  <a:srgbClr val="4C4C4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High level of customisation is possible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052945" y="6907620"/>
            <a:ext cx="3718585" cy="11741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47"/>
              </a:lnSpc>
            </a:pPr>
            <a:r>
              <a:rPr lang="en-US" sz="1539">
                <a:solidFill>
                  <a:srgbClr val="4C4C4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Follow-up on your water consumption and manage your softener from a distance with our Bluetooth application. Download, log in and access all your water data. 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2355156" y="2428716"/>
            <a:ext cx="155896" cy="546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76"/>
              </a:lnSpc>
            </a:pPr>
            <a:r>
              <a:rPr lang="en-US" sz="1950">
                <a:solidFill>
                  <a:srgbClr val="4C4C4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• 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2355156" y="3981156"/>
            <a:ext cx="155896" cy="546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76"/>
              </a:lnSpc>
            </a:pPr>
            <a:r>
              <a:rPr lang="en-US" sz="1950">
                <a:solidFill>
                  <a:srgbClr val="4C4C4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• 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34114" y="5869486"/>
            <a:ext cx="4512275" cy="3245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85"/>
              </a:lnSpc>
            </a:pPr>
            <a:r>
              <a:rPr lang="en-US" sz="1846">
                <a:solidFill>
                  <a:srgbClr val="4C4C4E"/>
                </a:solidFill>
                <a:latin typeface="Proxima Nova 2"/>
                <a:ea typeface="Proxima Nova 2"/>
                <a:cs typeface="Proxima Nova 2"/>
                <a:sym typeface="Proxima Nova 2"/>
              </a:rPr>
              <a:t>PERSONALISATION APP &amp; INTERFACE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3297160" y="679182"/>
            <a:ext cx="1519122" cy="5212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47"/>
              </a:lnSpc>
            </a:pPr>
            <a:r>
              <a:rPr lang="en-US" sz="3034" b="1">
                <a:solidFill>
                  <a:srgbClr val="D22026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LEVEL</a:t>
            </a:r>
            <a:r>
              <a:rPr lang="en-US" sz="3034" b="1">
                <a:solidFill>
                  <a:srgbClr val="000000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 </a:t>
            </a:r>
            <a:r>
              <a:rPr lang="en-US" sz="3034" b="1">
                <a:solidFill>
                  <a:srgbClr val="D22026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4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838344" y="1998576"/>
            <a:ext cx="1482180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4200" b="1">
                <a:solidFill>
                  <a:srgbClr val="005AAB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UMA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838344" y="552208"/>
            <a:ext cx="2469416" cy="1411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98"/>
              </a:lnSpc>
            </a:pPr>
            <a:r>
              <a:rPr lang="en-US" sz="3287" b="1">
                <a:solidFill>
                  <a:srgbClr val="4C4C4E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PWG SOURCED SOFTENERS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734114" y="3003187"/>
            <a:ext cx="5428616" cy="2391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10208" lvl="1" indent="-205104" algn="l">
              <a:lnSpc>
                <a:spcPts val="1899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PWG exclusive softener </a:t>
            </a:r>
          </a:p>
          <a:p>
            <a:pPr marL="410208" lvl="1" indent="-205104" algn="l">
              <a:lnSpc>
                <a:spcPts val="1899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Intelligent softener with proportional regeneration technology </a:t>
            </a:r>
          </a:p>
          <a:p>
            <a:pPr marL="410208" lvl="1" indent="-205104" algn="l">
              <a:lnSpc>
                <a:spcPts val="1899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Complete range: midi - midi - maxi </a:t>
            </a:r>
          </a:p>
          <a:p>
            <a:pPr marL="410208" lvl="1" indent="-205104" algn="l">
              <a:lnSpc>
                <a:spcPts val="1899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Integrated touch screen </a:t>
            </a:r>
          </a:p>
          <a:p>
            <a:pPr marL="410208" lvl="1" indent="-205104" algn="l">
              <a:lnSpc>
                <a:spcPts val="1899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Real-time view of the softener’s operation</a:t>
            </a:r>
          </a:p>
          <a:p>
            <a:pPr marL="410208" lvl="1" indent="-205104" algn="l">
              <a:lnSpc>
                <a:spcPts val="1899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Bluetooth application to monitor the softener from a distance </a:t>
            </a:r>
          </a:p>
          <a:p>
            <a:pPr marL="410208" lvl="1" indent="-205104" algn="l">
              <a:lnSpc>
                <a:spcPts val="1899"/>
              </a:lnSpc>
              <a:buFont typeface="Arial"/>
              <a:buChar char="•"/>
            </a:pPr>
            <a:r>
              <a:rPr lang="en-US" sz="1899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Territory exclusivity (commitment on volume) No internet sales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1799032" y="433457"/>
            <a:ext cx="1299273" cy="1299273"/>
            <a:chOff x="0" y="0"/>
            <a:chExt cx="599504" cy="599504"/>
          </a:xfrm>
        </p:grpSpPr>
        <p:sp>
          <p:nvSpPr>
            <p:cNvPr id="3" name="Freeform 3"/>
            <p:cNvSpPr/>
            <p:nvPr/>
          </p:nvSpPr>
          <p:spPr>
            <a:xfrm>
              <a:off x="63500" y="63500"/>
              <a:ext cx="472567" cy="472440"/>
            </a:xfrm>
            <a:custGeom>
              <a:avLst/>
              <a:gdLst/>
              <a:ahLst/>
              <a:cxnLst/>
              <a:rect l="l" t="t" r="r" b="b"/>
              <a:pathLst>
                <a:path w="472567" h="472440">
                  <a:moveTo>
                    <a:pt x="0" y="472440"/>
                  </a:moveTo>
                  <a:lnTo>
                    <a:pt x="472567" y="472440"/>
                  </a:lnTo>
                  <a:lnTo>
                    <a:pt x="4725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22026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4" name="Freeform 4"/>
            <p:cNvSpPr/>
            <p:nvPr/>
          </p:nvSpPr>
          <p:spPr>
            <a:xfrm>
              <a:off x="116595" y="162941"/>
              <a:ext cx="357980" cy="272418"/>
            </a:xfrm>
            <a:custGeom>
              <a:avLst/>
              <a:gdLst/>
              <a:ahLst/>
              <a:cxnLst/>
              <a:rect l="l" t="t" r="r" b="b"/>
              <a:pathLst>
                <a:path w="357980" h="272418">
                  <a:moveTo>
                    <a:pt x="65015" y="0"/>
                  </a:moveTo>
                  <a:lnTo>
                    <a:pt x="292980" y="0"/>
                  </a:lnTo>
                  <a:lnTo>
                    <a:pt x="292980" y="7112"/>
                  </a:lnTo>
                  <a:lnTo>
                    <a:pt x="292980" y="0"/>
                  </a:lnTo>
                  <a:cubicBezTo>
                    <a:pt x="298314" y="0"/>
                    <a:pt x="303394" y="2413"/>
                    <a:pt x="306823" y="6604"/>
                  </a:cubicBezTo>
                  <a:lnTo>
                    <a:pt x="301235" y="11049"/>
                  </a:lnTo>
                  <a:lnTo>
                    <a:pt x="306823" y="6604"/>
                  </a:lnTo>
                  <a:lnTo>
                    <a:pt x="354067" y="65405"/>
                  </a:lnTo>
                  <a:lnTo>
                    <a:pt x="354067" y="65405"/>
                  </a:lnTo>
                  <a:lnTo>
                    <a:pt x="354067" y="65405"/>
                  </a:lnTo>
                  <a:cubicBezTo>
                    <a:pt x="359528" y="72263"/>
                    <a:pt x="359274" y="82042"/>
                    <a:pt x="353305" y="88519"/>
                  </a:cubicBezTo>
                  <a:lnTo>
                    <a:pt x="348098" y="83693"/>
                  </a:lnTo>
                  <a:lnTo>
                    <a:pt x="353305" y="88519"/>
                  </a:lnTo>
                  <a:lnTo>
                    <a:pt x="191507" y="266573"/>
                  </a:lnTo>
                  <a:lnTo>
                    <a:pt x="186300" y="261747"/>
                  </a:lnTo>
                  <a:lnTo>
                    <a:pt x="191634" y="266573"/>
                  </a:lnTo>
                  <a:cubicBezTo>
                    <a:pt x="185030" y="273939"/>
                    <a:pt x="173727" y="274320"/>
                    <a:pt x="166615" y="267843"/>
                  </a:cubicBezTo>
                  <a:cubicBezTo>
                    <a:pt x="166234" y="267462"/>
                    <a:pt x="165726" y="267081"/>
                    <a:pt x="165345" y="266573"/>
                  </a:cubicBezTo>
                  <a:lnTo>
                    <a:pt x="170679" y="261747"/>
                  </a:lnTo>
                  <a:lnTo>
                    <a:pt x="165345" y="266573"/>
                  </a:lnTo>
                  <a:lnTo>
                    <a:pt x="4563" y="88646"/>
                  </a:lnTo>
                  <a:lnTo>
                    <a:pt x="4563" y="88646"/>
                  </a:lnTo>
                  <a:lnTo>
                    <a:pt x="4563" y="88646"/>
                  </a:lnTo>
                  <a:cubicBezTo>
                    <a:pt x="-1279" y="82169"/>
                    <a:pt x="-1533" y="72390"/>
                    <a:pt x="3928" y="65659"/>
                  </a:cubicBezTo>
                  <a:lnTo>
                    <a:pt x="9516" y="70104"/>
                  </a:lnTo>
                  <a:lnTo>
                    <a:pt x="3928" y="65659"/>
                  </a:lnTo>
                  <a:lnTo>
                    <a:pt x="51299" y="6731"/>
                  </a:lnTo>
                  <a:lnTo>
                    <a:pt x="51299" y="6731"/>
                  </a:lnTo>
                  <a:lnTo>
                    <a:pt x="51299" y="6731"/>
                  </a:lnTo>
                  <a:cubicBezTo>
                    <a:pt x="54728" y="2540"/>
                    <a:pt x="59808" y="127"/>
                    <a:pt x="65142" y="127"/>
                  </a:cubicBezTo>
                  <a:lnTo>
                    <a:pt x="65142" y="7239"/>
                  </a:lnTo>
                  <a:lnTo>
                    <a:pt x="65142" y="127"/>
                  </a:lnTo>
                  <a:moveTo>
                    <a:pt x="65142" y="14351"/>
                  </a:moveTo>
                  <a:cubicBezTo>
                    <a:pt x="64126" y="14351"/>
                    <a:pt x="63110" y="14859"/>
                    <a:pt x="62348" y="15621"/>
                  </a:cubicBezTo>
                  <a:lnTo>
                    <a:pt x="56760" y="11176"/>
                  </a:lnTo>
                  <a:lnTo>
                    <a:pt x="62348" y="15621"/>
                  </a:lnTo>
                  <a:lnTo>
                    <a:pt x="14977" y="74549"/>
                  </a:lnTo>
                  <a:lnTo>
                    <a:pt x="14977" y="74549"/>
                  </a:lnTo>
                  <a:lnTo>
                    <a:pt x="14977" y="74549"/>
                  </a:lnTo>
                  <a:cubicBezTo>
                    <a:pt x="13961" y="75946"/>
                    <a:pt x="13961" y="77851"/>
                    <a:pt x="15104" y="79121"/>
                  </a:cubicBezTo>
                  <a:lnTo>
                    <a:pt x="9770" y="83820"/>
                  </a:lnTo>
                  <a:lnTo>
                    <a:pt x="15104" y="78994"/>
                  </a:lnTo>
                  <a:lnTo>
                    <a:pt x="175759" y="257048"/>
                  </a:lnTo>
                  <a:lnTo>
                    <a:pt x="175759" y="257048"/>
                  </a:lnTo>
                  <a:lnTo>
                    <a:pt x="175759" y="257048"/>
                  </a:lnTo>
                  <a:cubicBezTo>
                    <a:pt x="175886" y="257175"/>
                    <a:pt x="175886" y="257175"/>
                    <a:pt x="176013" y="257302"/>
                  </a:cubicBezTo>
                  <a:cubicBezTo>
                    <a:pt x="177410" y="258572"/>
                    <a:pt x="179696" y="258445"/>
                    <a:pt x="180966" y="257048"/>
                  </a:cubicBezTo>
                  <a:lnTo>
                    <a:pt x="180966" y="257048"/>
                  </a:lnTo>
                  <a:lnTo>
                    <a:pt x="180966" y="257048"/>
                  </a:lnTo>
                  <a:lnTo>
                    <a:pt x="342891" y="78994"/>
                  </a:lnTo>
                  <a:lnTo>
                    <a:pt x="342891" y="78994"/>
                  </a:lnTo>
                  <a:lnTo>
                    <a:pt x="342891" y="78994"/>
                  </a:lnTo>
                  <a:cubicBezTo>
                    <a:pt x="344034" y="77724"/>
                    <a:pt x="344161" y="75819"/>
                    <a:pt x="343018" y="74422"/>
                  </a:cubicBezTo>
                  <a:lnTo>
                    <a:pt x="348606" y="69977"/>
                  </a:lnTo>
                  <a:lnTo>
                    <a:pt x="343018" y="74422"/>
                  </a:lnTo>
                  <a:lnTo>
                    <a:pt x="295774" y="15621"/>
                  </a:lnTo>
                  <a:lnTo>
                    <a:pt x="295774" y="15621"/>
                  </a:lnTo>
                  <a:lnTo>
                    <a:pt x="295774" y="15621"/>
                  </a:lnTo>
                  <a:cubicBezTo>
                    <a:pt x="295139" y="14732"/>
                    <a:pt x="294123" y="14351"/>
                    <a:pt x="292980" y="14351"/>
                  </a:cubicBezTo>
                  <a:lnTo>
                    <a:pt x="65015" y="1435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5" name="Freeform 5"/>
            <p:cNvSpPr/>
            <p:nvPr/>
          </p:nvSpPr>
          <p:spPr>
            <a:xfrm>
              <a:off x="123698" y="232918"/>
              <a:ext cx="343789" cy="14224"/>
            </a:xfrm>
            <a:custGeom>
              <a:avLst/>
              <a:gdLst/>
              <a:ahLst/>
              <a:cxnLst/>
              <a:rect l="l" t="t" r="r" b="b"/>
              <a:pathLst>
                <a:path w="343789" h="14224">
                  <a:moveTo>
                    <a:pt x="0" y="0"/>
                  </a:moveTo>
                  <a:lnTo>
                    <a:pt x="343789" y="0"/>
                  </a:lnTo>
                  <a:lnTo>
                    <a:pt x="343789" y="14224"/>
                  </a:lnTo>
                  <a:lnTo>
                    <a:pt x="0" y="142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6" name="Freeform 6"/>
            <p:cNvSpPr/>
            <p:nvPr/>
          </p:nvSpPr>
          <p:spPr>
            <a:xfrm>
              <a:off x="201303" y="162945"/>
              <a:ext cx="187309" cy="272284"/>
            </a:xfrm>
            <a:custGeom>
              <a:avLst/>
              <a:gdLst/>
              <a:ahLst/>
              <a:cxnLst/>
              <a:rect l="l" t="t" r="r" b="b"/>
              <a:pathLst>
                <a:path w="187309" h="272284">
                  <a:moveTo>
                    <a:pt x="142359" y="3298"/>
                  </a:moveTo>
                  <a:lnTo>
                    <a:pt x="186174" y="71878"/>
                  </a:lnTo>
                  <a:cubicBezTo>
                    <a:pt x="187444" y="73910"/>
                    <a:pt x="187698" y="76450"/>
                    <a:pt x="186682" y="78609"/>
                  </a:cubicBezTo>
                  <a:cubicBezTo>
                    <a:pt x="186682" y="78609"/>
                    <a:pt x="100322" y="267712"/>
                    <a:pt x="100195" y="268093"/>
                  </a:cubicBezTo>
                  <a:cubicBezTo>
                    <a:pt x="99052" y="270633"/>
                    <a:pt x="96512" y="272284"/>
                    <a:pt x="93718" y="272284"/>
                  </a:cubicBezTo>
                  <a:cubicBezTo>
                    <a:pt x="90924" y="272284"/>
                    <a:pt x="88384" y="270760"/>
                    <a:pt x="87241" y="268220"/>
                  </a:cubicBezTo>
                  <a:cubicBezTo>
                    <a:pt x="86987" y="267712"/>
                    <a:pt x="627" y="78482"/>
                    <a:pt x="627" y="78609"/>
                  </a:cubicBezTo>
                  <a:cubicBezTo>
                    <a:pt x="-389" y="76450"/>
                    <a:pt x="-135" y="73910"/>
                    <a:pt x="1135" y="71878"/>
                  </a:cubicBezTo>
                  <a:lnTo>
                    <a:pt x="44950" y="3298"/>
                  </a:lnTo>
                  <a:cubicBezTo>
                    <a:pt x="47109" y="-4"/>
                    <a:pt x="51427" y="-1020"/>
                    <a:pt x="54729" y="1139"/>
                  </a:cubicBezTo>
                  <a:cubicBezTo>
                    <a:pt x="58031" y="3298"/>
                    <a:pt x="59047" y="7616"/>
                    <a:pt x="56888" y="10918"/>
                  </a:cubicBezTo>
                  <a:lnTo>
                    <a:pt x="13073" y="79498"/>
                  </a:lnTo>
                  <a:lnTo>
                    <a:pt x="7104" y="75688"/>
                  </a:lnTo>
                  <a:lnTo>
                    <a:pt x="13581" y="72767"/>
                  </a:lnTo>
                  <a:cubicBezTo>
                    <a:pt x="13581" y="72767"/>
                    <a:pt x="99814" y="261870"/>
                    <a:pt x="100068" y="262251"/>
                  </a:cubicBezTo>
                  <a:lnTo>
                    <a:pt x="93591" y="265299"/>
                  </a:lnTo>
                  <a:lnTo>
                    <a:pt x="87114" y="262378"/>
                  </a:lnTo>
                  <a:cubicBezTo>
                    <a:pt x="87368" y="261870"/>
                    <a:pt x="173728" y="72767"/>
                    <a:pt x="173601" y="72767"/>
                  </a:cubicBezTo>
                  <a:lnTo>
                    <a:pt x="180078" y="75688"/>
                  </a:lnTo>
                  <a:lnTo>
                    <a:pt x="174109" y="79498"/>
                  </a:lnTo>
                  <a:lnTo>
                    <a:pt x="130294" y="10918"/>
                  </a:lnTo>
                  <a:cubicBezTo>
                    <a:pt x="128135" y="7616"/>
                    <a:pt x="129151" y="3171"/>
                    <a:pt x="132453" y="1139"/>
                  </a:cubicBezTo>
                  <a:cubicBezTo>
                    <a:pt x="135755" y="-893"/>
                    <a:pt x="140200" y="-4"/>
                    <a:pt x="142232" y="3298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11951295" y="2301818"/>
            <a:ext cx="5929592" cy="5461469"/>
            <a:chOff x="0" y="0"/>
            <a:chExt cx="2735999" cy="251999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735961" cy="2520061"/>
            </a:xfrm>
            <a:custGeom>
              <a:avLst/>
              <a:gdLst/>
              <a:ahLst/>
              <a:cxnLst/>
              <a:rect l="l" t="t" r="r" b="b"/>
              <a:pathLst>
                <a:path w="2735961" h="2520061">
                  <a:moveTo>
                    <a:pt x="3175" y="2513711"/>
                  </a:moveTo>
                  <a:lnTo>
                    <a:pt x="2732786" y="2513711"/>
                  </a:lnTo>
                  <a:lnTo>
                    <a:pt x="2732786" y="2516886"/>
                  </a:lnTo>
                  <a:lnTo>
                    <a:pt x="2729611" y="2516886"/>
                  </a:lnTo>
                  <a:lnTo>
                    <a:pt x="2729611" y="3175"/>
                  </a:lnTo>
                  <a:lnTo>
                    <a:pt x="2732786" y="3175"/>
                  </a:lnTo>
                  <a:lnTo>
                    <a:pt x="2732786" y="6350"/>
                  </a:lnTo>
                  <a:lnTo>
                    <a:pt x="3175" y="6350"/>
                  </a:lnTo>
                  <a:lnTo>
                    <a:pt x="3175" y="3175"/>
                  </a:lnTo>
                  <a:lnTo>
                    <a:pt x="6350" y="3175"/>
                  </a:lnTo>
                  <a:lnTo>
                    <a:pt x="6350" y="2516886"/>
                  </a:lnTo>
                  <a:lnTo>
                    <a:pt x="3175" y="2516886"/>
                  </a:lnTo>
                  <a:lnTo>
                    <a:pt x="3175" y="2513711"/>
                  </a:lnTo>
                  <a:moveTo>
                    <a:pt x="3175" y="2520061"/>
                  </a:moveTo>
                  <a:lnTo>
                    <a:pt x="0" y="2520061"/>
                  </a:lnTo>
                  <a:lnTo>
                    <a:pt x="0" y="2516886"/>
                  </a:lnTo>
                  <a:lnTo>
                    <a:pt x="0" y="3175"/>
                  </a:lnTo>
                  <a:lnTo>
                    <a:pt x="0" y="0"/>
                  </a:lnTo>
                  <a:lnTo>
                    <a:pt x="3175" y="0"/>
                  </a:lnTo>
                  <a:lnTo>
                    <a:pt x="2732786" y="0"/>
                  </a:lnTo>
                  <a:lnTo>
                    <a:pt x="2735961" y="0"/>
                  </a:lnTo>
                  <a:lnTo>
                    <a:pt x="2735961" y="3175"/>
                  </a:lnTo>
                  <a:lnTo>
                    <a:pt x="2735961" y="2516886"/>
                  </a:lnTo>
                  <a:lnTo>
                    <a:pt x="2735961" y="2520061"/>
                  </a:lnTo>
                  <a:lnTo>
                    <a:pt x="2732786" y="2520061"/>
                  </a:lnTo>
                  <a:lnTo>
                    <a:pt x="3175" y="2520061"/>
                  </a:lnTo>
                  <a:close/>
                </a:path>
              </a:pathLst>
            </a:custGeom>
            <a:solidFill>
              <a:srgbClr val="D22026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12229981" y="8701208"/>
            <a:ext cx="4920658" cy="1183688"/>
            <a:chOff x="0" y="0"/>
            <a:chExt cx="2222881" cy="534721"/>
          </a:xfrm>
        </p:grpSpPr>
        <p:sp>
          <p:nvSpPr>
            <p:cNvPr id="10" name="Freeform 10"/>
            <p:cNvSpPr/>
            <p:nvPr/>
          </p:nvSpPr>
          <p:spPr>
            <a:xfrm>
              <a:off x="63500" y="63500"/>
              <a:ext cx="475107" cy="407670"/>
            </a:xfrm>
            <a:custGeom>
              <a:avLst/>
              <a:gdLst/>
              <a:ahLst/>
              <a:cxnLst/>
              <a:rect l="l" t="t" r="r" b="b"/>
              <a:pathLst>
                <a:path w="475107" h="407670">
                  <a:moveTo>
                    <a:pt x="0" y="0"/>
                  </a:moveTo>
                  <a:lnTo>
                    <a:pt x="380619" y="0"/>
                  </a:lnTo>
                  <a:lnTo>
                    <a:pt x="475107" y="205486"/>
                  </a:lnTo>
                  <a:lnTo>
                    <a:pt x="378079" y="407670"/>
                  </a:lnTo>
                  <a:lnTo>
                    <a:pt x="0" y="407670"/>
                  </a:lnTo>
                  <a:lnTo>
                    <a:pt x="91948" y="205486"/>
                  </a:lnTo>
                  <a:close/>
                </a:path>
              </a:pathLst>
            </a:custGeom>
            <a:solidFill>
              <a:srgbClr val="F1F2F2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468630" y="63500"/>
              <a:ext cx="475107" cy="407670"/>
            </a:xfrm>
            <a:custGeom>
              <a:avLst/>
              <a:gdLst/>
              <a:ahLst/>
              <a:cxnLst/>
              <a:rect l="l" t="t" r="r" b="b"/>
              <a:pathLst>
                <a:path w="475107" h="407670">
                  <a:moveTo>
                    <a:pt x="0" y="0"/>
                  </a:moveTo>
                  <a:lnTo>
                    <a:pt x="380619" y="0"/>
                  </a:lnTo>
                  <a:lnTo>
                    <a:pt x="475107" y="205486"/>
                  </a:lnTo>
                  <a:lnTo>
                    <a:pt x="378079" y="407670"/>
                  </a:lnTo>
                  <a:lnTo>
                    <a:pt x="0" y="407670"/>
                  </a:lnTo>
                  <a:lnTo>
                    <a:pt x="92329" y="205486"/>
                  </a:lnTo>
                  <a:close/>
                </a:path>
              </a:pathLst>
            </a:custGeom>
            <a:solidFill>
              <a:srgbClr val="F1F2F2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873887" y="63500"/>
              <a:ext cx="475107" cy="407670"/>
            </a:xfrm>
            <a:custGeom>
              <a:avLst/>
              <a:gdLst/>
              <a:ahLst/>
              <a:cxnLst/>
              <a:rect l="l" t="t" r="r" b="b"/>
              <a:pathLst>
                <a:path w="475107" h="407670">
                  <a:moveTo>
                    <a:pt x="0" y="0"/>
                  </a:moveTo>
                  <a:lnTo>
                    <a:pt x="380619" y="0"/>
                  </a:lnTo>
                  <a:lnTo>
                    <a:pt x="475107" y="205486"/>
                  </a:lnTo>
                  <a:lnTo>
                    <a:pt x="378079" y="407670"/>
                  </a:lnTo>
                  <a:lnTo>
                    <a:pt x="0" y="407670"/>
                  </a:lnTo>
                  <a:lnTo>
                    <a:pt x="92202" y="205486"/>
                  </a:lnTo>
                  <a:close/>
                </a:path>
              </a:pathLst>
            </a:custGeom>
            <a:solidFill>
              <a:srgbClr val="F1F2F2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1280033" y="63500"/>
              <a:ext cx="475107" cy="407670"/>
            </a:xfrm>
            <a:custGeom>
              <a:avLst/>
              <a:gdLst/>
              <a:ahLst/>
              <a:cxnLst/>
              <a:rect l="l" t="t" r="r" b="b"/>
              <a:pathLst>
                <a:path w="475107" h="407670">
                  <a:moveTo>
                    <a:pt x="0" y="0"/>
                  </a:moveTo>
                  <a:lnTo>
                    <a:pt x="380619" y="0"/>
                  </a:lnTo>
                  <a:lnTo>
                    <a:pt x="475107" y="203835"/>
                  </a:lnTo>
                  <a:lnTo>
                    <a:pt x="378079" y="407670"/>
                  </a:lnTo>
                  <a:lnTo>
                    <a:pt x="0" y="407670"/>
                  </a:lnTo>
                  <a:lnTo>
                    <a:pt x="91948" y="203835"/>
                  </a:lnTo>
                  <a:close/>
                </a:path>
              </a:pathLst>
            </a:custGeom>
            <a:solidFill>
              <a:srgbClr val="D22026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1684274" y="63500"/>
              <a:ext cx="475107" cy="407670"/>
            </a:xfrm>
            <a:custGeom>
              <a:avLst/>
              <a:gdLst/>
              <a:ahLst/>
              <a:cxnLst/>
              <a:rect l="l" t="t" r="r" b="b"/>
              <a:pathLst>
                <a:path w="475107" h="407670">
                  <a:moveTo>
                    <a:pt x="0" y="0"/>
                  </a:moveTo>
                  <a:lnTo>
                    <a:pt x="380619" y="0"/>
                  </a:lnTo>
                  <a:lnTo>
                    <a:pt x="475107" y="205105"/>
                  </a:lnTo>
                  <a:lnTo>
                    <a:pt x="378079" y="407670"/>
                  </a:lnTo>
                  <a:lnTo>
                    <a:pt x="0" y="407670"/>
                  </a:lnTo>
                  <a:lnTo>
                    <a:pt x="91821" y="205105"/>
                  </a:lnTo>
                  <a:close/>
                </a:path>
              </a:pathLst>
            </a:custGeom>
            <a:solidFill>
              <a:srgbClr val="F1F2F2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1467752" y="210185"/>
              <a:ext cx="145516" cy="110563"/>
            </a:xfrm>
            <a:custGeom>
              <a:avLst/>
              <a:gdLst/>
              <a:ahLst/>
              <a:cxnLst/>
              <a:rect l="l" t="t" r="r" b="b"/>
              <a:pathLst>
                <a:path w="145516" h="110563">
                  <a:moveTo>
                    <a:pt x="26530" y="0"/>
                  </a:moveTo>
                  <a:lnTo>
                    <a:pt x="119113" y="0"/>
                  </a:lnTo>
                  <a:lnTo>
                    <a:pt x="119113" y="2921"/>
                  </a:lnTo>
                  <a:lnTo>
                    <a:pt x="119113" y="0"/>
                  </a:lnTo>
                  <a:cubicBezTo>
                    <a:pt x="121272" y="0"/>
                    <a:pt x="123304" y="1016"/>
                    <a:pt x="124701" y="2667"/>
                  </a:cubicBezTo>
                  <a:lnTo>
                    <a:pt x="124701" y="2667"/>
                  </a:lnTo>
                  <a:lnTo>
                    <a:pt x="124701" y="2667"/>
                  </a:lnTo>
                  <a:lnTo>
                    <a:pt x="143878" y="26543"/>
                  </a:lnTo>
                  <a:lnTo>
                    <a:pt x="141592" y="28321"/>
                  </a:lnTo>
                  <a:lnTo>
                    <a:pt x="143878" y="26543"/>
                  </a:lnTo>
                  <a:cubicBezTo>
                    <a:pt x="146164" y="29337"/>
                    <a:pt x="146037" y="33274"/>
                    <a:pt x="143624" y="35941"/>
                  </a:cubicBezTo>
                  <a:lnTo>
                    <a:pt x="143624" y="35941"/>
                  </a:lnTo>
                  <a:lnTo>
                    <a:pt x="143624" y="35941"/>
                  </a:lnTo>
                  <a:lnTo>
                    <a:pt x="77838" y="108204"/>
                  </a:lnTo>
                  <a:lnTo>
                    <a:pt x="77838" y="108204"/>
                  </a:lnTo>
                  <a:lnTo>
                    <a:pt x="77838" y="108204"/>
                  </a:lnTo>
                  <a:cubicBezTo>
                    <a:pt x="75171" y="111125"/>
                    <a:pt x="70599" y="111379"/>
                    <a:pt x="67678" y="108712"/>
                  </a:cubicBezTo>
                  <a:cubicBezTo>
                    <a:pt x="67551" y="108585"/>
                    <a:pt x="67297" y="108331"/>
                    <a:pt x="67170" y="108204"/>
                  </a:cubicBezTo>
                  <a:lnTo>
                    <a:pt x="69329" y="106299"/>
                  </a:lnTo>
                  <a:lnTo>
                    <a:pt x="67170" y="108204"/>
                  </a:lnTo>
                  <a:lnTo>
                    <a:pt x="1892" y="35941"/>
                  </a:lnTo>
                  <a:lnTo>
                    <a:pt x="4051" y="34036"/>
                  </a:lnTo>
                  <a:lnTo>
                    <a:pt x="1892" y="35941"/>
                  </a:lnTo>
                  <a:cubicBezTo>
                    <a:pt x="-521" y="33274"/>
                    <a:pt x="-648" y="29337"/>
                    <a:pt x="1638" y="26543"/>
                  </a:cubicBezTo>
                  <a:lnTo>
                    <a:pt x="3924" y="28321"/>
                  </a:lnTo>
                  <a:lnTo>
                    <a:pt x="1638" y="26543"/>
                  </a:lnTo>
                  <a:lnTo>
                    <a:pt x="20815" y="2667"/>
                  </a:lnTo>
                  <a:lnTo>
                    <a:pt x="23101" y="4445"/>
                  </a:lnTo>
                  <a:lnTo>
                    <a:pt x="20815" y="2667"/>
                  </a:lnTo>
                  <a:cubicBezTo>
                    <a:pt x="22212" y="1016"/>
                    <a:pt x="24244" y="0"/>
                    <a:pt x="26403" y="0"/>
                  </a:cubicBezTo>
                  <a:lnTo>
                    <a:pt x="26403" y="2921"/>
                  </a:lnTo>
                  <a:lnTo>
                    <a:pt x="26403" y="0"/>
                  </a:lnTo>
                  <a:moveTo>
                    <a:pt x="26403" y="5842"/>
                  </a:moveTo>
                  <a:cubicBezTo>
                    <a:pt x="26022" y="5842"/>
                    <a:pt x="25514" y="6096"/>
                    <a:pt x="25260" y="6350"/>
                  </a:cubicBezTo>
                  <a:lnTo>
                    <a:pt x="25260" y="6350"/>
                  </a:lnTo>
                  <a:lnTo>
                    <a:pt x="25260" y="6350"/>
                  </a:lnTo>
                  <a:lnTo>
                    <a:pt x="6083" y="30226"/>
                  </a:lnTo>
                  <a:lnTo>
                    <a:pt x="6083" y="30226"/>
                  </a:lnTo>
                  <a:lnTo>
                    <a:pt x="6083" y="30226"/>
                  </a:lnTo>
                  <a:cubicBezTo>
                    <a:pt x="5702" y="30734"/>
                    <a:pt x="5702" y="31496"/>
                    <a:pt x="6083" y="32131"/>
                  </a:cubicBezTo>
                  <a:lnTo>
                    <a:pt x="6083" y="32131"/>
                  </a:lnTo>
                  <a:lnTo>
                    <a:pt x="6083" y="32131"/>
                  </a:lnTo>
                  <a:lnTo>
                    <a:pt x="71361" y="104394"/>
                  </a:lnTo>
                  <a:lnTo>
                    <a:pt x="71361" y="104394"/>
                  </a:lnTo>
                  <a:lnTo>
                    <a:pt x="71361" y="104394"/>
                  </a:lnTo>
                  <a:cubicBezTo>
                    <a:pt x="71361" y="104394"/>
                    <a:pt x="71488" y="104521"/>
                    <a:pt x="71488" y="104521"/>
                  </a:cubicBezTo>
                  <a:cubicBezTo>
                    <a:pt x="71996" y="105029"/>
                    <a:pt x="73012" y="105029"/>
                    <a:pt x="73520" y="104394"/>
                  </a:cubicBezTo>
                  <a:lnTo>
                    <a:pt x="75679" y="106299"/>
                  </a:lnTo>
                  <a:lnTo>
                    <a:pt x="73520" y="104394"/>
                  </a:lnTo>
                  <a:lnTo>
                    <a:pt x="139306" y="32131"/>
                  </a:lnTo>
                  <a:lnTo>
                    <a:pt x="141465" y="34036"/>
                  </a:lnTo>
                  <a:lnTo>
                    <a:pt x="139306" y="32131"/>
                  </a:lnTo>
                  <a:cubicBezTo>
                    <a:pt x="139814" y="31623"/>
                    <a:pt x="139814" y="30861"/>
                    <a:pt x="139306" y="30226"/>
                  </a:cubicBezTo>
                  <a:lnTo>
                    <a:pt x="139306" y="30226"/>
                  </a:lnTo>
                  <a:lnTo>
                    <a:pt x="139306" y="30226"/>
                  </a:lnTo>
                  <a:lnTo>
                    <a:pt x="120129" y="6350"/>
                  </a:lnTo>
                  <a:lnTo>
                    <a:pt x="122415" y="4572"/>
                  </a:lnTo>
                  <a:lnTo>
                    <a:pt x="120129" y="6350"/>
                  </a:lnTo>
                  <a:cubicBezTo>
                    <a:pt x="119875" y="5969"/>
                    <a:pt x="119367" y="5842"/>
                    <a:pt x="118986" y="5842"/>
                  </a:cubicBezTo>
                  <a:lnTo>
                    <a:pt x="26403" y="584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1470787" y="238506"/>
              <a:ext cx="139573" cy="5842"/>
            </a:xfrm>
            <a:custGeom>
              <a:avLst/>
              <a:gdLst/>
              <a:ahLst/>
              <a:cxnLst/>
              <a:rect l="l" t="t" r="r" b="b"/>
              <a:pathLst>
                <a:path w="139573" h="5842">
                  <a:moveTo>
                    <a:pt x="0" y="0"/>
                  </a:moveTo>
                  <a:lnTo>
                    <a:pt x="139573" y="0"/>
                  </a:lnTo>
                  <a:lnTo>
                    <a:pt x="139573" y="5842"/>
                  </a:lnTo>
                  <a:lnTo>
                    <a:pt x="0" y="584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1502277" y="210088"/>
              <a:ext cx="76047" cy="110714"/>
            </a:xfrm>
            <a:custGeom>
              <a:avLst/>
              <a:gdLst/>
              <a:ahLst/>
              <a:cxnLst/>
              <a:rect l="l" t="t" r="r" b="b"/>
              <a:pathLst>
                <a:path w="76047" h="110714">
                  <a:moveTo>
                    <a:pt x="57791" y="1367"/>
                  </a:moveTo>
                  <a:lnTo>
                    <a:pt x="75571" y="29180"/>
                  </a:lnTo>
                  <a:cubicBezTo>
                    <a:pt x="76079" y="30069"/>
                    <a:pt x="76206" y="31085"/>
                    <a:pt x="75825" y="31974"/>
                  </a:cubicBezTo>
                  <a:cubicBezTo>
                    <a:pt x="75825" y="31974"/>
                    <a:pt x="41027" y="108174"/>
                    <a:pt x="40646" y="108936"/>
                  </a:cubicBezTo>
                  <a:cubicBezTo>
                    <a:pt x="40646" y="108936"/>
                    <a:pt x="40646" y="108936"/>
                    <a:pt x="40646" y="108936"/>
                  </a:cubicBezTo>
                  <a:cubicBezTo>
                    <a:pt x="40138" y="109952"/>
                    <a:pt x="39122" y="110714"/>
                    <a:pt x="37979" y="110714"/>
                  </a:cubicBezTo>
                  <a:cubicBezTo>
                    <a:pt x="36836" y="110714"/>
                    <a:pt x="35820" y="110079"/>
                    <a:pt x="35312" y="108936"/>
                  </a:cubicBezTo>
                  <a:cubicBezTo>
                    <a:pt x="35185" y="108809"/>
                    <a:pt x="260" y="31974"/>
                    <a:pt x="260" y="31974"/>
                  </a:cubicBezTo>
                  <a:cubicBezTo>
                    <a:pt x="-121" y="31085"/>
                    <a:pt x="-121" y="30069"/>
                    <a:pt x="514" y="29180"/>
                  </a:cubicBezTo>
                  <a:lnTo>
                    <a:pt x="18294" y="1367"/>
                  </a:lnTo>
                  <a:cubicBezTo>
                    <a:pt x="19183" y="-30"/>
                    <a:pt x="20961" y="-411"/>
                    <a:pt x="22231" y="478"/>
                  </a:cubicBezTo>
                  <a:cubicBezTo>
                    <a:pt x="23501" y="1367"/>
                    <a:pt x="24009" y="3145"/>
                    <a:pt x="23120" y="4415"/>
                  </a:cubicBezTo>
                  <a:lnTo>
                    <a:pt x="5340" y="32228"/>
                  </a:lnTo>
                  <a:lnTo>
                    <a:pt x="2927" y="30704"/>
                  </a:lnTo>
                  <a:lnTo>
                    <a:pt x="5594" y="29561"/>
                  </a:lnTo>
                  <a:cubicBezTo>
                    <a:pt x="5594" y="29561"/>
                    <a:pt x="40646" y="106396"/>
                    <a:pt x="40773" y="106650"/>
                  </a:cubicBezTo>
                  <a:lnTo>
                    <a:pt x="38106" y="107793"/>
                  </a:lnTo>
                  <a:lnTo>
                    <a:pt x="35439" y="106650"/>
                  </a:lnTo>
                  <a:cubicBezTo>
                    <a:pt x="35439" y="106650"/>
                    <a:pt x="35439" y="106650"/>
                    <a:pt x="35439" y="106650"/>
                  </a:cubicBezTo>
                  <a:cubicBezTo>
                    <a:pt x="35820" y="105888"/>
                    <a:pt x="70618" y="29688"/>
                    <a:pt x="70618" y="29688"/>
                  </a:cubicBezTo>
                  <a:lnTo>
                    <a:pt x="73285" y="30831"/>
                  </a:lnTo>
                  <a:lnTo>
                    <a:pt x="70872" y="32355"/>
                  </a:lnTo>
                  <a:lnTo>
                    <a:pt x="53092" y="4542"/>
                  </a:lnTo>
                  <a:cubicBezTo>
                    <a:pt x="52203" y="3145"/>
                    <a:pt x="52584" y="1367"/>
                    <a:pt x="53981" y="605"/>
                  </a:cubicBezTo>
                  <a:cubicBezTo>
                    <a:pt x="55378" y="-157"/>
                    <a:pt x="57156" y="97"/>
                    <a:pt x="57918" y="1494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4443138" y="764907"/>
            <a:ext cx="100222" cy="4355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7"/>
              </a:lnSpc>
            </a:pPr>
            <a:r>
              <a:rPr lang="en-US" sz="3034" b="1">
                <a:solidFill>
                  <a:srgbClr val="D22026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3297160" y="1125586"/>
            <a:ext cx="3421172" cy="564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26"/>
              </a:lnSpc>
            </a:pPr>
            <a:r>
              <a:rPr lang="en-US" sz="1950" b="1">
                <a:solidFill>
                  <a:srgbClr val="D22026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FULL-CUSTOMISATION ON A EXCLUSIVE SOFTENER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823340" y="2666841"/>
            <a:ext cx="3805711" cy="307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4C4C4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You receive exclusivity of a type of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2823340" y="2964101"/>
            <a:ext cx="4507100" cy="307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4C4C4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softener for a certain market based upon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2823340" y="3261361"/>
            <a:ext cx="3694300" cy="307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4C4C4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the potential and the yearly order 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2823340" y="3558621"/>
            <a:ext cx="1816960" cy="307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4C4C4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quantity vs MOQ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2823340" y="3981156"/>
            <a:ext cx="4149108" cy="546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76"/>
              </a:lnSpc>
            </a:pPr>
            <a:r>
              <a:rPr lang="en-US" sz="1950">
                <a:solidFill>
                  <a:srgbClr val="4C4C4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High level of customisation is possible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2355156" y="2428716"/>
            <a:ext cx="155896" cy="546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76"/>
              </a:lnSpc>
            </a:pPr>
            <a:r>
              <a:rPr lang="en-US" sz="1950">
                <a:solidFill>
                  <a:srgbClr val="4C4C4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• 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2355156" y="3981156"/>
            <a:ext cx="155896" cy="546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76"/>
              </a:lnSpc>
            </a:pPr>
            <a:r>
              <a:rPr lang="en-US" sz="1950">
                <a:solidFill>
                  <a:srgbClr val="4C4C4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• 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3297160" y="679182"/>
            <a:ext cx="1519122" cy="5212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47"/>
              </a:lnSpc>
            </a:pPr>
            <a:r>
              <a:rPr lang="en-US" sz="3034" b="1">
                <a:solidFill>
                  <a:srgbClr val="D22026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LEVEL</a:t>
            </a:r>
            <a:r>
              <a:rPr lang="en-US" sz="3034" b="1">
                <a:solidFill>
                  <a:srgbClr val="000000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 </a:t>
            </a:r>
            <a:r>
              <a:rPr lang="en-US" sz="3034" b="1">
                <a:solidFill>
                  <a:srgbClr val="D22026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4</a:t>
            </a:r>
          </a:p>
        </p:txBody>
      </p:sp>
      <p:sp>
        <p:nvSpPr>
          <p:cNvPr id="28" name="Freeform 28"/>
          <p:cNvSpPr/>
          <p:nvPr/>
        </p:nvSpPr>
        <p:spPr>
          <a:xfrm>
            <a:off x="838344" y="2636884"/>
            <a:ext cx="3649888" cy="3045854"/>
          </a:xfrm>
          <a:custGeom>
            <a:avLst/>
            <a:gdLst/>
            <a:ahLst/>
            <a:cxnLst/>
            <a:rect l="l" t="t" r="r" b="b"/>
            <a:pathLst>
              <a:path w="3649888" h="3045854">
                <a:moveTo>
                  <a:pt x="0" y="0"/>
                </a:moveTo>
                <a:lnTo>
                  <a:pt x="3649887" y="0"/>
                </a:lnTo>
                <a:lnTo>
                  <a:pt x="3649887" y="3045854"/>
                </a:lnTo>
                <a:lnTo>
                  <a:pt x="0" y="30458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57" r="-451"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29" name="TextBox 29"/>
          <p:cNvSpPr txBox="1"/>
          <p:nvPr/>
        </p:nvSpPr>
        <p:spPr>
          <a:xfrm>
            <a:off x="838344" y="2023903"/>
            <a:ext cx="3984651" cy="498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40"/>
              </a:lnSpc>
            </a:pPr>
            <a:r>
              <a:rPr lang="en-US" sz="2886" b="1">
                <a:solidFill>
                  <a:srgbClr val="005AAB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UMA WALL MOUNTED</a:t>
            </a:r>
          </a:p>
        </p:txBody>
      </p:sp>
      <p:sp>
        <p:nvSpPr>
          <p:cNvPr id="30" name="Freeform 30"/>
          <p:cNvSpPr/>
          <p:nvPr/>
        </p:nvSpPr>
        <p:spPr>
          <a:xfrm>
            <a:off x="7679533" y="2231587"/>
            <a:ext cx="1464467" cy="2900170"/>
          </a:xfrm>
          <a:custGeom>
            <a:avLst/>
            <a:gdLst/>
            <a:ahLst/>
            <a:cxnLst/>
            <a:rect l="l" t="t" r="r" b="b"/>
            <a:pathLst>
              <a:path w="1464467" h="2900170">
                <a:moveTo>
                  <a:pt x="0" y="0"/>
                </a:moveTo>
                <a:lnTo>
                  <a:pt x="1464467" y="0"/>
                </a:lnTo>
                <a:lnTo>
                  <a:pt x="1464467" y="2900170"/>
                </a:lnTo>
                <a:lnTo>
                  <a:pt x="0" y="29001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63" t="-530" r="-1035" b="-528"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31" name="Freeform 31"/>
          <p:cNvSpPr/>
          <p:nvPr/>
        </p:nvSpPr>
        <p:spPr>
          <a:xfrm>
            <a:off x="6842265" y="2717782"/>
            <a:ext cx="1464467" cy="2591076"/>
          </a:xfrm>
          <a:custGeom>
            <a:avLst/>
            <a:gdLst/>
            <a:ahLst/>
            <a:cxnLst/>
            <a:rect l="l" t="t" r="r" b="b"/>
            <a:pathLst>
              <a:path w="1464467" h="2591076">
                <a:moveTo>
                  <a:pt x="0" y="0"/>
                </a:moveTo>
                <a:lnTo>
                  <a:pt x="1464467" y="0"/>
                </a:lnTo>
                <a:lnTo>
                  <a:pt x="1464467" y="2591076"/>
                </a:lnTo>
                <a:lnTo>
                  <a:pt x="0" y="259107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019" r="-1019" b="-597"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32" name="Freeform 32"/>
          <p:cNvSpPr/>
          <p:nvPr/>
        </p:nvSpPr>
        <p:spPr>
          <a:xfrm>
            <a:off x="6260688" y="3903261"/>
            <a:ext cx="1183097" cy="1598193"/>
          </a:xfrm>
          <a:custGeom>
            <a:avLst/>
            <a:gdLst/>
            <a:ahLst/>
            <a:cxnLst/>
            <a:rect l="l" t="t" r="r" b="b"/>
            <a:pathLst>
              <a:path w="1183097" h="1598193">
                <a:moveTo>
                  <a:pt x="0" y="0"/>
                </a:moveTo>
                <a:lnTo>
                  <a:pt x="1183097" y="0"/>
                </a:lnTo>
                <a:lnTo>
                  <a:pt x="1183097" y="1598193"/>
                </a:lnTo>
                <a:lnTo>
                  <a:pt x="0" y="159819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267" b="-950"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33" name="TextBox 33"/>
          <p:cNvSpPr txBox="1"/>
          <p:nvPr/>
        </p:nvSpPr>
        <p:spPr>
          <a:xfrm>
            <a:off x="6260688" y="2174437"/>
            <a:ext cx="970645" cy="498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40"/>
              </a:lnSpc>
            </a:pPr>
            <a:r>
              <a:rPr lang="en-US" sz="2886" b="1">
                <a:solidFill>
                  <a:srgbClr val="005AAB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LUCY</a:t>
            </a:r>
          </a:p>
        </p:txBody>
      </p:sp>
      <p:sp>
        <p:nvSpPr>
          <p:cNvPr id="34" name="Freeform 34"/>
          <p:cNvSpPr/>
          <p:nvPr/>
        </p:nvSpPr>
        <p:spPr>
          <a:xfrm>
            <a:off x="389983" y="6142279"/>
            <a:ext cx="2917776" cy="3288696"/>
          </a:xfrm>
          <a:custGeom>
            <a:avLst/>
            <a:gdLst/>
            <a:ahLst/>
            <a:cxnLst/>
            <a:rect l="l" t="t" r="r" b="b"/>
            <a:pathLst>
              <a:path w="2917776" h="3288696">
                <a:moveTo>
                  <a:pt x="0" y="0"/>
                </a:moveTo>
                <a:lnTo>
                  <a:pt x="2917776" y="0"/>
                </a:lnTo>
                <a:lnTo>
                  <a:pt x="2917776" y="3288696"/>
                </a:lnTo>
                <a:lnTo>
                  <a:pt x="0" y="328869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463" r="-467"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35" name="TextBox 35"/>
          <p:cNvSpPr txBox="1"/>
          <p:nvPr/>
        </p:nvSpPr>
        <p:spPr>
          <a:xfrm>
            <a:off x="641784" y="5643598"/>
            <a:ext cx="1196854" cy="498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40"/>
              </a:lnSpc>
            </a:pPr>
            <a:r>
              <a:rPr lang="en-US" sz="2886" b="1">
                <a:solidFill>
                  <a:srgbClr val="005AAB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ROBIN</a:t>
            </a:r>
          </a:p>
        </p:txBody>
      </p:sp>
      <p:sp>
        <p:nvSpPr>
          <p:cNvPr id="36" name="Freeform 36"/>
          <p:cNvSpPr/>
          <p:nvPr/>
        </p:nvSpPr>
        <p:spPr>
          <a:xfrm>
            <a:off x="3057696" y="6497059"/>
            <a:ext cx="1994131" cy="2579137"/>
          </a:xfrm>
          <a:custGeom>
            <a:avLst/>
            <a:gdLst/>
            <a:ahLst/>
            <a:cxnLst/>
            <a:rect l="l" t="t" r="r" b="b"/>
            <a:pathLst>
              <a:path w="1994131" h="2579137">
                <a:moveTo>
                  <a:pt x="0" y="0"/>
                </a:moveTo>
                <a:lnTo>
                  <a:pt x="1994131" y="0"/>
                </a:lnTo>
                <a:lnTo>
                  <a:pt x="1994131" y="2579137"/>
                </a:lnTo>
                <a:lnTo>
                  <a:pt x="0" y="257913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492" b="-485"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37" name="TextBox 37"/>
          <p:cNvSpPr txBox="1"/>
          <p:nvPr/>
        </p:nvSpPr>
        <p:spPr>
          <a:xfrm>
            <a:off x="3549124" y="5637561"/>
            <a:ext cx="1135668" cy="4672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040"/>
              </a:lnSpc>
            </a:pPr>
            <a:r>
              <a:rPr lang="en-US" sz="2886" b="1">
                <a:solidFill>
                  <a:srgbClr val="005AAB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LILY</a:t>
            </a:r>
          </a:p>
        </p:txBody>
      </p:sp>
      <p:sp>
        <p:nvSpPr>
          <p:cNvPr id="38" name="Freeform 38"/>
          <p:cNvSpPr/>
          <p:nvPr/>
        </p:nvSpPr>
        <p:spPr>
          <a:xfrm>
            <a:off x="6196658" y="6433613"/>
            <a:ext cx="2069351" cy="2579137"/>
          </a:xfrm>
          <a:custGeom>
            <a:avLst/>
            <a:gdLst/>
            <a:ahLst/>
            <a:cxnLst/>
            <a:rect l="l" t="t" r="r" b="b"/>
            <a:pathLst>
              <a:path w="2069351" h="2579137">
                <a:moveTo>
                  <a:pt x="0" y="0"/>
                </a:moveTo>
                <a:lnTo>
                  <a:pt x="2069350" y="0"/>
                </a:lnTo>
                <a:lnTo>
                  <a:pt x="2069350" y="2579138"/>
                </a:lnTo>
                <a:lnTo>
                  <a:pt x="0" y="257913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609" t="-491" r="-592" b="-483"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39" name="TextBox 39"/>
          <p:cNvSpPr txBox="1"/>
          <p:nvPr/>
        </p:nvSpPr>
        <p:spPr>
          <a:xfrm>
            <a:off x="6375665" y="5687282"/>
            <a:ext cx="1421194" cy="498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40"/>
              </a:lnSpc>
            </a:pPr>
            <a:r>
              <a:rPr lang="en-US" sz="2886" b="1">
                <a:solidFill>
                  <a:srgbClr val="005AAB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SELENA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838344" y="552208"/>
            <a:ext cx="2469416" cy="1411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98"/>
              </a:lnSpc>
            </a:pPr>
            <a:r>
              <a:rPr lang="en-US" sz="3287" b="1">
                <a:solidFill>
                  <a:srgbClr val="4C4C4E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PWG SOURCED SOFTENERS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450503" y="2773265"/>
            <a:ext cx="6935886" cy="2427556"/>
            <a:chOff x="0" y="0"/>
            <a:chExt cx="5759996" cy="201599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759958" cy="2015998"/>
            </a:xfrm>
            <a:custGeom>
              <a:avLst/>
              <a:gdLst/>
              <a:ahLst/>
              <a:cxnLst/>
              <a:rect l="l" t="t" r="r" b="b"/>
              <a:pathLst>
                <a:path w="5759958" h="2015998">
                  <a:moveTo>
                    <a:pt x="0" y="2015998"/>
                  </a:moveTo>
                  <a:lnTo>
                    <a:pt x="5759958" y="2015998"/>
                  </a:lnTo>
                  <a:lnTo>
                    <a:pt x="575995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1F2F2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4" name="Freeform 4"/>
          <p:cNvSpPr/>
          <p:nvPr/>
        </p:nvSpPr>
        <p:spPr>
          <a:xfrm>
            <a:off x="6075674" y="-126272"/>
            <a:ext cx="4091035" cy="6136553"/>
          </a:xfrm>
          <a:custGeom>
            <a:avLst/>
            <a:gdLst/>
            <a:ahLst/>
            <a:cxnLst/>
            <a:rect l="l" t="t" r="r" b="b"/>
            <a:pathLst>
              <a:path w="4091035" h="6136553">
                <a:moveTo>
                  <a:pt x="0" y="0"/>
                </a:moveTo>
                <a:lnTo>
                  <a:pt x="4091036" y="0"/>
                </a:lnTo>
                <a:lnTo>
                  <a:pt x="4091036" y="6136553"/>
                </a:lnTo>
                <a:lnTo>
                  <a:pt x="0" y="61365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5" name="Freeform 5"/>
          <p:cNvSpPr/>
          <p:nvPr/>
        </p:nvSpPr>
        <p:spPr>
          <a:xfrm>
            <a:off x="769583" y="6451223"/>
            <a:ext cx="3403775" cy="1763365"/>
          </a:xfrm>
          <a:custGeom>
            <a:avLst/>
            <a:gdLst/>
            <a:ahLst/>
            <a:cxnLst/>
            <a:rect l="l" t="t" r="r" b="b"/>
            <a:pathLst>
              <a:path w="3403775" h="1763365">
                <a:moveTo>
                  <a:pt x="0" y="0"/>
                </a:moveTo>
                <a:lnTo>
                  <a:pt x="3403776" y="0"/>
                </a:lnTo>
                <a:lnTo>
                  <a:pt x="3403776" y="1763365"/>
                </a:lnTo>
                <a:lnTo>
                  <a:pt x="0" y="176336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38" t="-1964" r="-984" b="-2017"/>
            </a:stretch>
          </a:blipFill>
        </p:spPr>
        <p:txBody>
          <a:bodyPr/>
          <a:lstStyle/>
          <a:p>
            <a:endParaRPr lang="en-BE"/>
          </a:p>
        </p:txBody>
      </p: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11680914" y="653909"/>
            <a:ext cx="1269764" cy="1269764"/>
            <a:chOff x="0" y="0"/>
            <a:chExt cx="599504" cy="599504"/>
          </a:xfrm>
        </p:grpSpPr>
        <p:sp>
          <p:nvSpPr>
            <p:cNvPr id="7" name="Freeform 7"/>
            <p:cNvSpPr/>
            <p:nvPr/>
          </p:nvSpPr>
          <p:spPr>
            <a:xfrm>
              <a:off x="63500" y="63500"/>
              <a:ext cx="472567" cy="472440"/>
            </a:xfrm>
            <a:custGeom>
              <a:avLst/>
              <a:gdLst/>
              <a:ahLst/>
              <a:cxnLst/>
              <a:rect l="l" t="t" r="r" b="b"/>
              <a:pathLst>
                <a:path w="472567" h="472440">
                  <a:moveTo>
                    <a:pt x="0" y="472440"/>
                  </a:moveTo>
                  <a:lnTo>
                    <a:pt x="472567" y="472440"/>
                  </a:lnTo>
                  <a:lnTo>
                    <a:pt x="4725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22026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8" name="Freeform 8"/>
            <p:cNvSpPr/>
            <p:nvPr/>
          </p:nvSpPr>
          <p:spPr>
            <a:xfrm>
              <a:off x="116595" y="162941"/>
              <a:ext cx="357980" cy="272418"/>
            </a:xfrm>
            <a:custGeom>
              <a:avLst/>
              <a:gdLst/>
              <a:ahLst/>
              <a:cxnLst/>
              <a:rect l="l" t="t" r="r" b="b"/>
              <a:pathLst>
                <a:path w="357980" h="272418">
                  <a:moveTo>
                    <a:pt x="65015" y="0"/>
                  </a:moveTo>
                  <a:lnTo>
                    <a:pt x="292980" y="0"/>
                  </a:lnTo>
                  <a:lnTo>
                    <a:pt x="292980" y="7112"/>
                  </a:lnTo>
                  <a:lnTo>
                    <a:pt x="292980" y="0"/>
                  </a:lnTo>
                  <a:cubicBezTo>
                    <a:pt x="298314" y="0"/>
                    <a:pt x="303394" y="2413"/>
                    <a:pt x="306823" y="6604"/>
                  </a:cubicBezTo>
                  <a:lnTo>
                    <a:pt x="301235" y="11049"/>
                  </a:lnTo>
                  <a:lnTo>
                    <a:pt x="306823" y="6604"/>
                  </a:lnTo>
                  <a:lnTo>
                    <a:pt x="354067" y="65405"/>
                  </a:lnTo>
                  <a:lnTo>
                    <a:pt x="354067" y="65405"/>
                  </a:lnTo>
                  <a:lnTo>
                    <a:pt x="354067" y="65405"/>
                  </a:lnTo>
                  <a:cubicBezTo>
                    <a:pt x="359528" y="72263"/>
                    <a:pt x="359274" y="82042"/>
                    <a:pt x="353305" y="88519"/>
                  </a:cubicBezTo>
                  <a:lnTo>
                    <a:pt x="348098" y="83693"/>
                  </a:lnTo>
                  <a:lnTo>
                    <a:pt x="353305" y="88519"/>
                  </a:lnTo>
                  <a:lnTo>
                    <a:pt x="191507" y="266573"/>
                  </a:lnTo>
                  <a:lnTo>
                    <a:pt x="186300" y="261747"/>
                  </a:lnTo>
                  <a:lnTo>
                    <a:pt x="191634" y="266573"/>
                  </a:lnTo>
                  <a:cubicBezTo>
                    <a:pt x="185030" y="273939"/>
                    <a:pt x="173727" y="274320"/>
                    <a:pt x="166615" y="267843"/>
                  </a:cubicBezTo>
                  <a:cubicBezTo>
                    <a:pt x="166234" y="267462"/>
                    <a:pt x="165726" y="267081"/>
                    <a:pt x="165345" y="266573"/>
                  </a:cubicBezTo>
                  <a:lnTo>
                    <a:pt x="170679" y="261747"/>
                  </a:lnTo>
                  <a:lnTo>
                    <a:pt x="165345" y="266573"/>
                  </a:lnTo>
                  <a:lnTo>
                    <a:pt x="4563" y="88646"/>
                  </a:lnTo>
                  <a:lnTo>
                    <a:pt x="4563" y="88646"/>
                  </a:lnTo>
                  <a:lnTo>
                    <a:pt x="4563" y="88646"/>
                  </a:lnTo>
                  <a:cubicBezTo>
                    <a:pt x="-1279" y="82169"/>
                    <a:pt x="-1533" y="72390"/>
                    <a:pt x="3928" y="65659"/>
                  </a:cubicBezTo>
                  <a:lnTo>
                    <a:pt x="9516" y="70104"/>
                  </a:lnTo>
                  <a:lnTo>
                    <a:pt x="3928" y="65659"/>
                  </a:lnTo>
                  <a:lnTo>
                    <a:pt x="51299" y="6731"/>
                  </a:lnTo>
                  <a:lnTo>
                    <a:pt x="51299" y="6731"/>
                  </a:lnTo>
                  <a:lnTo>
                    <a:pt x="51299" y="6731"/>
                  </a:lnTo>
                  <a:cubicBezTo>
                    <a:pt x="54728" y="2540"/>
                    <a:pt x="59808" y="127"/>
                    <a:pt x="65142" y="127"/>
                  </a:cubicBezTo>
                  <a:lnTo>
                    <a:pt x="65142" y="7239"/>
                  </a:lnTo>
                  <a:lnTo>
                    <a:pt x="65142" y="127"/>
                  </a:lnTo>
                  <a:moveTo>
                    <a:pt x="65142" y="14351"/>
                  </a:moveTo>
                  <a:cubicBezTo>
                    <a:pt x="64126" y="14351"/>
                    <a:pt x="63110" y="14859"/>
                    <a:pt x="62348" y="15621"/>
                  </a:cubicBezTo>
                  <a:lnTo>
                    <a:pt x="56760" y="11176"/>
                  </a:lnTo>
                  <a:lnTo>
                    <a:pt x="62348" y="15621"/>
                  </a:lnTo>
                  <a:lnTo>
                    <a:pt x="14977" y="74549"/>
                  </a:lnTo>
                  <a:lnTo>
                    <a:pt x="14977" y="74549"/>
                  </a:lnTo>
                  <a:lnTo>
                    <a:pt x="14977" y="74549"/>
                  </a:lnTo>
                  <a:cubicBezTo>
                    <a:pt x="13961" y="75946"/>
                    <a:pt x="13961" y="77851"/>
                    <a:pt x="15104" y="79121"/>
                  </a:cubicBezTo>
                  <a:lnTo>
                    <a:pt x="9770" y="83820"/>
                  </a:lnTo>
                  <a:lnTo>
                    <a:pt x="15104" y="78994"/>
                  </a:lnTo>
                  <a:lnTo>
                    <a:pt x="175759" y="257048"/>
                  </a:lnTo>
                  <a:lnTo>
                    <a:pt x="175759" y="257048"/>
                  </a:lnTo>
                  <a:lnTo>
                    <a:pt x="175759" y="257048"/>
                  </a:lnTo>
                  <a:cubicBezTo>
                    <a:pt x="175886" y="257175"/>
                    <a:pt x="175886" y="257175"/>
                    <a:pt x="176013" y="257302"/>
                  </a:cubicBezTo>
                  <a:cubicBezTo>
                    <a:pt x="177410" y="258572"/>
                    <a:pt x="179696" y="258445"/>
                    <a:pt x="180966" y="257048"/>
                  </a:cubicBezTo>
                  <a:lnTo>
                    <a:pt x="180966" y="257048"/>
                  </a:lnTo>
                  <a:lnTo>
                    <a:pt x="180966" y="257048"/>
                  </a:lnTo>
                  <a:lnTo>
                    <a:pt x="342891" y="78994"/>
                  </a:lnTo>
                  <a:lnTo>
                    <a:pt x="342891" y="78994"/>
                  </a:lnTo>
                  <a:lnTo>
                    <a:pt x="342891" y="78994"/>
                  </a:lnTo>
                  <a:cubicBezTo>
                    <a:pt x="344034" y="77724"/>
                    <a:pt x="344161" y="75819"/>
                    <a:pt x="343018" y="74422"/>
                  </a:cubicBezTo>
                  <a:lnTo>
                    <a:pt x="348606" y="69977"/>
                  </a:lnTo>
                  <a:lnTo>
                    <a:pt x="343018" y="74422"/>
                  </a:lnTo>
                  <a:lnTo>
                    <a:pt x="295774" y="15621"/>
                  </a:lnTo>
                  <a:lnTo>
                    <a:pt x="295774" y="15621"/>
                  </a:lnTo>
                  <a:lnTo>
                    <a:pt x="295774" y="15621"/>
                  </a:lnTo>
                  <a:cubicBezTo>
                    <a:pt x="295139" y="14732"/>
                    <a:pt x="294123" y="14351"/>
                    <a:pt x="292980" y="14351"/>
                  </a:cubicBezTo>
                  <a:lnTo>
                    <a:pt x="65015" y="1435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9" name="Freeform 9"/>
            <p:cNvSpPr/>
            <p:nvPr/>
          </p:nvSpPr>
          <p:spPr>
            <a:xfrm>
              <a:off x="123698" y="232918"/>
              <a:ext cx="343789" cy="14224"/>
            </a:xfrm>
            <a:custGeom>
              <a:avLst/>
              <a:gdLst/>
              <a:ahLst/>
              <a:cxnLst/>
              <a:rect l="l" t="t" r="r" b="b"/>
              <a:pathLst>
                <a:path w="343789" h="14224">
                  <a:moveTo>
                    <a:pt x="0" y="0"/>
                  </a:moveTo>
                  <a:lnTo>
                    <a:pt x="343789" y="0"/>
                  </a:lnTo>
                  <a:lnTo>
                    <a:pt x="343789" y="14224"/>
                  </a:lnTo>
                  <a:lnTo>
                    <a:pt x="0" y="142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201303" y="162945"/>
              <a:ext cx="187309" cy="272284"/>
            </a:xfrm>
            <a:custGeom>
              <a:avLst/>
              <a:gdLst/>
              <a:ahLst/>
              <a:cxnLst/>
              <a:rect l="l" t="t" r="r" b="b"/>
              <a:pathLst>
                <a:path w="187309" h="272284">
                  <a:moveTo>
                    <a:pt x="142359" y="3298"/>
                  </a:moveTo>
                  <a:lnTo>
                    <a:pt x="186174" y="71878"/>
                  </a:lnTo>
                  <a:cubicBezTo>
                    <a:pt x="187444" y="73910"/>
                    <a:pt x="187698" y="76450"/>
                    <a:pt x="186682" y="78609"/>
                  </a:cubicBezTo>
                  <a:cubicBezTo>
                    <a:pt x="186682" y="78609"/>
                    <a:pt x="100322" y="267712"/>
                    <a:pt x="100195" y="268093"/>
                  </a:cubicBezTo>
                  <a:cubicBezTo>
                    <a:pt x="99052" y="270633"/>
                    <a:pt x="96512" y="272284"/>
                    <a:pt x="93718" y="272284"/>
                  </a:cubicBezTo>
                  <a:cubicBezTo>
                    <a:pt x="90924" y="272284"/>
                    <a:pt x="88384" y="270760"/>
                    <a:pt x="87241" y="268220"/>
                  </a:cubicBezTo>
                  <a:cubicBezTo>
                    <a:pt x="86987" y="267712"/>
                    <a:pt x="627" y="78482"/>
                    <a:pt x="627" y="78609"/>
                  </a:cubicBezTo>
                  <a:cubicBezTo>
                    <a:pt x="-389" y="76450"/>
                    <a:pt x="-135" y="73910"/>
                    <a:pt x="1135" y="71878"/>
                  </a:cubicBezTo>
                  <a:lnTo>
                    <a:pt x="44950" y="3298"/>
                  </a:lnTo>
                  <a:cubicBezTo>
                    <a:pt x="47109" y="-4"/>
                    <a:pt x="51427" y="-1020"/>
                    <a:pt x="54729" y="1139"/>
                  </a:cubicBezTo>
                  <a:cubicBezTo>
                    <a:pt x="58031" y="3298"/>
                    <a:pt x="59047" y="7616"/>
                    <a:pt x="56888" y="10918"/>
                  </a:cubicBezTo>
                  <a:lnTo>
                    <a:pt x="13073" y="79498"/>
                  </a:lnTo>
                  <a:lnTo>
                    <a:pt x="7104" y="75688"/>
                  </a:lnTo>
                  <a:lnTo>
                    <a:pt x="13581" y="72767"/>
                  </a:lnTo>
                  <a:cubicBezTo>
                    <a:pt x="13581" y="72767"/>
                    <a:pt x="99814" y="261870"/>
                    <a:pt x="100068" y="262251"/>
                  </a:cubicBezTo>
                  <a:lnTo>
                    <a:pt x="93591" y="265299"/>
                  </a:lnTo>
                  <a:lnTo>
                    <a:pt x="87114" y="262378"/>
                  </a:lnTo>
                  <a:cubicBezTo>
                    <a:pt x="87368" y="261870"/>
                    <a:pt x="173728" y="72767"/>
                    <a:pt x="173601" y="72767"/>
                  </a:cubicBezTo>
                  <a:lnTo>
                    <a:pt x="180078" y="75688"/>
                  </a:lnTo>
                  <a:lnTo>
                    <a:pt x="174109" y="79498"/>
                  </a:lnTo>
                  <a:lnTo>
                    <a:pt x="130294" y="10918"/>
                  </a:lnTo>
                  <a:cubicBezTo>
                    <a:pt x="128135" y="7616"/>
                    <a:pt x="129151" y="3171"/>
                    <a:pt x="132453" y="1139"/>
                  </a:cubicBezTo>
                  <a:cubicBezTo>
                    <a:pt x="135755" y="-893"/>
                    <a:pt x="140200" y="-4"/>
                    <a:pt x="142232" y="3298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11829719" y="2479835"/>
            <a:ext cx="5794917" cy="5337427"/>
            <a:chOff x="0" y="0"/>
            <a:chExt cx="2735999" cy="251999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735961" cy="2520061"/>
            </a:xfrm>
            <a:custGeom>
              <a:avLst/>
              <a:gdLst/>
              <a:ahLst/>
              <a:cxnLst/>
              <a:rect l="l" t="t" r="r" b="b"/>
              <a:pathLst>
                <a:path w="2735961" h="2520061">
                  <a:moveTo>
                    <a:pt x="3175" y="2513711"/>
                  </a:moveTo>
                  <a:lnTo>
                    <a:pt x="2732786" y="2513711"/>
                  </a:lnTo>
                  <a:lnTo>
                    <a:pt x="2732786" y="2516886"/>
                  </a:lnTo>
                  <a:lnTo>
                    <a:pt x="2729611" y="2516886"/>
                  </a:lnTo>
                  <a:lnTo>
                    <a:pt x="2729611" y="3175"/>
                  </a:lnTo>
                  <a:lnTo>
                    <a:pt x="2732786" y="3175"/>
                  </a:lnTo>
                  <a:lnTo>
                    <a:pt x="2732786" y="6350"/>
                  </a:lnTo>
                  <a:lnTo>
                    <a:pt x="3175" y="6350"/>
                  </a:lnTo>
                  <a:lnTo>
                    <a:pt x="3175" y="3175"/>
                  </a:lnTo>
                  <a:lnTo>
                    <a:pt x="6350" y="3175"/>
                  </a:lnTo>
                  <a:lnTo>
                    <a:pt x="6350" y="2516886"/>
                  </a:lnTo>
                  <a:lnTo>
                    <a:pt x="3175" y="2516886"/>
                  </a:lnTo>
                  <a:lnTo>
                    <a:pt x="3175" y="2513711"/>
                  </a:lnTo>
                  <a:moveTo>
                    <a:pt x="3175" y="2520061"/>
                  </a:moveTo>
                  <a:lnTo>
                    <a:pt x="0" y="2520061"/>
                  </a:lnTo>
                  <a:lnTo>
                    <a:pt x="0" y="2516886"/>
                  </a:lnTo>
                  <a:lnTo>
                    <a:pt x="0" y="3175"/>
                  </a:lnTo>
                  <a:lnTo>
                    <a:pt x="0" y="0"/>
                  </a:lnTo>
                  <a:lnTo>
                    <a:pt x="3175" y="0"/>
                  </a:lnTo>
                  <a:lnTo>
                    <a:pt x="2732786" y="0"/>
                  </a:lnTo>
                  <a:lnTo>
                    <a:pt x="2735961" y="0"/>
                  </a:lnTo>
                  <a:lnTo>
                    <a:pt x="2735961" y="3175"/>
                  </a:lnTo>
                  <a:lnTo>
                    <a:pt x="2735961" y="2516886"/>
                  </a:lnTo>
                  <a:lnTo>
                    <a:pt x="2735961" y="2520061"/>
                  </a:lnTo>
                  <a:lnTo>
                    <a:pt x="2732786" y="2520061"/>
                  </a:lnTo>
                  <a:lnTo>
                    <a:pt x="3175" y="2520061"/>
                  </a:lnTo>
                  <a:close/>
                </a:path>
              </a:pathLst>
            </a:custGeom>
            <a:solidFill>
              <a:srgbClr val="D22026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>
            <a:off x="655595" y="8853317"/>
            <a:ext cx="4721805" cy="1135853"/>
            <a:chOff x="0" y="0"/>
            <a:chExt cx="2222881" cy="534721"/>
          </a:xfrm>
        </p:grpSpPr>
        <p:sp>
          <p:nvSpPr>
            <p:cNvPr id="14" name="Freeform 14"/>
            <p:cNvSpPr/>
            <p:nvPr/>
          </p:nvSpPr>
          <p:spPr>
            <a:xfrm>
              <a:off x="63500" y="63500"/>
              <a:ext cx="475107" cy="407670"/>
            </a:xfrm>
            <a:custGeom>
              <a:avLst/>
              <a:gdLst/>
              <a:ahLst/>
              <a:cxnLst/>
              <a:rect l="l" t="t" r="r" b="b"/>
              <a:pathLst>
                <a:path w="475107" h="407670">
                  <a:moveTo>
                    <a:pt x="0" y="0"/>
                  </a:moveTo>
                  <a:lnTo>
                    <a:pt x="380619" y="0"/>
                  </a:lnTo>
                  <a:lnTo>
                    <a:pt x="475107" y="205486"/>
                  </a:lnTo>
                  <a:lnTo>
                    <a:pt x="378079" y="407670"/>
                  </a:lnTo>
                  <a:lnTo>
                    <a:pt x="0" y="407670"/>
                  </a:lnTo>
                  <a:lnTo>
                    <a:pt x="91948" y="205486"/>
                  </a:lnTo>
                  <a:close/>
                </a:path>
              </a:pathLst>
            </a:custGeom>
            <a:solidFill>
              <a:srgbClr val="F1F2F2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468630" y="63500"/>
              <a:ext cx="475107" cy="407670"/>
            </a:xfrm>
            <a:custGeom>
              <a:avLst/>
              <a:gdLst/>
              <a:ahLst/>
              <a:cxnLst/>
              <a:rect l="l" t="t" r="r" b="b"/>
              <a:pathLst>
                <a:path w="475107" h="407670">
                  <a:moveTo>
                    <a:pt x="0" y="0"/>
                  </a:moveTo>
                  <a:lnTo>
                    <a:pt x="380619" y="0"/>
                  </a:lnTo>
                  <a:lnTo>
                    <a:pt x="475107" y="205486"/>
                  </a:lnTo>
                  <a:lnTo>
                    <a:pt x="378079" y="407670"/>
                  </a:lnTo>
                  <a:lnTo>
                    <a:pt x="0" y="407670"/>
                  </a:lnTo>
                  <a:lnTo>
                    <a:pt x="92329" y="205486"/>
                  </a:lnTo>
                  <a:close/>
                </a:path>
              </a:pathLst>
            </a:custGeom>
            <a:solidFill>
              <a:srgbClr val="F1F2F2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873887" y="63500"/>
              <a:ext cx="475107" cy="407670"/>
            </a:xfrm>
            <a:custGeom>
              <a:avLst/>
              <a:gdLst/>
              <a:ahLst/>
              <a:cxnLst/>
              <a:rect l="l" t="t" r="r" b="b"/>
              <a:pathLst>
                <a:path w="475107" h="407670">
                  <a:moveTo>
                    <a:pt x="0" y="0"/>
                  </a:moveTo>
                  <a:lnTo>
                    <a:pt x="380619" y="0"/>
                  </a:lnTo>
                  <a:lnTo>
                    <a:pt x="475107" y="205486"/>
                  </a:lnTo>
                  <a:lnTo>
                    <a:pt x="378079" y="407670"/>
                  </a:lnTo>
                  <a:lnTo>
                    <a:pt x="0" y="407670"/>
                  </a:lnTo>
                  <a:lnTo>
                    <a:pt x="92202" y="205486"/>
                  </a:lnTo>
                  <a:close/>
                </a:path>
              </a:pathLst>
            </a:custGeom>
            <a:solidFill>
              <a:srgbClr val="F1F2F2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1280033" y="63500"/>
              <a:ext cx="475107" cy="407670"/>
            </a:xfrm>
            <a:custGeom>
              <a:avLst/>
              <a:gdLst/>
              <a:ahLst/>
              <a:cxnLst/>
              <a:rect l="l" t="t" r="r" b="b"/>
              <a:pathLst>
                <a:path w="475107" h="407670">
                  <a:moveTo>
                    <a:pt x="0" y="0"/>
                  </a:moveTo>
                  <a:lnTo>
                    <a:pt x="380619" y="0"/>
                  </a:lnTo>
                  <a:lnTo>
                    <a:pt x="475107" y="203835"/>
                  </a:lnTo>
                  <a:lnTo>
                    <a:pt x="378079" y="407670"/>
                  </a:lnTo>
                  <a:lnTo>
                    <a:pt x="0" y="407670"/>
                  </a:lnTo>
                  <a:lnTo>
                    <a:pt x="91948" y="203835"/>
                  </a:lnTo>
                  <a:close/>
                </a:path>
              </a:pathLst>
            </a:custGeom>
            <a:solidFill>
              <a:srgbClr val="D22026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1684274" y="63500"/>
              <a:ext cx="475107" cy="407670"/>
            </a:xfrm>
            <a:custGeom>
              <a:avLst/>
              <a:gdLst/>
              <a:ahLst/>
              <a:cxnLst/>
              <a:rect l="l" t="t" r="r" b="b"/>
              <a:pathLst>
                <a:path w="475107" h="407670">
                  <a:moveTo>
                    <a:pt x="0" y="0"/>
                  </a:moveTo>
                  <a:lnTo>
                    <a:pt x="380619" y="0"/>
                  </a:lnTo>
                  <a:lnTo>
                    <a:pt x="475107" y="205105"/>
                  </a:lnTo>
                  <a:lnTo>
                    <a:pt x="378079" y="407670"/>
                  </a:lnTo>
                  <a:lnTo>
                    <a:pt x="0" y="407670"/>
                  </a:lnTo>
                  <a:lnTo>
                    <a:pt x="91821" y="205105"/>
                  </a:lnTo>
                  <a:close/>
                </a:path>
              </a:pathLst>
            </a:custGeom>
            <a:solidFill>
              <a:srgbClr val="F1F2F2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1467752" y="210185"/>
              <a:ext cx="145516" cy="110563"/>
            </a:xfrm>
            <a:custGeom>
              <a:avLst/>
              <a:gdLst/>
              <a:ahLst/>
              <a:cxnLst/>
              <a:rect l="l" t="t" r="r" b="b"/>
              <a:pathLst>
                <a:path w="145516" h="110563">
                  <a:moveTo>
                    <a:pt x="26530" y="0"/>
                  </a:moveTo>
                  <a:lnTo>
                    <a:pt x="119113" y="0"/>
                  </a:lnTo>
                  <a:lnTo>
                    <a:pt x="119113" y="2921"/>
                  </a:lnTo>
                  <a:lnTo>
                    <a:pt x="119113" y="0"/>
                  </a:lnTo>
                  <a:cubicBezTo>
                    <a:pt x="121272" y="0"/>
                    <a:pt x="123304" y="1016"/>
                    <a:pt x="124701" y="2667"/>
                  </a:cubicBezTo>
                  <a:lnTo>
                    <a:pt x="124701" y="2667"/>
                  </a:lnTo>
                  <a:lnTo>
                    <a:pt x="124701" y="2667"/>
                  </a:lnTo>
                  <a:lnTo>
                    <a:pt x="143878" y="26543"/>
                  </a:lnTo>
                  <a:lnTo>
                    <a:pt x="141592" y="28321"/>
                  </a:lnTo>
                  <a:lnTo>
                    <a:pt x="143878" y="26543"/>
                  </a:lnTo>
                  <a:cubicBezTo>
                    <a:pt x="146164" y="29337"/>
                    <a:pt x="146037" y="33274"/>
                    <a:pt x="143624" y="35941"/>
                  </a:cubicBezTo>
                  <a:lnTo>
                    <a:pt x="143624" y="35941"/>
                  </a:lnTo>
                  <a:lnTo>
                    <a:pt x="143624" y="35941"/>
                  </a:lnTo>
                  <a:lnTo>
                    <a:pt x="77838" y="108204"/>
                  </a:lnTo>
                  <a:lnTo>
                    <a:pt x="77838" y="108204"/>
                  </a:lnTo>
                  <a:lnTo>
                    <a:pt x="77838" y="108204"/>
                  </a:lnTo>
                  <a:cubicBezTo>
                    <a:pt x="75171" y="111125"/>
                    <a:pt x="70599" y="111379"/>
                    <a:pt x="67678" y="108712"/>
                  </a:cubicBezTo>
                  <a:cubicBezTo>
                    <a:pt x="67551" y="108585"/>
                    <a:pt x="67297" y="108331"/>
                    <a:pt x="67170" y="108204"/>
                  </a:cubicBezTo>
                  <a:lnTo>
                    <a:pt x="69329" y="106299"/>
                  </a:lnTo>
                  <a:lnTo>
                    <a:pt x="67170" y="108204"/>
                  </a:lnTo>
                  <a:lnTo>
                    <a:pt x="1892" y="35941"/>
                  </a:lnTo>
                  <a:lnTo>
                    <a:pt x="4051" y="34036"/>
                  </a:lnTo>
                  <a:lnTo>
                    <a:pt x="1892" y="35941"/>
                  </a:lnTo>
                  <a:cubicBezTo>
                    <a:pt x="-521" y="33274"/>
                    <a:pt x="-648" y="29337"/>
                    <a:pt x="1638" y="26543"/>
                  </a:cubicBezTo>
                  <a:lnTo>
                    <a:pt x="3924" y="28321"/>
                  </a:lnTo>
                  <a:lnTo>
                    <a:pt x="1638" y="26543"/>
                  </a:lnTo>
                  <a:lnTo>
                    <a:pt x="20815" y="2667"/>
                  </a:lnTo>
                  <a:lnTo>
                    <a:pt x="23101" y="4445"/>
                  </a:lnTo>
                  <a:lnTo>
                    <a:pt x="20815" y="2667"/>
                  </a:lnTo>
                  <a:cubicBezTo>
                    <a:pt x="22212" y="1016"/>
                    <a:pt x="24244" y="0"/>
                    <a:pt x="26403" y="0"/>
                  </a:cubicBezTo>
                  <a:lnTo>
                    <a:pt x="26403" y="2921"/>
                  </a:lnTo>
                  <a:lnTo>
                    <a:pt x="26403" y="0"/>
                  </a:lnTo>
                  <a:moveTo>
                    <a:pt x="26403" y="5842"/>
                  </a:moveTo>
                  <a:cubicBezTo>
                    <a:pt x="26022" y="5842"/>
                    <a:pt x="25514" y="6096"/>
                    <a:pt x="25260" y="6350"/>
                  </a:cubicBezTo>
                  <a:lnTo>
                    <a:pt x="25260" y="6350"/>
                  </a:lnTo>
                  <a:lnTo>
                    <a:pt x="25260" y="6350"/>
                  </a:lnTo>
                  <a:lnTo>
                    <a:pt x="6083" y="30226"/>
                  </a:lnTo>
                  <a:lnTo>
                    <a:pt x="6083" y="30226"/>
                  </a:lnTo>
                  <a:lnTo>
                    <a:pt x="6083" y="30226"/>
                  </a:lnTo>
                  <a:cubicBezTo>
                    <a:pt x="5702" y="30734"/>
                    <a:pt x="5702" y="31496"/>
                    <a:pt x="6083" y="32131"/>
                  </a:cubicBezTo>
                  <a:lnTo>
                    <a:pt x="6083" y="32131"/>
                  </a:lnTo>
                  <a:lnTo>
                    <a:pt x="6083" y="32131"/>
                  </a:lnTo>
                  <a:lnTo>
                    <a:pt x="71361" y="104394"/>
                  </a:lnTo>
                  <a:lnTo>
                    <a:pt x="71361" y="104394"/>
                  </a:lnTo>
                  <a:lnTo>
                    <a:pt x="71361" y="104394"/>
                  </a:lnTo>
                  <a:cubicBezTo>
                    <a:pt x="71361" y="104394"/>
                    <a:pt x="71488" y="104521"/>
                    <a:pt x="71488" y="104521"/>
                  </a:cubicBezTo>
                  <a:cubicBezTo>
                    <a:pt x="71996" y="105029"/>
                    <a:pt x="73012" y="105029"/>
                    <a:pt x="73520" y="104394"/>
                  </a:cubicBezTo>
                  <a:lnTo>
                    <a:pt x="75679" y="106299"/>
                  </a:lnTo>
                  <a:lnTo>
                    <a:pt x="73520" y="104394"/>
                  </a:lnTo>
                  <a:lnTo>
                    <a:pt x="139306" y="32131"/>
                  </a:lnTo>
                  <a:lnTo>
                    <a:pt x="141465" y="34036"/>
                  </a:lnTo>
                  <a:lnTo>
                    <a:pt x="139306" y="32131"/>
                  </a:lnTo>
                  <a:cubicBezTo>
                    <a:pt x="139814" y="31623"/>
                    <a:pt x="139814" y="30861"/>
                    <a:pt x="139306" y="30226"/>
                  </a:cubicBezTo>
                  <a:lnTo>
                    <a:pt x="139306" y="30226"/>
                  </a:lnTo>
                  <a:lnTo>
                    <a:pt x="139306" y="30226"/>
                  </a:lnTo>
                  <a:lnTo>
                    <a:pt x="120129" y="6350"/>
                  </a:lnTo>
                  <a:lnTo>
                    <a:pt x="122415" y="4572"/>
                  </a:lnTo>
                  <a:lnTo>
                    <a:pt x="120129" y="6350"/>
                  </a:lnTo>
                  <a:cubicBezTo>
                    <a:pt x="119875" y="5969"/>
                    <a:pt x="119367" y="5842"/>
                    <a:pt x="118986" y="5842"/>
                  </a:cubicBezTo>
                  <a:lnTo>
                    <a:pt x="26403" y="584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1470787" y="238506"/>
              <a:ext cx="139573" cy="5842"/>
            </a:xfrm>
            <a:custGeom>
              <a:avLst/>
              <a:gdLst/>
              <a:ahLst/>
              <a:cxnLst/>
              <a:rect l="l" t="t" r="r" b="b"/>
              <a:pathLst>
                <a:path w="139573" h="5842">
                  <a:moveTo>
                    <a:pt x="0" y="0"/>
                  </a:moveTo>
                  <a:lnTo>
                    <a:pt x="139573" y="0"/>
                  </a:lnTo>
                  <a:lnTo>
                    <a:pt x="139573" y="5842"/>
                  </a:lnTo>
                  <a:lnTo>
                    <a:pt x="0" y="584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1502150" y="210088"/>
              <a:ext cx="76173" cy="110714"/>
            </a:xfrm>
            <a:custGeom>
              <a:avLst/>
              <a:gdLst/>
              <a:ahLst/>
              <a:cxnLst/>
              <a:rect l="l" t="t" r="r" b="b"/>
              <a:pathLst>
                <a:path w="76173" h="110714">
                  <a:moveTo>
                    <a:pt x="57918" y="1367"/>
                  </a:moveTo>
                  <a:lnTo>
                    <a:pt x="75698" y="29180"/>
                  </a:lnTo>
                  <a:cubicBezTo>
                    <a:pt x="76206" y="30069"/>
                    <a:pt x="76333" y="31085"/>
                    <a:pt x="75952" y="31974"/>
                  </a:cubicBezTo>
                  <a:cubicBezTo>
                    <a:pt x="75952" y="31974"/>
                    <a:pt x="41154" y="108174"/>
                    <a:pt x="40773" y="108936"/>
                  </a:cubicBezTo>
                  <a:cubicBezTo>
                    <a:pt x="40773" y="108936"/>
                    <a:pt x="40773" y="108936"/>
                    <a:pt x="40773" y="108936"/>
                  </a:cubicBezTo>
                  <a:cubicBezTo>
                    <a:pt x="40265" y="109952"/>
                    <a:pt x="39249" y="110714"/>
                    <a:pt x="38106" y="110714"/>
                  </a:cubicBezTo>
                  <a:cubicBezTo>
                    <a:pt x="36963" y="110714"/>
                    <a:pt x="35947" y="110079"/>
                    <a:pt x="35439" y="108936"/>
                  </a:cubicBezTo>
                  <a:cubicBezTo>
                    <a:pt x="35439" y="108936"/>
                    <a:pt x="35439" y="108936"/>
                    <a:pt x="35439" y="108936"/>
                  </a:cubicBezTo>
                  <a:cubicBezTo>
                    <a:pt x="35058" y="108174"/>
                    <a:pt x="260" y="31974"/>
                    <a:pt x="260" y="31974"/>
                  </a:cubicBezTo>
                  <a:cubicBezTo>
                    <a:pt x="-121" y="31085"/>
                    <a:pt x="-121" y="30069"/>
                    <a:pt x="514" y="29180"/>
                  </a:cubicBezTo>
                  <a:lnTo>
                    <a:pt x="18294" y="1367"/>
                  </a:lnTo>
                  <a:cubicBezTo>
                    <a:pt x="19183" y="-30"/>
                    <a:pt x="20961" y="-411"/>
                    <a:pt x="22231" y="478"/>
                  </a:cubicBezTo>
                  <a:cubicBezTo>
                    <a:pt x="23501" y="1367"/>
                    <a:pt x="24009" y="3145"/>
                    <a:pt x="23120" y="4415"/>
                  </a:cubicBezTo>
                  <a:lnTo>
                    <a:pt x="5340" y="32228"/>
                  </a:lnTo>
                  <a:lnTo>
                    <a:pt x="2927" y="30704"/>
                  </a:lnTo>
                  <a:lnTo>
                    <a:pt x="5594" y="29561"/>
                  </a:lnTo>
                  <a:cubicBezTo>
                    <a:pt x="5594" y="29561"/>
                    <a:pt x="40392" y="105761"/>
                    <a:pt x="40773" y="106523"/>
                  </a:cubicBezTo>
                  <a:cubicBezTo>
                    <a:pt x="40773" y="106523"/>
                    <a:pt x="40773" y="106523"/>
                    <a:pt x="40773" y="106523"/>
                  </a:cubicBezTo>
                  <a:lnTo>
                    <a:pt x="38106" y="107666"/>
                  </a:lnTo>
                  <a:lnTo>
                    <a:pt x="35439" y="106523"/>
                  </a:lnTo>
                  <a:cubicBezTo>
                    <a:pt x="35439" y="106523"/>
                    <a:pt x="35439" y="106523"/>
                    <a:pt x="35439" y="106523"/>
                  </a:cubicBezTo>
                  <a:cubicBezTo>
                    <a:pt x="35820" y="105761"/>
                    <a:pt x="70618" y="29561"/>
                    <a:pt x="70618" y="29561"/>
                  </a:cubicBezTo>
                  <a:lnTo>
                    <a:pt x="73285" y="30704"/>
                  </a:lnTo>
                  <a:lnTo>
                    <a:pt x="70872" y="32228"/>
                  </a:lnTo>
                  <a:lnTo>
                    <a:pt x="53092" y="4415"/>
                  </a:lnTo>
                  <a:cubicBezTo>
                    <a:pt x="52203" y="3018"/>
                    <a:pt x="52584" y="1240"/>
                    <a:pt x="53981" y="478"/>
                  </a:cubicBezTo>
                  <a:cubicBezTo>
                    <a:pt x="55378" y="-284"/>
                    <a:pt x="57156" y="-30"/>
                    <a:pt x="57918" y="1367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22" name="Freeform 22"/>
          <p:cNvSpPr/>
          <p:nvPr/>
        </p:nvSpPr>
        <p:spPr>
          <a:xfrm>
            <a:off x="7522065" y="8908286"/>
            <a:ext cx="2169773" cy="1080884"/>
          </a:xfrm>
          <a:custGeom>
            <a:avLst/>
            <a:gdLst/>
            <a:ahLst/>
            <a:cxnLst/>
            <a:rect l="l" t="t" r="r" b="b"/>
            <a:pathLst>
              <a:path w="2169773" h="1080884">
                <a:moveTo>
                  <a:pt x="0" y="0"/>
                </a:moveTo>
                <a:lnTo>
                  <a:pt x="2169773" y="0"/>
                </a:lnTo>
                <a:lnTo>
                  <a:pt x="2169773" y="1080884"/>
                </a:lnTo>
                <a:lnTo>
                  <a:pt x="0" y="10808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23" name="Freeform 23"/>
          <p:cNvSpPr/>
          <p:nvPr/>
        </p:nvSpPr>
        <p:spPr>
          <a:xfrm>
            <a:off x="9803970" y="9009229"/>
            <a:ext cx="846811" cy="878847"/>
          </a:xfrm>
          <a:custGeom>
            <a:avLst/>
            <a:gdLst/>
            <a:ahLst/>
            <a:cxnLst/>
            <a:rect l="l" t="t" r="r" b="b"/>
            <a:pathLst>
              <a:path w="846811" h="878847">
                <a:moveTo>
                  <a:pt x="0" y="0"/>
                </a:moveTo>
                <a:lnTo>
                  <a:pt x="846811" y="0"/>
                </a:lnTo>
                <a:lnTo>
                  <a:pt x="846811" y="878846"/>
                </a:lnTo>
                <a:lnTo>
                  <a:pt x="0" y="87884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1"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24" name="Freeform 24"/>
          <p:cNvSpPr/>
          <p:nvPr/>
        </p:nvSpPr>
        <p:spPr>
          <a:xfrm>
            <a:off x="6320028" y="9139797"/>
            <a:ext cx="939279" cy="273249"/>
          </a:xfrm>
          <a:custGeom>
            <a:avLst/>
            <a:gdLst/>
            <a:ahLst/>
            <a:cxnLst/>
            <a:rect l="l" t="t" r="r" b="b"/>
            <a:pathLst>
              <a:path w="939279" h="273249">
                <a:moveTo>
                  <a:pt x="0" y="0"/>
                </a:moveTo>
                <a:lnTo>
                  <a:pt x="939279" y="0"/>
                </a:lnTo>
                <a:lnTo>
                  <a:pt x="939279" y="273249"/>
                </a:lnTo>
                <a:lnTo>
                  <a:pt x="0" y="27324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2162" t="-7446" r="-2175" b="-7418"/>
            </a:stretch>
          </a:blipFill>
        </p:spPr>
        <p:txBody>
          <a:bodyPr/>
          <a:lstStyle/>
          <a:p>
            <a:endParaRPr lang="en-BE"/>
          </a:p>
        </p:txBody>
      </p:sp>
      <p:grpSp>
        <p:nvGrpSpPr>
          <p:cNvPr id="25" name="Group 25"/>
          <p:cNvGrpSpPr>
            <a:grpSpLocks noChangeAspect="1"/>
          </p:cNvGrpSpPr>
          <p:nvPr/>
        </p:nvGrpSpPr>
        <p:grpSpPr>
          <a:xfrm>
            <a:off x="6295831" y="9115569"/>
            <a:ext cx="1014281" cy="333060"/>
            <a:chOff x="0" y="0"/>
            <a:chExt cx="637222" cy="209245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637159" cy="209170"/>
            </a:xfrm>
            <a:custGeom>
              <a:avLst/>
              <a:gdLst/>
              <a:ahLst/>
              <a:cxnLst/>
              <a:rect l="l" t="t" r="r" b="b"/>
              <a:pathLst>
                <a:path w="637159" h="209170">
                  <a:moveTo>
                    <a:pt x="25908" y="4191"/>
                  </a:moveTo>
                  <a:cubicBezTo>
                    <a:pt x="13970" y="4191"/>
                    <a:pt x="4191" y="13970"/>
                    <a:pt x="4191" y="25908"/>
                  </a:cubicBezTo>
                  <a:lnTo>
                    <a:pt x="2159" y="25908"/>
                  </a:lnTo>
                  <a:lnTo>
                    <a:pt x="4191" y="25908"/>
                  </a:lnTo>
                  <a:lnTo>
                    <a:pt x="4191" y="183261"/>
                  </a:lnTo>
                  <a:lnTo>
                    <a:pt x="2159" y="183261"/>
                  </a:lnTo>
                  <a:lnTo>
                    <a:pt x="4191" y="183261"/>
                  </a:lnTo>
                  <a:cubicBezTo>
                    <a:pt x="4191" y="195326"/>
                    <a:pt x="13970" y="204978"/>
                    <a:pt x="25908" y="204978"/>
                  </a:cubicBezTo>
                  <a:lnTo>
                    <a:pt x="25908" y="207137"/>
                  </a:lnTo>
                  <a:lnTo>
                    <a:pt x="25908" y="204978"/>
                  </a:lnTo>
                  <a:lnTo>
                    <a:pt x="611251" y="204978"/>
                  </a:lnTo>
                  <a:lnTo>
                    <a:pt x="611251" y="207137"/>
                  </a:lnTo>
                  <a:lnTo>
                    <a:pt x="611251" y="204978"/>
                  </a:lnTo>
                  <a:cubicBezTo>
                    <a:pt x="623189" y="204978"/>
                    <a:pt x="632968" y="195199"/>
                    <a:pt x="632968" y="183261"/>
                  </a:cubicBezTo>
                  <a:lnTo>
                    <a:pt x="635127" y="183261"/>
                  </a:lnTo>
                  <a:lnTo>
                    <a:pt x="632968" y="183261"/>
                  </a:lnTo>
                  <a:lnTo>
                    <a:pt x="632968" y="25908"/>
                  </a:lnTo>
                  <a:lnTo>
                    <a:pt x="635127" y="25908"/>
                  </a:lnTo>
                  <a:lnTo>
                    <a:pt x="632968" y="25908"/>
                  </a:lnTo>
                  <a:cubicBezTo>
                    <a:pt x="632968" y="13970"/>
                    <a:pt x="623189" y="4191"/>
                    <a:pt x="611251" y="4191"/>
                  </a:cubicBezTo>
                  <a:lnTo>
                    <a:pt x="611251" y="2159"/>
                  </a:lnTo>
                  <a:lnTo>
                    <a:pt x="611251" y="4191"/>
                  </a:lnTo>
                  <a:lnTo>
                    <a:pt x="25908" y="4191"/>
                  </a:lnTo>
                  <a:lnTo>
                    <a:pt x="25908" y="2159"/>
                  </a:lnTo>
                  <a:lnTo>
                    <a:pt x="25908" y="4191"/>
                  </a:lnTo>
                  <a:moveTo>
                    <a:pt x="25908" y="0"/>
                  </a:moveTo>
                  <a:lnTo>
                    <a:pt x="611251" y="0"/>
                  </a:lnTo>
                  <a:cubicBezTo>
                    <a:pt x="625602" y="0"/>
                    <a:pt x="637159" y="11684"/>
                    <a:pt x="637159" y="25908"/>
                  </a:cubicBezTo>
                  <a:lnTo>
                    <a:pt x="637159" y="183261"/>
                  </a:lnTo>
                  <a:cubicBezTo>
                    <a:pt x="637159" y="197612"/>
                    <a:pt x="625475" y="209169"/>
                    <a:pt x="611251" y="209169"/>
                  </a:cubicBezTo>
                  <a:lnTo>
                    <a:pt x="25908" y="209169"/>
                  </a:lnTo>
                  <a:cubicBezTo>
                    <a:pt x="11557" y="209296"/>
                    <a:pt x="0" y="197612"/>
                    <a:pt x="0" y="183261"/>
                  </a:cubicBezTo>
                  <a:lnTo>
                    <a:pt x="0" y="25908"/>
                  </a:lnTo>
                  <a:cubicBezTo>
                    <a:pt x="0" y="11684"/>
                    <a:pt x="11557" y="0"/>
                    <a:pt x="25908" y="0"/>
                  </a:cubicBez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6337115" y="9579622"/>
            <a:ext cx="908926" cy="299812"/>
            <a:chOff x="0" y="0"/>
            <a:chExt cx="761378" cy="251142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761365" cy="251079"/>
            </a:xfrm>
            <a:custGeom>
              <a:avLst/>
              <a:gdLst/>
              <a:ahLst/>
              <a:cxnLst/>
              <a:rect l="l" t="t" r="r" b="b"/>
              <a:pathLst>
                <a:path w="761365" h="251079">
                  <a:moveTo>
                    <a:pt x="31750" y="0"/>
                  </a:moveTo>
                  <a:cubicBezTo>
                    <a:pt x="14224" y="0"/>
                    <a:pt x="0" y="14224"/>
                    <a:pt x="0" y="31750"/>
                  </a:cubicBezTo>
                  <a:lnTo>
                    <a:pt x="0" y="219329"/>
                  </a:lnTo>
                  <a:cubicBezTo>
                    <a:pt x="0" y="236855"/>
                    <a:pt x="14224" y="251079"/>
                    <a:pt x="31750" y="251079"/>
                  </a:cubicBezTo>
                  <a:lnTo>
                    <a:pt x="729615" y="251079"/>
                  </a:lnTo>
                  <a:cubicBezTo>
                    <a:pt x="747141" y="251079"/>
                    <a:pt x="761365" y="236855"/>
                    <a:pt x="761365" y="219329"/>
                  </a:cubicBezTo>
                  <a:lnTo>
                    <a:pt x="761365" y="31750"/>
                  </a:lnTo>
                  <a:cubicBezTo>
                    <a:pt x="761365" y="14224"/>
                    <a:pt x="747141" y="0"/>
                    <a:pt x="729615" y="0"/>
                  </a:cubicBezTo>
                  <a:close/>
                </a:path>
              </a:pathLst>
            </a:custGeom>
            <a:blipFill>
              <a:blip r:embed="rId8"/>
              <a:stretch>
                <a:fillRect l="-2350" t="-7086" r="-2268" b="-7152"/>
              </a:stretch>
            </a:blip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29" name="Group 29"/>
          <p:cNvGrpSpPr>
            <a:grpSpLocks noChangeAspect="1"/>
          </p:cNvGrpSpPr>
          <p:nvPr/>
        </p:nvGrpSpPr>
        <p:grpSpPr>
          <a:xfrm>
            <a:off x="6295831" y="9573921"/>
            <a:ext cx="1014281" cy="333060"/>
            <a:chOff x="0" y="0"/>
            <a:chExt cx="637222" cy="209245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637159" cy="209170"/>
            </a:xfrm>
            <a:custGeom>
              <a:avLst/>
              <a:gdLst/>
              <a:ahLst/>
              <a:cxnLst/>
              <a:rect l="l" t="t" r="r" b="b"/>
              <a:pathLst>
                <a:path w="637159" h="209170">
                  <a:moveTo>
                    <a:pt x="25908" y="4191"/>
                  </a:moveTo>
                  <a:cubicBezTo>
                    <a:pt x="13970" y="4191"/>
                    <a:pt x="4191" y="13970"/>
                    <a:pt x="4191" y="25908"/>
                  </a:cubicBezTo>
                  <a:lnTo>
                    <a:pt x="2159" y="25908"/>
                  </a:lnTo>
                  <a:lnTo>
                    <a:pt x="4191" y="25908"/>
                  </a:lnTo>
                  <a:lnTo>
                    <a:pt x="4191" y="183261"/>
                  </a:lnTo>
                  <a:lnTo>
                    <a:pt x="2159" y="183261"/>
                  </a:lnTo>
                  <a:lnTo>
                    <a:pt x="4191" y="183261"/>
                  </a:lnTo>
                  <a:cubicBezTo>
                    <a:pt x="4191" y="195326"/>
                    <a:pt x="13970" y="204978"/>
                    <a:pt x="25908" y="204978"/>
                  </a:cubicBezTo>
                  <a:lnTo>
                    <a:pt x="25908" y="207137"/>
                  </a:lnTo>
                  <a:lnTo>
                    <a:pt x="25908" y="204978"/>
                  </a:lnTo>
                  <a:lnTo>
                    <a:pt x="611251" y="204978"/>
                  </a:lnTo>
                  <a:lnTo>
                    <a:pt x="611251" y="207137"/>
                  </a:lnTo>
                  <a:lnTo>
                    <a:pt x="611251" y="204978"/>
                  </a:lnTo>
                  <a:cubicBezTo>
                    <a:pt x="623189" y="204978"/>
                    <a:pt x="632968" y="195199"/>
                    <a:pt x="632968" y="183261"/>
                  </a:cubicBezTo>
                  <a:lnTo>
                    <a:pt x="635127" y="183261"/>
                  </a:lnTo>
                  <a:lnTo>
                    <a:pt x="632968" y="183261"/>
                  </a:lnTo>
                  <a:lnTo>
                    <a:pt x="632968" y="25908"/>
                  </a:lnTo>
                  <a:lnTo>
                    <a:pt x="635127" y="25908"/>
                  </a:lnTo>
                  <a:lnTo>
                    <a:pt x="632968" y="25908"/>
                  </a:lnTo>
                  <a:cubicBezTo>
                    <a:pt x="632968" y="13970"/>
                    <a:pt x="623189" y="4191"/>
                    <a:pt x="611251" y="4191"/>
                  </a:cubicBezTo>
                  <a:lnTo>
                    <a:pt x="611251" y="2159"/>
                  </a:lnTo>
                  <a:lnTo>
                    <a:pt x="611251" y="4191"/>
                  </a:lnTo>
                  <a:lnTo>
                    <a:pt x="25908" y="4191"/>
                  </a:lnTo>
                  <a:lnTo>
                    <a:pt x="25908" y="2159"/>
                  </a:lnTo>
                  <a:lnTo>
                    <a:pt x="25908" y="4191"/>
                  </a:lnTo>
                  <a:moveTo>
                    <a:pt x="25908" y="0"/>
                  </a:moveTo>
                  <a:lnTo>
                    <a:pt x="611251" y="0"/>
                  </a:lnTo>
                  <a:cubicBezTo>
                    <a:pt x="625602" y="0"/>
                    <a:pt x="637159" y="11684"/>
                    <a:pt x="637159" y="25908"/>
                  </a:cubicBezTo>
                  <a:lnTo>
                    <a:pt x="637159" y="183261"/>
                  </a:lnTo>
                  <a:cubicBezTo>
                    <a:pt x="637159" y="197612"/>
                    <a:pt x="625475" y="209169"/>
                    <a:pt x="611251" y="209169"/>
                  </a:cubicBezTo>
                  <a:lnTo>
                    <a:pt x="25908" y="209169"/>
                  </a:lnTo>
                  <a:cubicBezTo>
                    <a:pt x="11557" y="209296"/>
                    <a:pt x="0" y="197612"/>
                    <a:pt x="0" y="183261"/>
                  </a:cubicBezTo>
                  <a:lnTo>
                    <a:pt x="0" y="25908"/>
                  </a:lnTo>
                  <a:cubicBezTo>
                    <a:pt x="0" y="11684"/>
                    <a:pt x="11557" y="0"/>
                    <a:pt x="25908" y="0"/>
                  </a:cubicBezTo>
                  <a:close/>
                </a:path>
              </a:pathLst>
            </a:custGeom>
            <a:solidFill>
              <a:srgbClr val="231F20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31" name="Freeform 31"/>
          <p:cNvSpPr/>
          <p:nvPr/>
        </p:nvSpPr>
        <p:spPr>
          <a:xfrm>
            <a:off x="12681459" y="6010281"/>
            <a:ext cx="3552383" cy="3955946"/>
          </a:xfrm>
          <a:custGeom>
            <a:avLst/>
            <a:gdLst/>
            <a:ahLst/>
            <a:cxnLst/>
            <a:rect l="l" t="t" r="r" b="b"/>
            <a:pathLst>
              <a:path w="3552383" h="3955946">
                <a:moveTo>
                  <a:pt x="0" y="0"/>
                </a:moveTo>
                <a:lnTo>
                  <a:pt x="3552383" y="0"/>
                </a:lnTo>
                <a:lnTo>
                  <a:pt x="3552383" y="3955946"/>
                </a:lnTo>
                <a:lnTo>
                  <a:pt x="0" y="395594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25964" t="-32379" r="-21453"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32" name="TextBox 32"/>
          <p:cNvSpPr txBox="1"/>
          <p:nvPr/>
        </p:nvSpPr>
        <p:spPr>
          <a:xfrm>
            <a:off x="14264967" y="978480"/>
            <a:ext cx="97946" cy="4250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32"/>
              </a:lnSpc>
            </a:pPr>
            <a:r>
              <a:rPr lang="en-US" sz="2965" b="1">
                <a:solidFill>
                  <a:srgbClr val="D22026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 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3145016" y="1340059"/>
            <a:ext cx="3343470" cy="541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77"/>
              </a:lnSpc>
            </a:pPr>
            <a:r>
              <a:rPr lang="en-US" sz="1906" b="1">
                <a:solidFill>
                  <a:srgbClr val="D22026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FULL-CUSTOMISATION ON A PROPRIETARY SOFTENER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2681958" y="2845876"/>
            <a:ext cx="3719275" cy="291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87"/>
              </a:lnSpc>
            </a:pPr>
            <a:r>
              <a:rPr lang="en-US" sz="1906">
                <a:solidFill>
                  <a:srgbClr val="4C4C4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You receive exclusivity of a type of 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2681958" y="3136384"/>
            <a:ext cx="4404734" cy="291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87"/>
              </a:lnSpc>
            </a:pPr>
            <a:r>
              <a:rPr lang="en-US" sz="1906">
                <a:solidFill>
                  <a:srgbClr val="4C4C4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softener for a certain market based upon 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2681958" y="3426893"/>
            <a:ext cx="3610395" cy="291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87"/>
              </a:lnSpc>
            </a:pPr>
            <a:r>
              <a:rPr lang="en-US" sz="1906">
                <a:solidFill>
                  <a:srgbClr val="4C4C4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the potential and the yearly order 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2681958" y="3717401"/>
            <a:ext cx="1775693" cy="291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87"/>
              </a:lnSpc>
            </a:pPr>
            <a:r>
              <a:rPr lang="en-US" sz="1906">
                <a:solidFill>
                  <a:srgbClr val="4C4C4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quantity vs MOQ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2681958" y="4124931"/>
            <a:ext cx="4054873" cy="5297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5"/>
              </a:lnSpc>
            </a:pPr>
            <a:r>
              <a:rPr lang="en-US" sz="1906">
                <a:solidFill>
                  <a:srgbClr val="4C4C4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High level of customisation is possible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2224407" y="2607751"/>
            <a:ext cx="152356" cy="5297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5"/>
              </a:lnSpc>
            </a:pPr>
            <a:r>
              <a:rPr lang="en-US" sz="1906">
                <a:solidFill>
                  <a:srgbClr val="4C4C4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• 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2224407" y="4124931"/>
            <a:ext cx="152356" cy="5297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5"/>
              </a:lnSpc>
            </a:pPr>
            <a:r>
              <a:rPr lang="en-US" sz="1906">
                <a:solidFill>
                  <a:srgbClr val="4C4C4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• 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3145016" y="892755"/>
            <a:ext cx="1484619" cy="5107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51"/>
              </a:lnSpc>
            </a:pPr>
            <a:r>
              <a:rPr lang="en-US" sz="2965" b="1">
                <a:solidFill>
                  <a:srgbClr val="D22026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LEVEL</a:t>
            </a:r>
            <a:r>
              <a:rPr lang="en-US" sz="2965" b="1">
                <a:solidFill>
                  <a:srgbClr val="FFFFFF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 </a:t>
            </a:r>
            <a:r>
              <a:rPr lang="en-US" sz="2965" b="1">
                <a:solidFill>
                  <a:srgbClr val="D22026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4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450503" y="2060795"/>
            <a:ext cx="1966116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4200" b="1">
                <a:solidFill>
                  <a:srgbClr val="005AAB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UMI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34114" y="2993662"/>
            <a:ext cx="5460480" cy="1936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12616" lvl="1" indent="-206308" algn="l">
              <a:lnSpc>
                <a:spcPts val="1911"/>
              </a:lnSpc>
              <a:buFont typeface="Arial"/>
              <a:buChar char="•"/>
            </a:pPr>
            <a:r>
              <a:rPr lang="en-US" sz="1911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PWG in-house manufactured solution</a:t>
            </a:r>
          </a:p>
          <a:p>
            <a:pPr marL="412616" lvl="1" indent="-206308" algn="l">
              <a:lnSpc>
                <a:spcPts val="1911"/>
              </a:lnSpc>
              <a:buFont typeface="Arial"/>
              <a:buChar char="•"/>
            </a:pPr>
            <a:r>
              <a:rPr lang="en-US" sz="1911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Proprietary PWG design &amp; technology </a:t>
            </a:r>
          </a:p>
          <a:p>
            <a:pPr marL="412616" lvl="1" indent="-206308" algn="l">
              <a:lnSpc>
                <a:spcPts val="1911"/>
              </a:lnSpc>
              <a:buFont typeface="Arial"/>
              <a:buChar char="•"/>
            </a:pPr>
            <a:r>
              <a:rPr lang="en-US" sz="1911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Mini 10L</a:t>
            </a:r>
          </a:p>
          <a:p>
            <a:pPr marL="412616" lvl="1" indent="-206308" algn="l">
              <a:lnSpc>
                <a:spcPts val="1911"/>
              </a:lnSpc>
              <a:buFont typeface="Arial"/>
              <a:buChar char="•"/>
            </a:pPr>
            <a:r>
              <a:rPr lang="en-US" sz="1911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Very compact duobloc softener</a:t>
            </a:r>
          </a:p>
          <a:p>
            <a:pPr marL="412616" lvl="1" indent="-206308" algn="l">
              <a:lnSpc>
                <a:spcPts val="1911"/>
              </a:lnSpc>
              <a:buFont typeface="Arial"/>
              <a:buChar char="•"/>
            </a:pPr>
            <a:r>
              <a:rPr lang="en-US" sz="1911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4” touch screen integrated or remote mounting</a:t>
            </a:r>
          </a:p>
          <a:p>
            <a:pPr marL="412616" lvl="1" indent="-206308" algn="l">
              <a:lnSpc>
                <a:spcPts val="1911"/>
              </a:lnSpc>
              <a:buFont typeface="Arial"/>
              <a:buChar char="•"/>
            </a:pPr>
            <a:r>
              <a:rPr lang="en-US" sz="1911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Intuitive programming</a:t>
            </a:r>
          </a:p>
          <a:p>
            <a:pPr marL="412616" lvl="1" indent="-206308" algn="l">
              <a:lnSpc>
                <a:spcPts val="1911"/>
              </a:lnSpc>
              <a:buFont typeface="Arial"/>
              <a:buChar char="•"/>
            </a:pPr>
            <a:r>
              <a:rPr lang="en-US" sz="1911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Bluetooth connectivity with smartphone App</a:t>
            </a:r>
          </a:p>
          <a:p>
            <a:pPr marL="412616" lvl="1" indent="-206308" algn="l">
              <a:lnSpc>
                <a:spcPts val="1911"/>
              </a:lnSpc>
              <a:buFont typeface="Arial"/>
              <a:buChar char="•"/>
            </a:pPr>
            <a:r>
              <a:rPr lang="en-US" sz="1911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Made in Europe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450503" y="469818"/>
            <a:ext cx="3722856" cy="1411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98"/>
              </a:lnSpc>
            </a:pPr>
            <a:r>
              <a:rPr lang="en-US" sz="3287" b="1">
                <a:solidFill>
                  <a:srgbClr val="4C4C4E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PWG OWN MANUFACTURED SOFTENERS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34114" y="5869486"/>
            <a:ext cx="4512275" cy="3245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85"/>
              </a:lnSpc>
            </a:pPr>
            <a:r>
              <a:rPr lang="en-US" sz="1846">
                <a:solidFill>
                  <a:srgbClr val="4C4C4E"/>
                </a:solidFill>
                <a:latin typeface="Proxima Nova 2"/>
                <a:ea typeface="Proxima Nova 2"/>
                <a:cs typeface="Proxima Nova 2"/>
                <a:sym typeface="Proxima Nova 2"/>
              </a:rPr>
              <a:t>PERSONALISATION APP &amp; INTERFACE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1680914" y="653909"/>
            <a:ext cx="1269764" cy="1269764"/>
            <a:chOff x="0" y="0"/>
            <a:chExt cx="599504" cy="599504"/>
          </a:xfrm>
        </p:grpSpPr>
        <p:sp>
          <p:nvSpPr>
            <p:cNvPr id="3" name="Freeform 3"/>
            <p:cNvSpPr/>
            <p:nvPr/>
          </p:nvSpPr>
          <p:spPr>
            <a:xfrm>
              <a:off x="63500" y="63500"/>
              <a:ext cx="472567" cy="472440"/>
            </a:xfrm>
            <a:custGeom>
              <a:avLst/>
              <a:gdLst/>
              <a:ahLst/>
              <a:cxnLst/>
              <a:rect l="l" t="t" r="r" b="b"/>
              <a:pathLst>
                <a:path w="472567" h="472440">
                  <a:moveTo>
                    <a:pt x="0" y="472440"/>
                  </a:moveTo>
                  <a:lnTo>
                    <a:pt x="472567" y="472440"/>
                  </a:lnTo>
                  <a:lnTo>
                    <a:pt x="4725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22026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4" name="Freeform 4"/>
            <p:cNvSpPr/>
            <p:nvPr/>
          </p:nvSpPr>
          <p:spPr>
            <a:xfrm>
              <a:off x="116595" y="162941"/>
              <a:ext cx="357980" cy="272418"/>
            </a:xfrm>
            <a:custGeom>
              <a:avLst/>
              <a:gdLst/>
              <a:ahLst/>
              <a:cxnLst/>
              <a:rect l="l" t="t" r="r" b="b"/>
              <a:pathLst>
                <a:path w="357980" h="272418">
                  <a:moveTo>
                    <a:pt x="65015" y="0"/>
                  </a:moveTo>
                  <a:lnTo>
                    <a:pt x="292980" y="0"/>
                  </a:lnTo>
                  <a:lnTo>
                    <a:pt x="292980" y="7112"/>
                  </a:lnTo>
                  <a:lnTo>
                    <a:pt x="292980" y="0"/>
                  </a:lnTo>
                  <a:cubicBezTo>
                    <a:pt x="298314" y="0"/>
                    <a:pt x="303394" y="2413"/>
                    <a:pt x="306823" y="6604"/>
                  </a:cubicBezTo>
                  <a:lnTo>
                    <a:pt x="301235" y="11049"/>
                  </a:lnTo>
                  <a:lnTo>
                    <a:pt x="306823" y="6604"/>
                  </a:lnTo>
                  <a:lnTo>
                    <a:pt x="354067" y="65405"/>
                  </a:lnTo>
                  <a:lnTo>
                    <a:pt x="354067" y="65405"/>
                  </a:lnTo>
                  <a:lnTo>
                    <a:pt x="354067" y="65405"/>
                  </a:lnTo>
                  <a:cubicBezTo>
                    <a:pt x="359528" y="72263"/>
                    <a:pt x="359274" y="82042"/>
                    <a:pt x="353305" y="88519"/>
                  </a:cubicBezTo>
                  <a:lnTo>
                    <a:pt x="348098" y="83693"/>
                  </a:lnTo>
                  <a:lnTo>
                    <a:pt x="353305" y="88519"/>
                  </a:lnTo>
                  <a:lnTo>
                    <a:pt x="191507" y="266573"/>
                  </a:lnTo>
                  <a:lnTo>
                    <a:pt x="186300" y="261747"/>
                  </a:lnTo>
                  <a:lnTo>
                    <a:pt x="191634" y="266573"/>
                  </a:lnTo>
                  <a:cubicBezTo>
                    <a:pt x="185030" y="273939"/>
                    <a:pt x="173727" y="274320"/>
                    <a:pt x="166615" y="267843"/>
                  </a:cubicBezTo>
                  <a:cubicBezTo>
                    <a:pt x="166234" y="267462"/>
                    <a:pt x="165726" y="267081"/>
                    <a:pt x="165345" y="266573"/>
                  </a:cubicBezTo>
                  <a:lnTo>
                    <a:pt x="170679" y="261747"/>
                  </a:lnTo>
                  <a:lnTo>
                    <a:pt x="165345" y="266573"/>
                  </a:lnTo>
                  <a:lnTo>
                    <a:pt x="4563" y="88646"/>
                  </a:lnTo>
                  <a:lnTo>
                    <a:pt x="4563" y="88646"/>
                  </a:lnTo>
                  <a:lnTo>
                    <a:pt x="4563" y="88646"/>
                  </a:lnTo>
                  <a:cubicBezTo>
                    <a:pt x="-1279" y="82169"/>
                    <a:pt x="-1533" y="72390"/>
                    <a:pt x="3928" y="65659"/>
                  </a:cubicBezTo>
                  <a:lnTo>
                    <a:pt x="9516" y="70104"/>
                  </a:lnTo>
                  <a:lnTo>
                    <a:pt x="3928" y="65659"/>
                  </a:lnTo>
                  <a:lnTo>
                    <a:pt x="51299" y="6731"/>
                  </a:lnTo>
                  <a:lnTo>
                    <a:pt x="51299" y="6731"/>
                  </a:lnTo>
                  <a:lnTo>
                    <a:pt x="51299" y="6731"/>
                  </a:lnTo>
                  <a:cubicBezTo>
                    <a:pt x="54728" y="2540"/>
                    <a:pt x="59808" y="127"/>
                    <a:pt x="65142" y="127"/>
                  </a:cubicBezTo>
                  <a:lnTo>
                    <a:pt x="65142" y="7239"/>
                  </a:lnTo>
                  <a:lnTo>
                    <a:pt x="65142" y="127"/>
                  </a:lnTo>
                  <a:moveTo>
                    <a:pt x="65142" y="14351"/>
                  </a:moveTo>
                  <a:cubicBezTo>
                    <a:pt x="64126" y="14351"/>
                    <a:pt x="63110" y="14859"/>
                    <a:pt x="62348" y="15621"/>
                  </a:cubicBezTo>
                  <a:lnTo>
                    <a:pt x="56760" y="11176"/>
                  </a:lnTo>
                  <a:lnTo>
                    <a:pt x="62348" y="15621"/>
                  </a:lnTo>
                  <a:lnTo>
                    <a:pt x="14977" y="74549"/>
                  </a:lnTo>
                  <a:lnTo>
                    <a:pt x="14977" y="74549"/>
                  </a:lnTo>
                  <a:lnTo>
                    <a:pt x="14977" y="74549"/>
                  </a:lnTo>
                  <a:cubicBezTo>
                    <a:pt x="13961" y="75946"/>
                    <a:pt x="13961" y="77851"/>
                    <a:pt x="15104" y="79121"/>
                  </a:cubicBezTo>
                  <a:lnTo>
                    <a:pt x="9770" y="83820"/>
                  </a:lnTo>
                  <a:lnTo>
                    <a:pt x="15104" y="78994"/>
                  </a:lnTo>
                  <a:lnTo>
                    <a:pt x="175759" y="257048"/>
                  </a:lnTo>
                  <a:lnTo>
                    <a:pt x="175759" y="257048"/>
                  </a:lnTo>
                  <a:lnTo>
                    <a:pt x="175759" y="257048"/>
                  </a:lnTo>
                  <a:cubicBezTo>
                    <a:pt x="175886" y="257175"/>
                    <a:pt x="175886" y="257175"/>
                    <a:pt x="176013" y="257302"/>
                  </a:cubicBezTo>
                  <a:cubicBezTo>
                    <a:pt x="177410" y="258572"/>
                    <a:pt x="179696" y="258445"/>
                    <a:pt x="180966" y="257048"/>
                  </a:cubicBezTo>
                  <a:lnTo>
                    <a:pt x="180966" y="257048"/>
                  </a:lnTo>
                  <a:lnTo>
                    <a:pt x="180966" y="257048"/>
                  </a:lnTo>
                  <a:lnTo>
                    <a:pt x="342891" y="78994"/>
                  </a:lnTo>
                  <a:lnTo>
                    <a:pt x="342891" y="78994"/>
                  </a:lnTo>
                  <a:lnTo>
                    <a:pt x="342891" y="78994"/>
                  </a:lnTo>
                  <a:cubicBezTo>
                    <a:pt x="344034" y="77724"/>
                    <a:pt x="344161" y="75819"/>
                    <a:pt x="343018" y="74422"/>
                  </a:cubicBezTo>
                  <a:lnTo>
                    <a:pt x="348606" y="69977"/>
                  </a:lnTo>
                  <a:lnTo>
                    <a:pt x="343018" y="74422"/>
                  </a:lnTo>
                  <a:lnTo>
                    <a:pt x="295774" y="15621"/>
                  </a:lnTo>
                  <a:lnTo>
                    <a:pt x="295774" y="15621"/>
                  </a:lnTo>
                  <a:lnTo>
                    <a:pt x="295774" y="15621"/>
                  </a:lnTo>
                  <a:cubicBezTo>
                    <a:pt x="295139" y="14732"/>
                    <a:pt x="294123" y="14351"/>
                    <a:pt x="292980" y="14351"/>
                  </a:cubicBezTo>
                  <a:lnTo>
                    <a:pt x="65015" y="1435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5" name="Freeform 5"/>
            <p:cNvSpPr/>
            <p:nvPr/>
          </p:nvSpPr>
          <p:spPr>
            <a:xfrm>
              <a:off x="123698" y="232918"/>
              <a:ext cx="343789" cy="14224"/>
            </a:xfrm>
            <a:custGeom>
              <a:avLst/>
              <a:gdLst/>
              <a:ahLst/>
              <a:cxnLst/>
              <a:rect l="l" t="t" r="r" b="b"/>
              <a:pathLst>
                <a:path w="343789" h="14224">
                  <a:moveTo>
                    <a:pt x="0" y="0"/>
                  </a:moveTo>
                  <a:lnTo>
                    <a:pt x="343789" y="0"/>
                  </a:lnTo>
                  <a:lnTo>
                    <a:pt x="343789" y="14224"/>
                  </a:lnTo>
                  <a:lnTo>
                    <a:pt x="0" y="142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6" name="Freeform 6"/>
            <p:cNvSpPr/>
            <p:nvPr/>
          </p:nvSpPr>
          <p:spPr>
            <a:xfrm>
              <a:off x="201303" y="162945"/>
              <a:ext cx="187309" cy="272284"/>
            </a:xfrm>
            <a:custGeom>
              <a:avLst/>
              <a:gdLst/>
              <a:ahLst/>
              <a:cxnLst/>
              <a:rect l="l" t="t" r="r" b="b"/>
              <a:pathLst>
                <a:path w="187309" h="272284">
                  <a:moveTo>
                    <a:pt x="142359" y="3298"/>
                  </a:moveTo>
                  <a:lnTo>
                    <a:pt x="186174" y="71878"/>
                  </a:lnTo>
                  <a:cubicBezTo>
                    <a:pt x="187444" y="73910"/>
                    <a:pt x="187698" y="76450"/>
                    <a:pt x="186682" y="78609"/>
                  </a:cubicBezTo>
                  <a:cubicBezTo>
                    <a:pt x="186682" y="78609"/>
                    <a:pt x="100322" y="267712"/>
                    <a:pt x="100195" y="268093"/>
                  </a:cubicBezTo>
                  <a:cubicBezTo>
                    <a:pt x="99052" y="270633"/>
                    <a:pt x="96512" y="272284"/>
                    <a:pt x="93718" y="272284"/>
                  </a:cubicBezTo>
                  <a:cubicBezTo>
                    <a:pt x="90924" y="272284"/>
                    <a:pt x="88384" y="270760"/>
                    <a:pt x="87241" y="268220"/>
                  </a:cubicBezTo>
                  <a:cubicBezTo>
                    <a:pt x="86987" y="267712"/>
                    <a:pt x="627" y="78482"/>
                    <a:pt x="627" y="78609"/>
                  </a:cubicBezTo>
                  <a:cubicBezTo>
                    <a:pt x="-389" y="76450"/>
                    <a:pt x="-135" y="73910"/>
                    <a:pt x="1135" y="71878"/>
                  </a:cubicBezTo>
                  <a:lnTo>
                    <a:pt x="44950" y="3298"/>
                  </a:lnTo>
                  <a:cubicBezTo>
                    <a:pt x="47109" y="-4"/>
                    <a:pt x="51427" y="-1020"/>
                    <a:pt x="54729" y="1139"/>
                  </a:cubicBezTo>
                  <a:cubicBezTo>
                    <a:pt x="58031" y="3298"/>
                    <a:pt x="59047" y="7616"/>
                    <a:pt x="56888" y="10918"/>
                  </a:cubicBezTo>
                  <a:lnTo>
                    <a:pt x="13073" y="79498"/>
                  </a:lnTo>
                  <a:lnTo>
                    <a:pt x="7104" y="75688"/>
                  </a:lnTo>
                  <a:lnTo>
                    <a:pt x="13581" y="72767"/>
                  </a:lnTo>
                  <a:cubicBezTo>
                    <a:pt x="13581" y="72767"/>
                    <a:pt x="99814" y="261870"/>
                    <a:pt x="100068" y="262251"/>
                  </a:cubicBezTo>
                  <a:lnTo>
                    <a:pt x="93591" y="265299"/>
                  </a:lnTo>
                  <a:lnTo>
                    <a:pt x="87114" y="262378"/>
                  </a:lnTo>
                  <a:cubicBezTo>
                    <a:pt x="87368" y="261870"/>
                    <a:pt x="173728" y="72767"/>
                    <a:pt x="173601" y="72767"/>
                  </a:cubicBezTo>
                  <a:lnTo>
                    <a:pt x="180078" y="75688"/>
                  </a:lnTo>
                  <a:lnTo>
                    <a:pt x="174109" y="79498"/>
                  </a:lnTo>
                  <a:lnTo>
                    <a:pt x="130294" y="10918"/>
                  </a:lnTo>
                  <a:cubicBezTo>
                    <a:pt x="128135" y="7616"/>
                    <a:pt x="129151" y="3171"/>
                    <a:pt x="132453" y="1139"/>
                  </a:cubicBezTo>
                  <a:cubicBezTo>
                    <a:pt x="135755" y="-893"/>
                    <a:pt x="140200" y="-4"/>
                    <a:pt x="142232" y="3298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11829719" y="2479835"/>
            <a:ext cx="5794917" cy="5337427"/>
            <a:chOff x="0" y="0"/>
            <a:chExt cx="2735999" cy="251999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735961" cy="2520061"/>
            </a:xfrm>
            <a:custGeom>
              <a:avLst/>
              <a:gdLst/>
              <a:ahLst/>
              <a:cxnLst/>
              <a:rect l="l" t="t" r="r" b="b"/>
              <a:pathLst>
                <a:path w="2735961" h="2520061">
                  <a:moveTo>
                    <a:pt x="3175" y="2513711"/>
                  </a:moveTo>
                  <a:lnTo>
                    <a:pt x="2732786" y="2513711"/>
                  </a:lnTo>
                  <a:lnTo>
                    <a:pt x="2732786" y="2516886"/>
                  </a:lnTo>
                  <a:lnTo>
                    <a:pt x="2729611" y="2516886"/>
                  </a:lnTo>
                  <a:lnTo>
                    <a:pt x="2729611" y="3175"/>
                  </a:lnTo>
                  <a:lnTo>
                    <a:pt x="2732786" y="3175"/>
                  </a:lnTo>
                  <a:lnTo>
                    <a:pt x="2732786" y="6350"/>
                  </a:lnTo>
                  <a:lnTo>
                    <a:pt x="3175" y="6350"/>
                  </a:lnTo>
                  <a:lnTo>
                    <a:pt x="3175" y="3175"/>
                  </a:lnTo>
                  <a:lnTo>
                    <a:pt x="6350" y="3175"/>
                  </a:lnTo>
                  <a:lnTo>
                    <a:pt x="6350" y="2516886"/>
                  </a:lnTo>
                  <a:lnTo>
                    <a:pt x="3175" y="2516886"/>
                  </a:lnTo>
                  <a:lnTo>
                    <a:pt x="3175" y="2513711"/>
                  </a:lnTo>
                  <a:moveTo>
                    <a:pt x="3175" y="2520061"/>
                  </a:moveTo>
                  <a:lnTo>
                    <a:pt x="0" y="2520061"/>
                  </a:lnTo>
                  <a:lnTo>
                    <a:pt x="0" y="2516886"/>
                  </a:lnTo>
                  <a:lnTo>
                    <a:pt x="0" y="3175"/>
                  </a:lnTo>
                  <a:lnTo>
                    <a:pt x="0" y="0"/>
                  </a:lnTo>
                  <a:lnTo>
                    <a:pt x="3175" y="0"/>
                  </a:lnTo>
                  <a:lnTo>
                    <a:pt x="2732786" y="0"/>
                  </a:lnTo>
                  <a:lnTo>
                    <a:pt x="2735961" y="0"/>
                  </a:lnTo>
                  <a:lnTo>
                    <a:pt x="2735961" y="3175"/>
                  </a:lnTo>
                  <a:lnTo>
                    <a:pt x="2735961" y="2516886"/>
                  </a:lnTo>
                  <a:lnTo>
                    <a:pt x="2735961" y="2520061"/>
                  </a:lnTo>
                  <a:lnTo>
                    <a:pt x="2732786" y="2520061"/>
                  </a:lnTo>
                  <a:lnTo>
                    <a:pt x="3175" y="2520061"/>
                  </a:lnTo>
                  <a:close/>
                </a:path>
              </a:pathLst>
            </a:custGeom>
            <a:solidFill>
              <a:srgbClr val="D22026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588412" y="8701208"/>
            <a:ext cx="4920658" cy="1183688"/>
            <a:chOff x="0" y="0"/>
            <a:chExt cx="2222881" cy="534721"/>
          </a:xfrm>
        </p:grpSpPr>
        <p:sp>
          <p:nvSpPr>
            <p:cNvPr id="10" name="Freeform 10"/>
            <p:cNvSpPr/>
            <p:nvPr/>
          </p:nvSpPr>
          <p:spPr>
            <a:xfrm>
              <a:off x="63500" y="63500"/>
              <a:ext cx="475107" cy="407670"/>
            </a:xfrm>
            <a:custGeom>
              <a:avLst/>
              <a:gdLst/>
              <a:ahLst/>
              <a:cxnLst/>
              <a:rect l="l" t="t" r="r" b="b"/>
              <a:pathLst>
                <a:path w="475107" h="407670">
                  <a:moveTo>
                    <a:pt x="0" y="0"/>
                  </a:moveTo>
                  <a:lnTo>
                    <a:pt x="380619" y="0"/>
                  </a:lnTo>
                  <a:lnTo>
                    <a:pt x="475107" y="205486"/>
                  </a:lnTo>
                  <a:lnTo>
                    <a:pt x="378079" y="407670"/>
                  </a:lnTo>
                  <a:lnTo>
                    <a:pt x="0" y="407670"/>
                  </a:lnTo>
                  <a:lnTo>
                    <a:pt x="91948" y="205486"/>
                  </a:lnTo>
                  <a:close/>
                </a:path>
              </a:pathLst>
            </a:custGeom>
            <a:solidFill>
              <a:srgbClr val="F1F2F2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468630" y="63500"/>
              <a:ext cx="475107" cy="407670"/>
            </a:xfrm>
            <a:custGeom>
              <a:avLst/>
              <a:gdLst/>
              <a:ahLst/>
              <a:cxnLst/>
              <a:rect l="l" t="t" r="r" b="b"/>
              <a:pathLst>
                <a:path w="475107" h="407670">
                  <a:moveTo>
                    <a:pt x="0" y="0"/>
                  </a:moveTo>
                  <a:lnTo>
                    <a:pt x="380619" y="0"/>
                  </a:lnTo>
                  <a:lnTo>
                    <a:pt x="475107" y="205486"/>
                  </a:lnTo>
                  <a:lnTo>
                    <a:pt x="378079" y="407670"/>
                  </a:lnTo>
                  <a:lnTo>
                    <a:pt x="0" y="407670"/>
                  </a:lnTo>
                  <a:lnTo>
                    <a:pt x="92329" y="205486"/>
                  </a:lnTo>
                  <a:close/>
                </a:path>
              </a:pathLst>
            </a:custGeom>
            <a:solidFill>
              <a:srgbClr val="F1F2F2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873887" y="63500"/>
              <a:ext cx="475107" cy="407670"/>
            </a:xfrm>
            <a:custGeom>
              <a:avLst/>
              <a:gdLst/>
              <a:ahLst/>
              <a:cxnLst/>
              <a:rect l="l" t="t" r="r" b="b"/>
              <a:pathLst>
                <a:path w="475107" h="407670">
                  <a:moveTo>
                    <a:pt x="0" y="0"/>
                  </a:moveTo>
                  <a:lnTo>
                    <a:pt x="380619" y="0"/>
                  </a:lnTo>
                  <a:lnTo>
                    <a:pt x="475107" y="205486"/>
                  </a:lnTo>
                  <a:lnTo>
                    <a:pt x="378079" y="407670"/>
                  </a:lnTo>
                  <a:lnTo>
                    <a:pt x="0" y="407670"/>
                  </a:lnTo>
                  <a:lnTo>
                    <a:pt x="92202" y="205486"/>
                  </a:lnTo>
                  <a:close/>
                </a:path>
              </a:pathLst>
            </a:custGeom>
            <a:solidFill>
              <a:srgbClr val="F1F2F2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1280033" y="63500"/>
              <a:ext cx="475107" cy="407670"/>
            </a:xfrm>
            <a:custGeom>
              <a:avLst/>
              <a:gdLst/>
              <a:ahLst/>
              <a:cxnLst/>
              <a:rect l="l" t="t" r="r" b="b"/>
              <a:pathLst>
                <a:path w="475107" h="407670">
                  <a:moveTo>
                    <a:pt x="0" y="0"/>
                  </a:moveTo>
                  <a:lnTo>
                    <a:pt x="380619" y="0"/>
                  </a:lnTo>
                  <a:lnTo>
                    <a:pt x="475107" y="203835"/>
                  </a:lnTo>
                  <a:lnTo>
                    <a:pt x="378079" y="407670"/>
                  </a:lnTo>
                  <a:lnTo>
                    <a:pt x="0" y="407670"/>
                  </a:lnTo>
                  <a:lnTo>
                    <a:pt x="91948" y="203835"/>
                  </a:lnTo>
                  <a:close/>
                </a:path>
              </a:pathLst>
            </a:custGeom>
            <a:solidFill>
              <a:srgbClr val="D22026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1684274" y="63500"/>
              <a:ext cx="475107" cy="407670"/>
            </a:xfrm>
            <a:custGeom>
              <a:avLst/>
              <a:gdLst/>
              <a:ahLst/>
              <a:cxnLst/>
              <a:rect l="l" t="t" r="r" b="b"/>
              <a:pathLst>
                <a:path w="475107" h="407670">
                  <a:moveTo>
                    <a:pt x="0" y="0"/>
                  </a:moveTo>
                  <a:lnTo>
                    <a:pt x="380619" y="0"/>
                  </a:lnTo>
                  <a:lnTo>
                    <a:pt x="475107" y="205105"/>
                  </a:lnTo>
                  <a:lnTo>
                    <a:pt x="378079" y="407670"/>
                  </a:lnTo>
                  <a:lnTo>
                    <a:pt x="0" y="407670"/>
                  </a:lnTo>
                  <a:lnTo>
                    <a:pt x="91821" y="205105"/>
                  </a:lnTo>
                  <a:close/>
                </a:path>
              </a:pathLst>
            </a:custGeom>
            <a:solidFill>
              <a:srgbClr val="F1F2F2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1467752" y="210185"/>
              <a:ext cx="145516" cy="110563"/>
            </a:xfrm>
            <a:custGeom>
              <a:avLst/>
              <a:gdLst/>
              <a:ahLst/>
              <a:cxnLst/>
              <a:rect l="l" t="t" r="r" b="b"/>
              <a:pathLst>
                <a:path w="145516" h="110563">
                  <a:moveTo>
                    <a:pt x="26530" y="0"/>
                  </a:moveTo>
                  <a:lnTo>
                    <a:pt x="119113" y="0"/>
                  </a:lnTo>
                  <a:lnTo>
                    <a:pt x="119113" y="2921"/>
                  </a:lnTo>
                  <a:lnTo>
                    <a:pt x="119113" y="0"/>
                  </a:lnTo>
                  <a:cubicBezTo>
                    <a:pt x="121272" y="0"/>
                    <a:pt x="123304" y="1016"/>
                    <a:pt x="124701" y="2667"/>
                  </a:cubicBezTo>
                  <a:lnTo>
                    <a:pt x="124701" y="2667"/>
                  </a:lnTo>
                  <a:lnTo>
                    <a:pt x="124701" y="2667"/>
                  </a:lnTo>
                  <a:lnTo>
                    <a:pt x="143878" y="26543"/>
                  </a:lnTo>
                  <a:lnTo>
                    <a:pt x="141592" y="28321"/>
                  </a:lnTo>
                  <a:lnTo>
                    <a:pt x="143878" y="26543"/>
                  </a:lnTo>
                  <a:cubicBezTo>
                    <a:pt x="146164" y="29337"/>
                    <a:pt x="146037" y="33274"/>
                    <a:pt x="143624" y="35941"/>
                  </a:cubicBezTo>
                  <a:lnTo>
                    <a:pt x="143624" y="35941"/>
                  </a:lnTo>
                  <a:lnTo>
                    <a:pt x="143624" y="35941"/>
                  </a:lnTo>
                  <a:lnTo>
                    <a:pt x="77838" y="108204"/>
                  </a:lnTo>
                  <a:lnTo>
                    <a:pt x="77838" y="108204"/>
                  </a:lnTo>
                  <a:lnTo>
                    <a:pt x="77838" y="108204"/>
                  </a:lnTo>
                  <a:cubicBezTo>
                    <a:pt x="75171" y="111125"/>
                    <a:pt x="70599" y="111379"/>
                    <a:pt x="67678" y="108712"/>
                  </a:cubicBezTo>
                  <a:cubicBezTo>
                    <a:pt x="67551" y="108585"/>
                    <a:pt x="67297" y="108331"/>
                    <a:pt x="67170" y="108204"/>
                  </a:cubicBezTo>
                  <a:lnTo>
                    <a:pt x="69329" y="106299"/>
                  </a:lnTo>
                  <a:lnTo>
                    <a:pt x="67170" y="108204"/>
                  </a:lnTo>
                  <a:lnTo>
                    <a:pt x="1892" y="35941"/>
                  </a:lnTo>
                  <a:lnTo>
                    <a:pt x="4051" y="34036"/>
                  </a:lnTo>
                  <a:lnTo>
                    <a:pt x="1892" y="35941"/>
                  </a:lnTo>
                  <a:cubicBezTo>
                    <a:pt x="-521" y="33274"/>
                    <a:pt x="-648" y="29337"/>
                    <a:pt x="1638" y="26543"/>
                  </a:cubicBezTo>
                  <a:lnTo>
                    <a:pt x="3924" y="28321"/>
                  </a:lnTo>
                  <a:lnTo>
                    <a:pt x="1638" y="26543"/>
                  </a:lnTo>
                  <a:lnTo>
                    <a:pt x="20815" y="2667"/>
                  </a:lnTo>
                  <a:lnTo>
                    <a:pt x="23101" y="4445"/>
                  </a:lnTo>
                  <a:lnTo>
                    <a:pt x="20815" y="2667"/>
                  </a:lnTo>
                  <a:cubicBezTo>
                    <a:pt x="22212" y="1016"/>
                    <a:pt x="24244" y="0"/>
                    <a:pt x="26403" y="0"/>
                  </a:cubicBezTo>
                  <a:lnTo>
                    <a:pt x="26403" y="2921"/>
                  </a:lnTo>
                  <a:lnTo>
                    <a:pt x="26403" y="0"/>
                  </a:lnTo>
                  <a:moveTo>
                    <a:pt x="26403" y="5842"/>
                  </a:moveTo>
                  <a:cubicBezTo>
                    <a:pt x="26022" y="5842"/>
                    <a:pt x="25514" y="6096"/>
                    <a:pt x="25260" y="6350"/>
                  </a:cubicBezTo>
                  <a:lnTo>
                    <a:pt x="25260" y="6350"/>
                  </a:lnTo>
                  <a:lnTo>
                    <a:pt x="25260" y="6350"/>
                  </a:lnTo>
                  <a:lnTo>
                    <a:pt x="6083" y="30226"/>
                  </a:lnTo>
                  <a:lnTo>
                    <a:pt x="6083" y="30226"/>
                  </a:lnTo>
                  <a:lnTo>
                    <a:pt x="6083" y="30226"/>
                  </a:lnTo>
                  <a:cubicBezTo>
                    <a:pt x="5702" y="30734"/>
                    <a:pt x="5702" y="31496"/>
                    <a:pt x="6083" y="32131"/>
                  </a:cubicBezTo>
                  <a:lnTo>
                    <a:pt x="6083" y="32131"/>
                  </a:lnTo>
                  <a:lnTo>
                    <a:pt x="6083" y="32131"/>
                  </a:lnTo>
                  <a:lnTo>
                    <a:pt x="71361" y="104394"/>
                  </a:lnTo>
                  <a:lnTo>
                    <a:pt x="71361" y="104394"/>
                  </a:lnTo>
                  <a:lnTo>
                    <a:pt x="71361" y="104394"/>
                  </a:lnTo>
                  <a:cubicBezTo>
                    <a:pt x="71361" y="104394"/>
                    <a:pt x="71488" y="104521"/>
                    <a:pt x="71488" y="104521"/>
                  </a:cubicBezTo>
                  <a:cubicBezTo>
                    <a:pt x="71996" y="105029"/>
                    <a:pt x="73012" y="105029"/>
                    <a:pt x="73520" y="104394"/>
                  </a:cubicBezTo>
                  <a:lnTo>
                    <a:pt x="75679" y="106299"/>
                  </a:lnTo>
                  <a:lnTo>
                    <a:pt x="73520" y="104394"/>
                  </a:lnTo>
                  <a:lnTo>
                    <a:pt x="139306" y="32131"/>
                  </a:lnTo>
                  <a:lnTo>
                    <a:pt x="141465" y="34036"/>
                  </a:lnTo>
                  <a:lnTo>
                    <a:pt x="139306" y="32131"/>
                  </a:lnTo>
                  <a:cubicBezTo>
                    <a:pt x="139814" y="31623"/>
                    <a:pt x="139814" y="30861"/>
                    <a:pt x="139306" y="30226"/>
                  </a:cubicBezTo>
                  <a:lnTo>
                    <a:pt x="139306" y="30226"/>
                  </a:lnTo>
                  <a:lnTo>
                    <a:pt x="139306" y="30226"/>
                  </a:lnTo>
                  <a:lnTo>
                    <a:pt x="120129" y="6350"/>
                  </a:lnTo>
                  <a:lnTo>
                    <a:pt x="122415" y="4572"/>
                  </a:lnTo>
                  <a:lnTo>
                    <a:pt x="120129" y="6350"/>
                  </a:lnTo>
                  <a:cubicBezTo>
                    <a:pt x="119875" y="5969"/>
                    <a:pt x="119367" y="5842"/>
                    <a:pt x="118986" y="5842"/>
                  </a:cubicBezTo>
                  <a:lnTo>
                    <a:pt x="26403" y="584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1470787" y="238506"/>
              <a:ext cx="139573" cy="5842"/>
            </a:xfrm>
            <a:custGeom>
              <a:avLst/>
              <a:gdLst/>
              <a:ahLst/>
              <a:cxnLst/>
              <a:rect l="l" t="t" r="r" b="b"/>
              <a:pathLst>
                <a:path w="139573" h="5842">
                  <a:moveTo>
                    <a:pt x="0" y="0"/>
                  </a:moveTo>
                  <a:lnTo>
                    <a:pt x="139573" y="0"/>
                  </a:lnTo>
                  <a:lnTo>
                    <a:pt x="139573" y="5842"/>
                  </a:lnTo>
                  <a:lnTo>
                    <a:pt x="0" y="584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1502277" y="210088"/>
              <a:ext cx="76047" cy="110714"/>
            </a:xfrm>
            <a:custGeom>
              <a:avLst/>
              <a:gdLst/>
              <a:ahLst/>
              <a:cxnLst/>
              <a:rect l="l" t="t" r="r" b="b"/>
              <a:pathLst>
                <a:path w="76047" h="110714">
                  <a:moveTo>
                    <a:pt x="57791" y="1367"/>
                  </a:moveTo>
                  <a:lnTo>
                    <a:pt x="75571" y="29180"/>
                  </a:lnTo>
                  <a:cubicBezTo>
                    <a:pt x="76079" y="30069"/>
                    <a:pt x="76206" y="31085"/>
                    <a:pt x="75825" y="31974"/>
                  </a:cubicBezTo>
                  <a:cubicBezTo>
                    <a:pt x="75825" y="31974"/>
                    <a:pt x="41027" y="108174"/>
                    <a:pt x="40646" y="108936"/>
                  </a:cubicBezTo>
                  <a:cubicBezTo>
                    <a:pt x="40646" y="108936"/>
                    <a:pt x="40646" y="108936"/>
                    <a:pt x="40646" y="108936"/>
                  </a:cubicBezTo>
                  <a:cubicBezTo>
                    <a:pt x="40138" y="109952"/>
                    <a:pt x="39122" y="110714"/>
                    <a:pt x="37979" y="110714"/>
                  </a:cubicBezTo>
                  <a:cubicBezTo>
                    <a:pt x="36836" y="110714"/>
                    <a:pt x="35820" y="110079"/>
                    <a:pt x="35312" y="108936"/>
                  </a:cubicBezTo>
                  <a:cubicBezTo>
                    <a:pt x="35185" y="108809"/>
                    <a:pt x="260" y="31974"/>
                    <a:pt x="260" y="31974"/>
                  </a:cubicBezTo>
                  <a:cubicBezTo>
                    <a:pt x="-121" y="31085"/>
                    <a:pt x="-121" y="30069"/>
                    <a:pt x="514" y="29180"/>
                  </a:cubicBezTo>
                  <a:lnTo>
                    <a:pt x="18294" y="1367"/>
                  </a:lnTo>
                  <a:cubicBezTo>
                    <a:pt x="19183" y="-30"/>
                    <a:pt x="20961" y="-411"/>
                    <a:pt x="22231" y="478"/>
                  </a:cubicBezTo>
                  <a:cubicBezTo>
                    <a:pt x="23501" y="1367"/>
                    <a:pt x="24009" y="3145"/>
                    <a:pt x="23120" y="4415"/>
                  </a:cubicBezTo>
                  <a:lnTo>
                    <a:pt x="5340" y="32228"/>
                  </a:lnTo>
                  <a:lnTo>
                    <a:pt x="2927" y="30704"/>
                  </a:lnTo>
                  <a:lnTo>
                    <a:pt x="5594" y="29561"/>
                  </a:lnTo>
                  <a:cubicBezTo>
                    <a:pt x="5594" y="29561"/>
                    <a:pt x="40646" y="106396"/>
                    <a:pt x="40773" y="106650"/>
                  </a:cubicBezTo>
                  <a:lnTo>
                    <a:pt x="38106" y="107793"/>
                  </a:lnTo>
                  <a:lnTo>
                    <a:pt x="35439" y="106650"/>
                  </a:lnTo>
                  <a:cubicBezTo>
                    <a:pt x="35439" y="106650"/>
                    <a:pt x="35439" y="106650"/>
                    <a:pt x="35439" y="106650"/>
                  </a:cubicBezTo>
                  <a:cubicBezTo>
                    <a:pt x="35820" y="105888"/>
                    <a:pt x="70618" y="29688"/>
                    <a:pt x="70618" y="29688"/>
                  </a:cubicBezTo>
                  <a:lnTo>
                    <a:pt x="73285" y="30831"/>
                  </a:lnTo>
                  <a:lnTo>
                    <a:pt x="70872" y="32355"/>
                  </a:lnTo>
                  <a:lnTo>
                    <a:pt x="53092" y="4542"/>
                  </a:lnTo>
                  <a:cubicBezTo>
                    <a:pt x="52203" y="3145"/>
                    <a:pt x="52584" y="1367"/>
                    <a:pt x="53981" y="605"/>
                  </a:cubicBezTo>
                  <a:cubicBezTo>
                    <a:pt x="55378" y="-157"/>
                    <a:pt x="57156" y="97"/>
                    <a:pt x="57918" y="1494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18" name="Freeform 18"/>
          <p:cNvSpPr/>
          <p:nvPr/>
        </p:nvSpPr>
        <p:spPr>
          <a:xfrm>
            <a:off x="183768" y="2845876"/>
            <a:ext cx="5844520" cy="5855332"/>
          </a:xfrm>
          <a:custGeom>
            <a:avLst/>
            <a:gdLst/>
            <a:ahLst/>
            <a:cxnLst/>
            <a:rect l="l" t="t" r="r" b="b"/>
            <a:pathLst>
              <a:path w="5844520" h="5855332">
                <a:moveTo>
                  <a:pt x="0" y="0"/>
                </a:moveTo>
                <a:lnTo>
                  <a:pt x="5844520" y="0"/>
                </a:lnTo>
                <a:lnTo>
                  <a:pt x="5844520" y="5855332"/>
                </a:lnTo>
                <a:lnTo>
                  <a:pt x="0" y="58553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9511" r="-28595"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19" name="Freeform 19"/>
          <p:cNvSpPr/>
          <p:nvPr/>
        </p:nvSpPr>
        <p:spPr>
          <a:xfrm>
            <a:off x="6135069" y="6502463"/>
            <a:ext cx="3315325" cy="2524101"/>
          </a:xfrm>
          <a:custGeom>
            <a:avLst/>
            <a:gdLst/>
            <a:ahLst/>
            <a:cxnLst/>
            <a:rect l="l" t="t" r="r" b="b"/>
            <a:pathLst>
              <a:path w="3315325" h="2524101">
                <a:moveTo>
                  <a:pt x="0" y="0"/>
                </a:moveTo>
                <a:lnTo>
                  <a:pt x="3315325" y="0"/>
                </a:lnTo>
                <a:lnTo>
                  <a:pt x="3315325" y="2524101"/>
                </a:lnTo>
                <a:lnTo>
                  <a:pt x="0" y="25241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2" t="-653"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20" name="Freeform 20"/>
          <p:cNvSpPr/>
          <p:nvPr/>
        </p:nvSpPr>
        <p:spPr>
          <a:xfrm>
            <a:off x="5798340" y="2699641"/>
            <a:ext cx="3109302" cy="2478707"/>
          </a:xfrm>
          <a:custGeom>
            <a:avLst/>
            <a:gdLst/>
            <a:ahLst/>
            <a:cxnLst/>
            <a:rect l="l" t="t" r="r" b="b"/>
            <a:pathLst>
              <a:path w="3109302" h="2478707">
                <a:moveTo>
                  <a:pt x="0" y="0"/>
                </a:moveTo>
                <a:lnTo>
                  <a:pt x="3109302" y="0"/>
                </a:lnTo>
                <a:lnTo>
                  <a:pt x="3109302" y="2478707"/>
                </a:lnTo>
                <a:lnTo>
                  <a:pt x="0" y="247870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22" t="-664" r="-526" b="-642"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21" name="Freeform 21"/>
          <p:cNvSpPr/>
          <p:nvPr/>
        </p:nvSpPr>
        <p:spPr>
          <a:xfrm>
            <a:off x="14020696" y="6502463"/>
            <a:ext cx="3238604" cy="3860530"/>
          </a:xfrm>
          <a:custGeom>
            <a:avLst/>
            <a:gdLst/>
            <a:ahLst/>
            <a:cxnLst/>
            <a:rect l="l" t="t" r="r" b="b"/>
            <a:pathLst>
              <a:path w="3238604" h="3860530">
                <a:moveTo>
                  <a:pt x="0" y="0"/>
                </a:moveTo>
                <a:lnTo>
                  <a:pt x="3238604" y="0"/>
                </a:lnTo>
                <a:lnTo>
                  <a:pt x="3238604" y="3860530"/>
                </a:lnTo>
                <a:lnTo>
                  <a:pt x="0" y="386053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99738"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22" name="Freeform 22"/>
          <p:cNvSpPr/>
          <p:nvPr/>
        </p:nvSpPr>
        <p:spPr>
          <a:xfrm>
            <a:off x="9144000" y="7555078"/>
            <a:ext cx="2329818" cy="2329818"/>
          </a:xfrm>
          <a:custGeom>
            <a:avLst/>
            <a:gdLst/>
            <a:ahLst/>
            <a:cxnLst/>
            <a:rect l="l" t="t" r="r" b="b"/>
            <a:pathLst>
              <a:path w="2329818" h="2329818">
                <a:moveTo>
                  <a:pt x="0" y="0"/>
                </a:moveTo>
                <a:lnTo>
                  <a:pt x="2329818" y="0"/>
                </a:lnTo>
                <a:lnTo>
                  <a:pt x="2329818" y="2329818"/>
                </a:lnTo>
                <a:lnTo>
                  <a:pt x="0" y="232981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BE"/>
          </a:p>
        </p:txBody>
      </p:sp>
      <p:sp>
        <p:nvSpPr>
          <p:cNvPr id="23" name="TextBox 23"/>
          <p:cNvSpPr txBox="1"/>
          <p:nvPr/>
        </p:nvSpPr>
        <p:spPr>
          <a:xfrm>
            <a:off x="14264967" y="978480"/>
            <a:ext cx="97946" cy="4250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32"/>
              </a:lnSpc>
            </a:pPr>
            <a:r>
              <a:rPr lang="en-US" sz="2965" b="1">
                <a:solidFill>
                  <a:srgbClr val="D22026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3145016" y="1340059"/>
            <a:ext cx="3343470" cy="541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77"/>
              </a:lnSpc>
            </a:pPr>
            <a:r>
              <a:rPr lang="en-US" sz="1906" b="1">
                <a:solidFill>
                  <a:srgbClr val="D22026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FULL-CUSTOMISATION ON A PROPRIETARY SOFTENER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2681958" y="2845876"/>
            <a:ext cx="3719275" cy="291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87"/>
              </a:lnSpc>
            </a:pPr>
            <a:r>
              <a:rPr lang="en-US" sz="1906">
                <a:solidFill>
                  <a:srgbClr val="4C4C4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You receive exclusivity of a type of 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2681958" y="3136384"/>
            <a:ext cx="4404734" cy="291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87"/>
              </a:lnSpc>
            </a:pPr>
            <a:r>
              <a:rPr lang="en-US" sz="1906">
                <a:solidFill>
                  <a:srgbClr val="4C4C4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softener for a certain market based upon 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2681958" y="3426893"/>
            <a:ext cx="3610395" cy="291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87"/>
              </a:lnSpc>
            </a:pPr>
            <a:r>
              <a:rPr lang="en-US" sz="1906">
                <a:solidFill>
                  <a:srgbClr val="4C4C4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the potential and the yearly order 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681958" y="3717401"/>
            <a:ext cx="1775693" cy="291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87"/>
              </a:lnSpc>
            </a:pPr>
            <a:r>
              <a:rPr lang="en-US" sz="1906">
                <a:solidFill>
                  <a:srgbClr val="4C4C4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quantity vs MOQ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2681958" y="4124931"/>
            <a:ext cx="4054873" cy="5297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5"/>
              </a:lnSpc>
            </a:pPr>
            <a:r>
              <a:rPr lang="en-US" sz="1906">
                <a:solidFill>
                  <a:srgbClr val="4C4C4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High level of customisation is possible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2224407" y="2607751"/>
            <a:ext cx="152356" cy="5297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5"/>
              </a:lnSpc>
            </a:pPr>
            <a:r>
              <a:rPr lang="en-US" sz="1906">
                <a:solidFill>
                  <a:srgbClr val="4C4C4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• 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2224407" y="4124931"/>
            <a:ext cx="152356" cy="5297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65"/>
              </a:lnSpc>
            </a:pPr>
            <a:r>
              <a:rPr lang="en-US" sz="1906">
                <a:solidFill>
                  <a:srgbClr val="4C4C4E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• 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3145016" y="892755"/>
            <a:ext cx="1484619" cy="5107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51"/>
              </a:lnSpc>
            </a:pPr>
            <a:r>
              <a:rPr lang="en-US" sz="2965" b="1">
                <a:solidFill>
                  <a:srgbClr val="D22026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LEVEL</a:t>
            </a:r>
            <a:r>
              <a:rPr lang="en-US" sz="2965" b="1">
                <a:solidFill>
                  <a:srgbClr val="FFFFFF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 </a:t>
            </a:r>
            <a:r>
              <a:rPr lang="en-US" sz="2965" b="1">
                <a:solidFill>
                  <a:srgbClr val="D22026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4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028700" y="2085891"/>
            <a:ext cx="995324" cy="498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40"/>
              </a:lnSpc>
            </a:pPr>
            <a:r>
              <a:rPr lang="en-US" sz="2886" b="1">
                <a:solidFill>
                  <a:srgbClr val="005AAB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LUCA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6943259" y="5716392"/>
            <a:ext cx="1322853" cy="498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40"/>
              </a:lnSpc>
            </a:pPr>
            <a:r>
              <a:rPr lang="en-US" sz="2886" b="1">
                <a:solidFill>
                  <a:srgbClr val="005AAB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ONEGA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798851" y="1909885"/>
            <a:ext cx="1515045" cy="498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40"/>
              </a:lnSpc>
            </a:pPr>
            <a:r>
              <a:rPr lang="en-US" sz="2886" b="1">
                <a:solidFill>
                  <a:srgbClr val="005AAB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ATHENA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028700" y="469818"/>
            <a:ext cx="3722856" cy="1411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98"/>
              </a:lnSpc>
            </a:pPr>
            <a:r>
              <a:rPr lang="en-US" sz="3287" b="1">
                <a:solidFill>
                  <a:srgbClr val="4C4C4E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PWG OWN MANUFACTURED SOFTENERS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A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066344" y="4843780"/>
            <a:ext cx="8155311" cy="2589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99"/>
              </a:lnSpc>
            </a:pPr>
            <a:r>
              <a:rPr lang="en-US" sz="6699" b="1">
                <a:solidFill>
                  <a:srgbClr val="FFFFFF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MOQ &amp; </a:t>
            </a:r>
          </a:p>
          <a:p>
            <a:pPr algn="l">
              <a:lnSpc>
                <a:spcPts val="6699"/>
              </a:lnSpc>
            </a:pPr>
            <a:r>
              <a:rPr lang="en-US" sz="6699" b="1">
                <a:solidFill>
                  <a:srgbClr val="FFFFFF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PRICE INDICATION</a:t>
            </a:r>
          </a:p>
          <a:p>
            <a:pPr algn="l">
              <a:lnSpc>
                <a:spcPts val="6699"/>
              </a:lnSpc>
            </a:pPr>
            <a:endParaRPr lang="en-US" sz="6699" b="1">
              <a:solidFill>
                <a:srgbClr val="FFFFFF"/>
              </a:solidFill>
              <a:latin typeface="Proxima Nova 1 Bold"/>
              <a:ea typeface="Proxima Nova 1 Bold"/>
              <a:cs typeface="Proxima Nova 1 Bold"/>
              <a:sym typeface="Proxima Nova 1 Bold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2874470" y="4835889"/>
            <a:ext cx="1633771" cy="1633762"/>
            <a:chOff x="0" y="0"/>
            <a:chExt cx="2178361" cy="2178349"/>
          </a:xfrm>
        </p:grpSpPr>
        <p:grpSp>
          <p:nvGrpSpPr>
            <p:cNvPr id="4" name="Group 4"/>
            <p:cNvGrpSpPr>
              <a:grpSpLocks noChangeAspect="1"/>
            </p:cNvGrpSpPr>
            <p:nvPr/>
          </p:nvGrpSpPr>
          <p:grpSpPr>
            <a:xfrm>
              <a:off x="0" y="0"/>
              <a:ext cx="2178361" cy="2178349"/>
              <a:chOff x="0" y="0"/>
              <a:chExt cx="3780384" cy="3780371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3780409" cy="3780409"/>
              </a:xfrm>
              <a:custGeom>
                <a:avLst/>
                <a:gdLst/>
                <a:ahLst/>
                <a:cxnLst/>
                <a:rect l="l" t="t" r="r" b="b"/>
                <a:pathLst>
                  <a:path w="3780409" h="3780409">
                    <a:moveTo>
                      <a:pt x="0" y="3780409"/>
                    </a:moveTo>
                    <a:lnTo>
                      <a:pt x="3780409" y="3780409"/>
                    </a:lnTo>
                    <a:lnTo>
                      <a:pt x="378040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BE"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782903" y="237511"/>
              <a:ext cx="409354" cy="15699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911"/>
                </a:lnSpc>
                <a:spcBef>
                  <a:spcPct val="0"/>
                </a:spcBef>
              </a:pPr>
              <a:r>
                <a:rPr lang="en-US" sz="7079" b="1">
                  <a:solidFill>
                    <a:srgbClr val="005AAA"/>
                  </a:solidFill>
                  <a:latin typeface="Proxima Nova 1 Heavy"/>
                  <a:ea typeface="Proxima Nova 1 Heavy"/>
                  <a:cs typeface="Proxima Nova 1 Heavy"/>
                  <a:sym typeface="Proxima Nova 1 Heavy"/>
                </a:rPr>
                <a:t>5</a:t>
              </a:r>
            </a:p>
          </p:txBody>
        </p:sp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857288" y="857758"/>
            <a:ext cx="1000274" cy="1000269"/>
            <a:chOff x="0" y="0"/>
            <a:chExt cx="3780384" cy="378037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80409" cy="3780409"/>
            </a:xfrm>
            <a:custGeom>
              <a:avLst/>
              <a:gdLst/>
              <a:ahLst/>
              <a:cxnLst/>
              <a:rect l="l" t="t" r="r" b="b"/>
              <a:pathLst>
                <a:path w="3780409" h="3780409">
                  <a:moveTo>
                    <a:pt x="0" y="3780409"/>
                  </a:moveTo>
                  <a:lnTo>
                    <a:pt x="3780409" y="3780409"/>
                  </a:lnTo>
                  <a:lnTo>
                    <a:pt x="378040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AAA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171800" y="947052"/>
            <a:ext cx="4237645" cy="9568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04"/>
              </a:lnSpc>
            </a:pPr>
            <a:r>
              <a:rPr lang="en-US" sz="3704" b="1">
                <a:solidFill>
                  <a:srgbClr val="004F9F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MOQ &amp; </a:t>
            </a:r>
          </a:p>
          <a:p>
            <a:pPr algn="l">
              <a:lnSpc>
                <a:spcPts val="3704"/>
              </a:lnSpc>
            </a:pPr>
            <a:r>
              <a:rPr lang="en-US" sz="3704" b="1">
                <a:solidFill>
                  <a:srgbClr val="004F9F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PRICE INDICATION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18420" y="985528"/>
            <a:ext cx="278011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3600" b="1">
                <a:solidFill>
                  <a:srgbClr val="FFFFFF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5</a:t>
            </a:r>
          </a:p>
        </p:txBody>
      </p: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7860860" y="3246892"/>
            <a:ext cx="4787845" cy="5218320"/>
            <a:chOff x="0" y="0"/>
            <a:chExt cx="10732198" cy="1084019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732262" cy="10840212"/>
            </a:xfrm>
            <a:custGeom>
              <a:avLst/>
              <a:gdLst/>
              <a:ahLst/>
              <a:cxnLst/>
              <a:rect l="l" t="t" r="r" b="b"/>
              <a:pathLst>
                <a:path w="10732262" h="10840212">
                  <a:moveTo>
                    <a:pt x="38100" y="10764012"/>
                  </a:moveTo>
                  <a:lnTo>
                    <a:pt x="10694162" y="10764012"/>
                  </a:lnTo>
                  <a:lnTo>
                    <a:pt x="10694162" y="10802112"/>
                  </a:lnTo>
                  <a:lnTo>
                    <a:pt x="10656062" y="10802112"/>
                  </a:lnTo>
                  <a:lnTo>
                    <a:pt x="10656062" y="38100"/>
                  </a:lnTo>
                  <a:lnTo>
                    <a:pt x="10694162" y="38100"/>
                  </a:lnTo>
                  <a:lnTo>
                    <a:pt x="10694162" y="76200"/>
                  </a:lnTo>
                  <a:lnTo>
                    <a:pt x="38100" y="76200"/>
                  </a:lnTo>
                  <a:lnTo>
                    <a:pt x="38100" y="38100"/>
                  </a:lnTo>
                  <a:lnTo>
                    <a:pt x="76200" y="38100"/>
                  </a:lnTo>
                  <a:lnTo>
                    <a:pt x="76200" y="10802112"/>
                  </a:lnTo>
                  <a:lnTo>
                    <a:pt x="38100" y="10802112"/>
                  </a:lnTo>
                  <a:lnTo>
                    <a:pt x="38100" y="10764012"/>
                  </a:lnTo>
                  <a:moveTo>
                    <a:pt x="38100" y="10840212"/>
                  </a:moveTo>
                  <a:lnTo>
                    <a:pt x="0" y="10840212"/>
                  </a:lnTo>
                  <a:lnTo>
                    <a:pt x="0" y="10802112"/>
                  </a:lnTo>
                  <a:lnTo>
                    <a:pt x="0" y="38100"/>
                  </a:lnTo>
                  <a:lnTo>
                    <a:pt x="0" y="0"/>
                  </a:lnTo>
                  <a:lnTo>
                    <a:pt x="38100" y="0"/>
                  </a:lnTo>
                  <a:lnTo>
                    <a:pt x="10694162" y="0"/>
                  </a:lnTo>
                  <a:lnTo>
                    <a:pt x="10732262" y="0"/>
                  </a:lnTo>
                  <a:lnTo>
                    <a:pt x="10732262" y="38100"/>
                  </a:lnTo>
                  <a:lnTo>
                    <a:pt x="10732262" y="10802112"/>
                  </a:lnTo>
                  <a:lnTo>
                    <a:pt x="10732262" y="10840212"/>
                  </a:lnTo>
                  <a:lnTo>
                    <a:pt x="10694162" y="10840212"/>
                  </a:lnTo>
                  <a:lnTo>
                    <a:pt x="38100" y="10840212"/>
                  </a:lnTo>
                  <a:close/>
                </a:path>
              </a:pathLst>
            </a:custGeom>
            <a:solidFill>
              <a:srgbClr val="146F63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2171800" y="3246892"/>
            <a:ext cx="4787845" cy="5218326"/>
            <a:chOff x="0" y="0"/>
            <a:chExt cx="10732198" cy="1084019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732262" cy="10840212"/>
            </a:xfrm>
            <a:custGeom>
              <a:avLst/>
              <a:gdLst/>
              <a:ahLst/>
              <a:cxnLst/>
              <a:rect l="l" t="t" r="r" b="b"/>
              <a:pathLst>
                <a:path w="10732262" h="10840212">
                  <a:moveTo>
                    <a:pt x="38100" y="10764012"/>
                  </a:moveTo>
                  <a:lnTo>
                    <a:pt x="10694162" y="10764012"/>
                  </a:lnTo>
                  <a:lnTo>
                    <a:pt x="10694162" y="10802112"/>
                  </a:lnTo>
                  <a:lnTo>
                    <a:pt x="10656062" y="10802112"/>
                  </a:lnTo>
                  <a:lnTo>
                    <a:pt x="10656062" y="38100"/>
                  </a:lnTo>
                  <a:lnTo>
                    <a:pt x="10694162" y="38100"/>
                  </a:lnTo>
                  <a:lnTo>
                    <a:pt x="10694162" y="76200"/>
                  </a:lnTo>
                  <a:lnTo>
                    <a:pt x="38100" y="76200"/>
                  </a:lnTo>
                  <a:lnTo>
                    <a:pt x="38100" y="38100"/>
                  </a:lnTo>
                  <a:lnTo>
                    <a:pt x="76200" y="38100"/>
                  </a:lnTo>
                  <a:lnTo>
                    <a:pt x="76200" y="10802112"/>
                  </a:lnTo>
                  <a:lnTo>
                    <a:pt x="38100" y="10802112"/>
                  </a:lnTo>
                  <a:lnTo>
                    <a:pt x="38100" y="10764012"/>
                  </a:lnTo>
                  <a:moveTo>
                    <a:pt x="38100" y="10840212"/>
                  </a:moveTo>
                  <a:lnTo>
                    <a:pt x="0" y="10840212"/>
                  </a:lnTo>
                  <a:lnTo>
                    <a:pt x="0" y="10802112"/>
                  </a:lnTo>
                  <a:lnTo>
                    <a:pt x="0" y="38100"/>
                  </a:lnTo>
                  <a:lnTo>
                    <a:pt x="0" y="0"/>
                  </a:lnTo>
                  <a:lnTo>
                    <a:pt x="38100" y="0"/>
                  </a:lnTo>
                  <a:lnTo>
                    <a:pt x="10694162" y="0"/>
                  </a:lnTo>
                  <a:lnTo>
                    <a:pt x="10732262" y="0"/>
                  </a:lnTo>
                  <a:lnTo>
                    <a:pt x="10732262" y="38100"/>
                  </a:lnTo>
                  <a:lnTo>
                    <a:pt x="10732262" y="10802112"/>
                  </a:lnTo>
                  <a:lnTo>
                    <a:pt x="10732262" y="10840212"/>
                  </a:lnTo>
                  <a:lnTo>
                    <a:pt x="10694162" y="10840212"/>
                  </a:lnTo>
                  <a:lnTo>
                    <a:pt x="38100" y="10840212"/>
                  </a:lnTo>
                  <a:close/>
                </a:path>
              </a:pathLst>
            </a:custGeom>
            <a:solidFill>
              <a:srgbClr val="93C2EA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171800" y="5168270"/>
            <a:ext cx="4591662" cy="2815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72981" lvl="1" indent="-186491" algn="l">
              <a:lnSpc>
                <a:spcPts val="2073"/>
              </a:lnSpc>
              <a:buFont typeface="Arial"/>
              <a:buChar char="•"/>
            </a:pPr>
            <a:r>
              <a:rPr lang="en-US" sz="1727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Stickers </a:t>
            </a:r>
          </a:p>
          <a:p>
            <a:pPr marL="745963" lvl="2" indent="-248654" algn="l">
              <a:lnSpc>
                <a:spcPts val="2073"/>
              </a:lnSpc>
              <a:buFont typeface="Arial"/>
              <a:buChar char="⚬"/>
            </a:pPr>
            <a:r>
              <a:rPr lang="en-US" sz="1727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Price - approx. € </a:t>
            </a:r>
          </a:p>
          <a:p>
            <a:pPr marL="745963" lvl="2" indent="-248654" algn="l">
              <a:lnSpc>
                <a:spcPts val="2073"/>
              </a:lnSpc>
              <a:buFont typeface="Arial"/>
              <a:buChar char="⚬"/>
            </a:pPr>
            <a:r>
              <a:rPr lang="en-US" sz="1727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MOQ - approx.  pcs</a:t>
            </a:r>
          </a:p>
          <a:p>
            <a:pPr marL="372981" lvl="1" indent="-186491" algn="l">
              <a:lnSpc>
                <a:spcPts val="2073"/>
              </a:lnSpc>
              <a:buFont typeface="Arial"/>
              <a:buChar char="•"/>
            </a:pPr>
            <a:r>
              <a:rPr lang="en-US" sz="1727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Dome Labels </a:t>
            </a:r>
          </a:p>
          <a:p>
            <a:pPr marL="745963" lvl="2" indent="-248654" algn="l">
              <a:lnSpc>
                <a:spcPts val="2073"/>
              </a:lnSpc>
              <a:buFont typeface="Arial"/>
              <a:buChar char="⚬"/>
            </a:pPr>
            <a:r>
              <a:rPr lang="en-US" sz="1727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Price approx. € </a:t>
            </a:r>
          </a:p>
          <a:p>
            <a:pPr marL="745963" lvl="2" indent="-248654" algn="l">
              <a:lnSpc>
                <a:spcPts val="2073"/>
              </a:lnSpc>
              <a:buFont typeface="Arial"/>
              <a:buChar char="⚬"/>
            </a:pPr>
            <a:r>
              <a:rPr lang="en-US" sz="1727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MOQ - approx.  pcs</a:t>
            </a:r>
          </a:p>
          <a:p>
            <a:pPr marL="372981" lvl="1" indent="-186491" algn="l">
              <a:lnSpc>
                <a:spcPts val="2073"/>
              </a:lnSpc>
              <a:buFont typeface="Arial"/>
              <a:buChar char="•"/>
            </a:pPr>
            <a:r>
              <a:rPr lang="en-US" sz="1727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Lettering / Labeling</a:t>
            </a:r>
          </a:p>
          <a:p>
            <a:pPr marL="745963" lvl="2" indent="-248654" algn="l">
              <a:lnSpc>
                <a:spcPts val="2073"/>
              </a:lnSpc>
              <a:buFont typeface="Arial"/>
              <a:buChar char="⚬"/>
            </a:pPr>
            <a:r>
              <a:rPr lang="en-US" sz="1727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Price approx. € </a:t>
            </a:r>
          </a:p>
          <a:p>
            <a:pPr marL="745963" lvl="2" indent="-248654" algn="l">
              <a:lnSpc>
                <a:spcPts val="2073"/>
              </a:lnSpc>
              <a:buFont typeface="Arial"/>
              <a:buChar char="⚬"/>
            </a:pPr>
            <a:r>
              <a:rPr lang="en-US" sz="1727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MOQ - approx.  pcs</a:t>
            </a:r>
          </a:p>
          <a:p>
            <a:pPr algn="l">
              <a:lnSpc>
                <a:spcPts val="2073"/>
              </a:lnSpc>
            </a:pPr>
            <a:endParaRPr lang="en-US" sz="1727">
              <a:solidFill>
                <a:srgbClr val="000000"/>
              </a:solidFill>
              <a:latin typeface="Proxima Nova 1 Light"/>
              <a:ea typeface="Proxima Nova 1 Light"/>
              <a:cs typeface="Proxima Nova 1 Light"/>
              <a:sym typeface="Proxima Nova 1 Light"/>
            </a:endParaRPr>
          </a:p>
          <a:p>
            <a:pPr algn="l">
              <a:lnSpc>
                <a:spcPts val="2073"/>
              </a:lnSpc>
            </a:pPr>
            <a:r>
              <a:rPr lang="en-US" sz="1727" u="sng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  <a:hlinkClick r:id="rId3" action="ppaction://hlinksldjump"/>
              </a:rPr>
              <a:t>Back to level 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457471" y="3351685"/>
            <a:ext cx="4428934" cy="8784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b="1">
                <a:solidFill>
                  <a:srgbClr val="93C2EA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LEVEL 1</a:t>
            </a:r>
          </a:p>
          <a:p>
            <a:pPr algn="l">
              <a:lnSpc>
                <a:spcPts val="2666"/>
              </a:lnSpc>
            </a:pPr>
            <a:r>
              <a:rPr lang="en-US" sz="2000">
                <a:solidFill>
                  <a:srgbClr val="93C2EA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Personalisation with logo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64131" y="3351685"/>
            <a:ext cx="3822335" cy="15452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b="1">
                <a:solidFill>
                  <a:srgbClr val="146F63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LEVEL 2</a:t>
            </a:r>
          </a:p>
          <a:p>
            <a:pPr algn="l">
              <a:lnSpc>
                <a:spcPts val="2666"/>
              </a:lnSpc>
            </a:pPr>
            <a:r>
              <a:rPr lang="en-US" sz="2000">
                <a:solidFill>
                  <a:srgbClr val="146F63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Personalisation with logo on exclusive valve &amp; cabinet combination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860860" y="5063495"/>
            <a:ext cx="4787845" cy="3366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ts val="2160"/>
              </a:lnSpc>
              <a:buFont typeface="Arial"/>
              <a:buChar char="•"/>
            </a:pPr>
            <a:r>
              <a:rPr lang="en-US" sz="1800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Valve Labels  </a:t>
            </a:r>
          </a:p>
          <a:p>
            <a:pPr marL="777240" lvl="2" indent="-259080" algn="l">
              <a:lnSpc>
                <a:spcPts val="2160"/>
              </a:lnSpc>
              <a:buFont typeface="Arial"/>
              <a:buChar char="⚬"/>
            </a:pPr>
            <a:r>
              <a:rPr lang="en-US" sz="1800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Price - </a:t>
            </a:r>
            <a:r>
              <a:rPr lang="en-US" sz="1800" err="1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approx</a:t>
            </a:r>
            <a:r>
              <a:rPr lang="en-US" sz="1800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 € </a:t>
            </a:r>
          </a:p>
          <a:p>
            <a:pPr marL="777240" lvl="2" indent="-259080" algn="l">
              <a:lnSpc>
                <a:spcPts val="2160"/>
              </a:lnSpc>
              <a:buFont typeface="Arial"/>
              <a:buChar char="⚬"/>
            </a:pPr>
            <a:r>
              <a:rPr lang="en-US" sz="1800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Finishing</a:t>
            </a:r>
          </a:p>
          <a:p>
            <a:pPr marL="777240" lvl="2" indent="-259080" algn="l">
              <a:lnSpc>
                <a:spcPts val="2160"/>
              </a:lnSpc>
              <a:buFont typeface="Arial"/>
              <a:buChar char="⚬"/>
            </a:pPr>
            <a:r>
              <a:rPr lang="en-US" sz="1800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Print Procedure</a:t>
            </a:r>
          </a:p>
          <a:p>
            <a:pPr marL="1165860" lvl="3" indent="-291465" algn="l">
              <a:lnSpc>
                <a:spcPts val="2160"/>
              </a:lnSpc>
              <a:buFont typeface="Arial"/>
              <a:buChar char="￭"/>
            </a:pPr>
            <a:r>
              <a:rPr lang="en-US" sz="1800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digital - MOQ min. pcs</a:t>
            </a:r>
          </a:p>
          <a:p>
            <a:pPr marL="1165860" lvl="3" indent="-291465" algn="l">
              <a:lnSpc>
                <a:spcPts val="2160"/>
              </a:lnSpc>
              <a:buFont typeface="Arial"/>
              <a:buChar char="￭"/>
            </a:pPr>
            <a:r>
              <a:rPr lang="en-US" sz="1800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silk screen - MOQ &amp; prices on request</a:t>
            </a:r>
          </a:p>
          <a:p>
            <a:pPr marL="777240" lvl="2" indent="-259080" algn="l">
              <a:lnSpc>
                <a:spcPts val="2160"/>
              </a:lnSpc>
              <a:buFont typeface="Arial"/>
              <a:buChar char="⚬"/>
            </a:pPr>
            <a:r>
              <a:rPr lang="en-US" sz="1800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Embossing</a:t>
            </a:r>
          </a:p>
          <a:p>
            <a:pPr marL="388620" lvl="1" indent="-194310" algn="l">
              <a:lnSpc>
                <a:spcPts val="2160"/>
              </a:lnSpc>
              <a:buFont typeface="Arial"/>
              <a:buChar char="•"/>
            </a:pPr>
            <a:r>
              <a:rPr lang="en-US" sz="1800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 Other labels on request</a:t>
            </a:r>
          </a:p>
          <a:p>
            <a:pPr algn="l">
              <a:lnSpc>
                <a:spcPts val="2160"/>
              </a:lnSpc>
            </a:pPr>
            <a:endParaRPr lang="en-US">
              <a:solidFill>
                <a:srgbClr val="000000"/>
              </a:solidFill>
              <a:latin typeface="Proxima Nova 1 Light"/>
              <a:ea typeface="Proxima Nova 1 Light"/>
              <a:cs typeface="Proxima Nova 1 Light"/>
              <a:sym typeface="Proxima Nova 1 Light"/>
              <a:hlinkClick r:id="rId4" action="ppaction://hlinksldjump"/>
            </a:endParaRPr>
          </a:p>
          <a:p>
            <a:pPr algn="l">
              <a:lnSpc>
                <a:spcPts val="2160"/>
              </a:lnSpc>
            </a:pPr>
            <a:r>
              <a:rPr lang="en-US" sz="1800" u="sng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  <a:hlinkClick r:id="rId4" action="ppaction://hlinksldjump"/>
              </a:rPr>
              <a:t>Back to level 2</a:t>
            </a:r>
          </a:p>
          <a:p>
            <a:pPr algn="l">
              <a:lnSpc>
                <a:spcPts val="2160"/>
              </a:lnSpc>
            </a:pPr>
            <a:endParaRPr lang="en-US" sz="1800" u="sng">
              <a:solidFill>
                <a:srgbClr val="000000"/>
              </a:solidFill>
              <a:latin typeface="Proxima Nova 1 Light"/>
              <a:ea typeface="Proxima Nova 1 Light"/>
              <a:cs typeface="Proxima Nova 1 Light"/>
              <a:sym typeface="Proxima Nova 1 Light"/>
              <a:hlinkClick r:id="rId4" action="ppaction://hlinksldjump"/>
            </a:endParaRPr>
          </a:p>
        </p:txBody>
      </p:sp>
      <p:grpSp>
        <p:nvGrpSpPr>
          <p:cNvPr id="14" name="Group 14"/>
          <p:cNvGrpSpPr/>
          <p:nvPr/>
        </p:nvGrpSpPr>
        <p:grpSpPr>
          <a:xfrm>
            <a:off x="6160227" y="3318823"/>
            <a:ext cx="719559" cy="719555"/>
            <a:chOff x="0" y="0"/>
            <a:chExt cx="959412" cy="959407"/>
          </a:xfrm>
        </p:grpSpPr>
        <p:grpSp>
          <p:nvGrpSpPr>
            <p:cNvPr id="15" name="Group 15"/>
            <p:cNvGrpSpPr>
              <a:grpSpLocks noChangeAspect="1"/>
            </p:cNvGrpSpPr>
            <p:nvPr/>
          </p:nvGrpSpPr>
          <p:grpSpPr>
            <a:xfrm>
              <a:off x="0" y="0"/>
              <a:ext cx="959412" cy="959407"/>
              <a:chOff x="0" y="0"/>
              <a:chExt cx="3780384" cy="3780371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3780409" cy="3780409"/>
              </a:xfrm>
              <a:custGeom>
                <a:avLst/>
                <a:gdLst/>
                <a:ahLst/>
                <a:cxnLst/>
                <a:rect l="l" t="t" r="r" b="b"/>
                <a:pathLst>
                  <a:path w="3780409" h="3780409">
                    <a:moveTo>
                      <a:pt x="0" y="3780409"/>
                    </a:moveTo>
                    <a:lnTo>
                      <a:pt x="3780409" y="3780409"/>
                    </a:lnTo>
                    <a:lnTo>
                      <a:pt x="378040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3C2EA"/>
              </a:solidFill>
            </p:spPr>
            <p:txBody>
              <a:bodyPr/>
              <a:lstStyle/>
              <a:p>
                <a:endParaRPr lang="en-BE"/>
              </a:p>
            </p:txBody>
          </p:sp>
        </p:grpSp>
        <p:grpSp>
          <p:nvGrpSpPr>
            <p:cNvPr id="17" name="Group 17"/>
            <p:cNvGrpSpPr>
              <a:grpSpLocks noChangeAspect="1"/>
            </p:cNvGrpSpPr>
            <p:nvPr/>
          </p:nvGrpSpPr>
          <p:grpSpPr>
            <a:xfrm>
              <a:off x="99671" y="90236"/>
              <a:ext cx="763707" cy="778139"/>
              <a:chOff x="0" y="0"/>
              <a:chExt cx="3009252" cy="3066123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64721" y="122482"/>
                <a:ext cx="2823772" cy="2867448"/>
              </a:xfrm>
              <a:custGeom>
                <a:avLst/>
                <a:gdLst/>
                <a:ahLst/>
                <a:cxnLst/>
                <a:rect l="l" t="t" r="r" b="b"/>
                <a:pathLst>
                  <a:path w="2823772" h="2867448">
                    <a:moveTo>
                      <a:pt x="331519" y="1729559"/>
                    </a:moveTo>
                    <a:lnTo>
                      <a:pt x="1897937" y="163014"/>
                    </a:lnTo>
                    <a:lnTo>
                      <a:pt x="1936799" y="201876"/>
                    </a:lnTo>
                    <a:lnTo>
                      <a:pt x="1897937" y="163014"/>
                    </a:lnTo>
                    <a:cubicBezTo>
                      <a:pt x="2094787" y="-33836"/>
                      <a:pt x="2414954" y="-58982"/>
                      <a:pt x="2630219" y="123644"/>
                    </a:cubicBezTo>
                    <a:lnTo>
                      <a:pt x="2630219" y="123644"/>
                    </a:lnTo>
                    <a:lnTo>
                      <a:pt x="2630219" y="123644"/>
                    </a:lnTo>
                    <a:cubicBezTo>
                      <a:pt x="2638982" y="131137"/>
                      <a:pt x="2647745" y="139011"/>
                      <a:pt x="2656381" y="147266"/>
                    </a:cubicBezTo>
                    <a:lnTo>
                      <a:pt x="2656381" y="147266"/>
                    </a:lnTo>
                    <a:lnTo>
                      <a:pt x="2656381" y="147266"/>
                    </a:lnTo>
                    <a:cubicBezTo>
                      <a:pt x="2664255" y="154886"/>
                      <a:pt x="2672129" y="162633"/>
                      <a:pt x="2679876" y="170888"/>
                    </a:cubicBezTo>
                    <a:lnTo>
                      <a:pt x="2639871" y="208480"/>
                    </a:lnTo>
                    <a:lnTo>
                      <a:pt x="2679876" y="170888"/>
                    </a:lnTo>
                    <a:cubicBezTo>
                      <a:pt x="2881044" y="384502"/>
                      <a:pt x="2866820" y="720036"/>
                      <a:pt x="2665144" y="928062"/>
                    </a:cubicBezTo>
                    <a:lnTo>
                      <a:pt x="2625774" y="889835"/>
                    </a:lnTo>
                    <a:lnTo>
                      <a:pt x="2665144" y="928062"/>
                    </a:lnTo>
                    <a:cubicBezTo>
                      <a:pt x="2146857" y="1462859"/>
                      <a:pt x="1628443" y="1997656"/>
                      <a:pt x="1110156" y="2532453"/>
                    </a:cubicBezTo>
                    <a:lnTo>
                      <a:pt x="1110156" y="2532453"/>
                    </a:lnTo>
                    <a:lnTo>
                      <a:pt x="1110156" y="2532453"/>
                    </a:lnTo>
                    <a:cubicBezTo>
                      <a:pt x="1032940" y="2612082"/>
                      <a:pt x="934896" y="2668470"/>
                      <a:pt x="827073" y="2695140"/>
                    </a:cubicBezTo>
                    <a:lnTo>
                      <a:pt x="813865" y="2641800"/>
                    </a:lnTo>
                    <a:lnTo>
                      <a:pt x="827073" y="2695140"/>
                    </a:lnTo>
                    <a:lnTo>
                      <a:pt x="145083" y="2863923"/>
                    </a:lnTo>
                    <a:lnTo>
                      <a:pt x="145083" y="2863923"/>
                    </a:lnTo>
                    <a:lnTo>
                      <a:pt x="145083" y="2863923"/>
                    </a:lnTo>
                    <a:cubicBezTo>
                      <a:pt x="78789" y="2880306"/>
                      <a:pt x="17956" y="2837507"/>
                      <a:pt x="3351" y="2778452"/>
                    </a:cubicBezTo>
                    <a:cubicBezTo>
                      <a:pt x="-967" y="2760799"/>
                      <a:pt x="-1221" y="2741876"/>
                      <a:pt x="3224" y="2723080"/>
                    </a:cubicBezTo>
                    <a:lnTo>
                      <a:pt x="3224" y="2723080"/>
                    </a:lnTo>
                    <a:lnTo>
                      <a:pt x="3224" y="2723080"/>
                    </a:lnTo>
                    <a:lnTo>
                      <a:pt x="174293" y="2010356"/>
                    </a:lnTo>
                    <a:lnTo>
                      <a:pt x="174293" y="2010356"/>
                    </a:lnTo>
                    <a:lnTo>
                      <a:pt x="174293" y="2010356"/>
                    </a:lnTo>
                    <a:cubicBezTo>
                      <a:pt x="199820" y="1904184"/>
                      <a:pt x="254176" y="1807029"/>
                      <a:pt x="331392" y="1729813"/>
                    </a:cubicBezTo>
                    <a:lnTo>
                      <a:pt x="331392" y="1729813"/>
                    </a:lnTo>
                    <a:lnTo>
                      <a:pt x="331392" y="1729813"/>
                    </a:lnTo>
                    <a:moveTo>
                      <a:pt x="408989" y="1807410"/>
                    </a:moveTo>
                    <a:lnTo>
                      <a:pt x="370127" y="1768548"/>
                    </a:lnTo>
                    <a:lnTo>
                      <a:pt x="408989" y="1807410"/>
                    </a:lnTo>
                    <a:cubicBezTo>
                      <a:pt x="346124" y="1870275"/>
                      <a:pt x="301801" y="1949396"/>
                      <a:pt x="280973" y="2036010"/>
                    </a:cubicBezTo>
                    <a:lnTo>
                      <a:pt x="227633" y="2023183"/>
                    </a:lnTo>
                    <a:lnTo>
                      <a:pt x="280973" y="2036010"/>
                    </a:lnTo>
                    <a:lnTo>
                      <a:pt x="109904" y="2748734"/>
                    </a:lnTo>
                    <a:lnTo>
                      <a:pt x="56564" y="2735907"/>
                    </a:lnTo>
                    <a:lnTo>
                      <a:pt x="109904" y="2748734"/>
                    </a:lnTo>
                    <a:cubicBezTo>
                      <a:pt x="109523" y="2750258"/>
                      <a:pt x="109650" y="2751401"/>
                      <a:pt x="109777" y="2752163"/>
                    </a:cubicBezTo>
                    <a:cubicBezTo>
                      <a:pt x="110793" y="2756227"/>
                      <a:pt x="114857" y="2758386"/>
                      <a:pt x="118667" y="2757497"/>
                    </a:cubicBezTo>
                    <a:lnTo>
                      <a:pt x="131875" y="2810837"/>
                    </a:lnTo>
                    <a:lnTo>
                      <a:pt x="118667" y="2757497"/>
                    </a:lnTo>
                    <a:lnTo>
                      <a:pt x="800657" y="2588714"/>
                    </a:lnTo>
                    <a:lnTo>
                      <a:pt x="800657" y="2588714"/>
                    </a:lnTo>
                    <a:lnTo>
                      <a:pt x="800657" y="2588714"/>
                    </a:lnTo>
                    <a:cubicBezTo>
                      <a:pt x="888414" y="2566997"/>
                      <a:pt x="968297" y="2521023"/>
                      <a:pt x="1031162" y="2456126"/>
                    </a:cubicBezTo>
                    <a:lnTo>
                      <a:pt x="1070532" y="2494353"/>
                    </a:lnTo>
                    <a:lnTo>
                      <a:pt x="1031162" y="2456126"/>
                    </a:lnTo>
                    <a:cubicBezTo>
                      <a:pt x="1549449" y="1921329"/>
                      <a:pt x="2067863" y="1386532"/>
                      <a:pt x="2586150" y="851735"/>
                    </a:cubicBezTo>
                    <a:lnTo>
                      <a:pt x="2586150" y="851735"/>
                    </a:lnTo>
                    <a:lnTo>
                      <a:pt x="2586150" y="851735"/>
                    </a:lnTo>
                    <a:cubicBezTo>
                      <a:pt x="2749599" y="683079"/>
                      <a:pt x="2758108" y="414474"/>
                      <a:pt x="2599739" y="246326"/>
                    </a:cubicBezTo>
                    <a:lnTo>
                      <a:pt x="2599739" y="246326"/>
                    </a:lnTo>
                    <a:lnTo>
                      <a:pt x="2599739" y="246326"/>
                    </a:lnTo>
                    <a:cubicBezTo>
                      <a:pt x="2593643" y="239849"/>
                      <a:pt x="2587166" y="233372"/>
                      <a:pt x="2580435" y="227022"/>
                    </a:cubicBezTo>
                    <a:lnTo>
                      <a:pt x="2618408" y="187271"/>
                    </a:lnTo>
                    <a:lnTo>
                      <a:pt x="2580435" y="227022"/>
                    </a:lnTo>
                    <a:cubicBezTo>
                      <a:pt x="2573323" y="220291"/>
                      <a:pt x="2566211" y="213814"/>
                      <a:pt x="2559099" y="207718"/>
                    </a:cubicBezTo>
                    <a:lnTo>
                      <a:pt x="2594659" y="165808"/>
                    </a:lnTo>
                    <a:lnTo>
                      <a:pt x="2559099" y="207718"/>
                    </a:lnTo>
                    <a:cubicBezTo>
                      <a:pt x="2390443" y="64589"/>
                      <a:pt x="2134665" y="81734"/>
                      <a:pt x="1975407" y="240992"/>
                    </a:cubicBezTo>
                    <a:lnTo>
                      <a:pt x="1975407" y="240992"/>
                    </a:lnTo>
                    <a:lnTo>
                      <a:pt x="1975407" y="240992"/>
                    </a:lnTo>
                    <a:lnTo>
                      <a:pt x="409116" y="1807156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BE"/>
              </a:p>
            </p:txBody>
          </p:sp>
          <p:sp>
            <p:nvSpPr>
              <p:cNvPr id="19" name="Freeform 19"/>
              <p:cNvSpPr/>
              <p:nvPr/>
            </p:nvSpPr>
            <p:spPr>
              <a:xfrm>
                <a:off x="1675511" y="572770"/>
                <a:ext cx="770255" cy="770255"/>
              </a:xfrm>
              <a:custGeom>
                <a:avLst/>
                <a:gdLst/>
                <a:ahLst/>
                <a:cxnLst/>
                <a:rect l="l" t="t" r="r" b="b"/>
                <a:pathLst>
                  <a:path w="770255" h="770255">
                    <a:moveTo>
                      <a:pt x="77597" y="0"/>
                    </a:moveTo>
                    <a:lnTo>
                      <a:pt x="770255" y="692658"/>
                    </a:lnTo>
                    <a:lnTo>
                      <a:pt x="692658" y="770255"/>
                    </a:lnTo>
                    <a:lnTo>
                      <a:pt x="0" y="77597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BE"/>
              </a:p>
            </p:txBody>
          </p:sp>
        </p:grpSp>
      </p:grpSp>
      <p:grpSp>
        <p:nvGrpSpPr>
          <p:cNvPr id="20" name="Group 20"/>
          <p:cNvGrpSpPr>
            <a:grpSpLocks noChangeAspect="1"/>
          </p:cNvGrpSpPr>
          <p:nvPr/>
        </p:nvGrpSpPr>
        <p:grpSpPr>
          <a:xfrm>
            <a:off x="11652261" y="3318823"/>
            <a:ext cx="719559" cy="719555"/>
            <a:chOff x="0" y="0"/>
            <a:chExt cx="3907384" cy="3907371"/>
          </a:xfrm>
        </p:grpSpPr>
        <p:sp>
          <p:nvSpPr>
            <p:cNvPr id="21" name="Freeform 21"/>
            <p:cNvSpPr/>
            <p:nvPr/>
          </p:nvSpPr>
          <p:spPr>
            <a:xfrm>
              <a:off x="63500" y="63500"/>
              <a:ext cx="3780409" cy="3780409"/>
            </a:xfrm>
            <a:custGeom>
              <a:avLst/>
              <a:gdLst/>
              <a:ahLst/>
              <a:cxnLst/>
              <a:rect l="l" t="t" r="r" b="b"/>
              <a:pathLst>
                <a:path w="3780409" h="3780409">
                  <a:moveTo>
                    <a:pt x="0" y="3780409"/>
                  </a:moveTo>
                  <a:lnTo>
                    <a:pt x="3780409" y="3780409"/>
                  </a:lnTo>
                  <a:lnTo>
                    <a:pt x="378040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6F63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513461" y="490982"/>
              <a:ext cx="1797939" cy="1797812"/>
            </a:xfrm>
            <a:custGeom>
              <a:avLst/>
              <a:gdLst/>
              <a:ahLst/>
              <a:cxnLst/>
              <a:rect l="l" t="t" r="r" b="b"/>
              <a:pathLst>
                <a:path w="1797939" h="1797812">
                  <a:moveTo>
                    <a:pt x="1681607" y="1797812"/>
                  </a:moveTo>
                  <a:lnTo>
                    <a:pt x="116332" y="1797812"/>
                  </a:lnTo>
                  <a:lnTo>
                    <a:pt x="116332" y="1741170"/>
                  </a:lnTo>
                  <a:lnTo>
                    <a:pt x="116332" y="1797812"/>
                  </a:lnTo>
                  <a:cubicBezTo>
                    <a:pt x="52070" y="1797812"/>
                    <a:pt x="0" y="1745742"/>
                    <a:pt x="0" y="1681480"/>
                  </a:cubicBezTo>
                  <a:lnTo>
                    <a:pt x="56769" y="1681480"/>
                  </a:lnTo>
                  <a:lnTo>
                    <a:pt x="127" y="1681480"/>
                  </a:lnTo>
                  <a:lnTo>
                    <a:pt x="127" y="116332"/>
                  </a:lnTo>
                  <a:lnTo>
                    <a:pt x="56769" y="116332"/>
                  </a:lnTo>
                  <a:lnTo>
                    <a:pt x="127" y="116332"/>
                  </a:lnTo>
                  <a:cubicBezTo>
                    <a:pt x="127" y="52070"/>
                    <a:pt x="52197" y="0"/>
                    <a:pt x="116459" y="0"/>
                  </a:cubicBezTo>
                  <a:lnTo>
                    <a:pt x="116459" y="56642"/>
                  </a:lnTo>
                  <a:lnTo>
                    <a:pt x="116459" y="0"/>
                  </a:lnTo>
                  <a:lnTo>
                    <a:pt x="1681607" y="0"/>
                  </a:lnTo>
                  <a:lnTo>
                    <a:pt x="1681607" y="56642"/>
                  </a:lnTo>
                  <a:lnTo>
                    <a:pt x="1681607" y="0"/>
                  </a:lnTo>
                  <a:cubicBezTo>
                    <a:pt x="1745869" y="0"/>
                    <a:pt x="1797939" y="52070"/>
                    <a:pt x="1797939" y="116332"/>
                  </a:cubicBezTo>
                  <a:lnTo>
                    <a:pt x="1741297" y="116332"/>
                  </a:lnTo>
                  <a:lnTo>
                    <a:pt x="1797939" y="116332"/>
                  </a:lnTo>
                  <a:lnTo>
                    <a:pt x="1797939" y="1681480"/>
                  </a:lnTo>
                  <a:lnTo>
                    <a:pt x="1741297" y="1681480"/>
                  </a:lnTo>
                  <a:lnTo>
                    <a:pt x="1797939" y="1681480"/>
                  </a:lnTo>
                  <a:cubicBezTo>
                    <a:pt x="1797939" y="1745742"/>
                    <a:pt x="1745869" y="1797812"/>
                    <a:pt x="1681607" y="1797812"/>
                  </a:cubicBezTo>
                  <a:lnTo>
                    <a:pt x="1681607" y="1741170"/>
                  </a:lnTo>
                  <a:lnTo>
                    <a:pt x="1681607" y="1797812"/>
                  </a:lnTo>
                  <a:moveTo>
                    <a:pt x="1681607" y="1684655"/>
                  </a:moveTo>
                  <a:cubicBezTo>
                    <a:pt x="1683385" y="1684655"/>
                    <a:pt x="1684655" y="1683258"/>
                    <a:pt x="1684655" y="1681607"/>
                  </a:cubicBezTo>
                  <a:lnTo>
                    <a:pt x="1684655" y="116332"/>
                  </a:lnTo>
                  <a:cubicBezTo>
                    <a:pt x="1684655" y="114554"/>
                    <a:pt x="1683258" y="113157"/>
                    <a:pt x="1681607" y="113157"/>
                  </a:cubicBezTo>
                  <a:lnTo>
                    <a:pt x="116332" y="113157"/>
                  </a:lnTo>
                  <a:cubicBezTo>
                    <a:pt x="114681" y="113157"/>
                    <a:pt x="113284" y="114554"/>
                    <a:pt x="113284" y="116332"/>
                  </a:cubicBezTo>
                  <a:lnTo>
                    <a:pt x="113284" y="1681480"/>
                  </a:lnTo>
                  <a:cubicBezTo>
                    <a:pt x="113284" y="1683131"/>
                    <a:pt x="114681" y="1684528"/>
                    <a:pt x="116332" y="1684528"/>
                  </a:cubicBezTo>
                  <a:lnTo>
                    <a:pt x="1681607" y="16845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1596009" y="1633347"/>
              <a:ext cx="1797812" cy="1797812"/>
            </a:xfrm>
            <a:custGeom>
              <a:avLst/>
              <a:gdLst/>
              <a:ahLst/>
              <a:cxnLst/>
              <a:rect l="l" t="t" r="r" b="b"/>
              <a:pathLst>
                <a:path w="1797812" h="1797812">
                  <a:moveTo>
                    <a:pt x="1681480" y="1797812"/>
                  </a:moveTo>
                  <a:lnTo>
                    <a:pt x="116332" y="1797812"/>
                  </a:lnTo>
                  <a:lnTo>
                    <a:pt x="116332" y="1741170"/>
                  </a:lnTo>
                  <a:lnTo>
                    <a:pt x="116332" y="1797812"/>
                  </a:lnTo>
                  <a:cubicBezTo>
                    <a:pt x="52070" y="1797812"/>
                    <a:pt x="0" y="1745742"/>
                    <a:pt x="0" y="1681480"/>
                  </a:cubicBezTo>
                  <a:lnTo>
                    <a:pt x="56642" y="1681480"/>
                  </a:lnTo>
                  <a:lnTo>
                    <a:pt x="0" y="1681480"/>
                  </a:lnTo>
                  <a:lnTo>
                    <a:pt x="0" y="116332"/>
                  </a:lnTo>
                  <a:lnTo>
                    <a:pt x="56642" y="116332"/>
                  </a:lnTo>
                  <a:lnTo>
                    <a:pt x="0" y="116332"/>
                  </a:lnTo>
                  <a:cubicBezTo>
                    <a:pt x="0" y="52070"/>
                    <a:pt x="52070" y="0"/>
                    <a:pt x="116332" y="0"/>
                  </a:cubicBezTo>
                  <a:lnTo>
                    <a:pt x="116332" y="56642"/>
                  </a:lnTo>
                  <a:lnTo>
                    <a:pt x="116332" y="0"/>
                  </a:lnTo>
                  <a:lnTo>
                    <a:pt x="1681480" y="0"/>
                  </a:lnTo>
                  <a:lnTo>
                    <a:pt x="1681480" y="56642"/>
                  </a:lnTo>
                  <a:lnTo>
                    <a:pt x="1681480" y="0"/>
                  </a:lnTo>
                  <a:cubicBezTo>
                    <a:pt x="1745742" y="0"/>
                    <a:pt x="1797812" y="52070"/>
                    <a:pt x="1797812" y="116332"/>
                  </a:cubicBezTo>
                  <a:lnTo>
                    <a:pt x="1741170" y="116332"/>
                  </a:lnTo>
                  <a:lnTo>
                    <a:pt x="1797812" y="116332"/>
                  </a:lnTo>
                  <a:lnTo>
                    <a:pt x="1797812" y="1681480"/>
                  </a:lnTo>
                  <a:lnTo>
                    <a:pt x="1741170" y="1681480"/>
                  </a:lnTo>
                  <a:lnTo>
                    <a:pt x="1797812" y="1681480"/>
                  </a:lnTo>
                  <a:cubicBezTo>
                    <a:pt x="1797812" y="1745742"/>
                    <a:pt x="1745742" y="1797812"/>
                    <a:pt x="1681480" y="1797812"/>
                  </a:cubicBezTo>
                  <a:lnTo>
                    <a:pt x="1681480" y="1741170"/>
                  </a:lnTo>
                  <a:lnTo>
                    <a:pt x="1681480" y="1797812"/>
                  </a:lnTo>
                  <a:moveTo>
                    <a:pt x="1681480" y="1684655"/>
                  </a:moveTo>
                  <a:cubicBezTo>
                    <a:pt x="1683258" y="1684655"/>
                    <a:pt x="1684655" y="1683258"/>
                    <a:pt x="1684655" y="1681480"/>
                  </a:cubicBezTo>
                  <a:lnTo>
                    <a:pt x="1684655" y="116332"/>
                  </a:lnTo>
                  <a:cubicBezTo>
                    <a:pt x="1684655" y="114681"/>
                    <a:pt x="1683258" y="113284"/>
                    <a:pt x="1681480" y="113284"/>
                  </a:cubicBezTo>
                  <a:lnTo>
                    <a:pt x="116332" y="113284"/>
                  </a:lnTo>
                  <a:cubicBezTo>
                    <a:pt x="114554" y="113284"/>
                    <a:pt x="113284" y="114681"/>
                    <a:pt x="113284" y="116332"/>
                  </a:cubicBezTo>
                  <a:lnTo>
                    <a:pt x="113284" y="1681480"/>
                  </a:lnTo>
                  <a:cubicBezTo>
                    <a:pt x="113284" y="1683258"/>
                    <a:pt x="114681" y="1684655"/>
                    <a:pt x="116332" y="1684655"/>
                  </a:cubicBezTo>
                  <a:lnTo>
                    <a:pt x="1681480" y="168465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24" name="Group 24"/>
          <p:cNvGrpSpPr>
            <a:grpSpLocks noChangeAspect="1"/>
          </p:cNvGrpSpPr>
          <p:nvPr/>
        </p:nvGrpSpPr>
        <p:grpSpPr>
          <a:xfrm>
            <a:off x="2171800" y="8559170"/>
            <a:ext cx="2702520" cy="552254"/>
            <a:chOff x="0" y="0"/>
            <a:chExt cx="11305007" cy="2310155"/>
          </a:xfrm>
        </p:grpSpPr>
        <p:sp>
          <p:nvSpPr>
            <p:cNvPr id="25" name="Freeform 25"/>
            <p:cNvSpPr/>
            <p:nvPr/>
          </p:nvSpPr>
          <p:spPr>
            <a:xfrm>
              <a:off x="63500" y="63500"/>
              <a:ext cx="2533904" cy="2174494"/>
            </a:xfrm>
            <a:custGeom>
              <a:avLst/>
              <a:gdLst/>
              <a:ahLst/>
              <a:cxnLst/>
              <a:rect l="l" t="t" r="r" b="b"/>
              <a:pathLst>
                <a:path w="2533904" h="2174494">
                  <a:moveTo>
                    <a:pt x="0" y="0"/>
                  </a:moveTo>
                  <a:lnTo>
                    <a:pt x="2029841" y="0"/>
                  </a:lnTo>
                  <a:lnTo>
                    <a:pt x="2533904" y="1095883"/>
                  </a:lnTo>
                  <a:lnTo>
                    <a:pt x="2016252" y="2174494"/>
                  </a:lnTo>
                  <a:lnTo>
                    <a:pt x="0" y="2174494"/>
                  </a:lnTo>
                  <a:lnTo>
                    <a:pt x="490474" y="1095883"/>
                  </a:lnTo>
                  <a:close/>
                </a:path>
              </a:pathLst>
            </a:custGeom>
            <a:solidFill>
              <a:srgbClr val="93C2EA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26" name="Freeform 26"/>
            <p:cNvSpPr/>
            <p:nvPr/>
          </p:nvSpPr>
          <p:spPr>
            <a:xfrm>
              <a:off x="2224532" y="63500"/>
              <a:ext cx="2533904" cy="2174494"/>
            </a:xfrm>
            <a:custGeom>
              <a:avLst/>
              <a:gdLst/>
              <a:ahLst/>
              <a:cxnLst/>
              <a:rect l="l" t="t" r="r" b="b"/>
              <a:pathLst>
                <a:path w="2533904" h="2174494">
                  <a:moveTo>
                    <a:pt x="0" y="0"/>
                  </a:moveTo>
                  <a:lnTo>
                    <a:pt x="2029841" y="0"/>
                  </a:lnTo>
                  <a:lnTo>
                    <a:pt x="2533904" y="1095883"/>
                  </a:lnTo>
                  <a:lnTo>
                    <a:pt x="2016252" y="2174494"/>
                  </a:lnTo>
                  <a:lnTo>
                    <a:pt x="0" y="2174494"/>
                  </a:lnTo>
                  <a:lnTo>
                    <a:pt x="492125" y="1095883"/>
                  </a:lnTo>
                  <a:close/>
                </a:path>
              </a:pathLst>
            </a:custGeom>
            <a:solidFill>
              <a:srgbClr val="F5F4F4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27" name="Freeform 27"/>
            <p:cNvSpPr/>
            <p:nvPr/>
          </p:nvSpPr>
          <p:spPr>
            <a:xfrm>
              <a:off x="4385564" y="63500"/>
              <a:ext cx="2533903" cy="2174494"/>
            </a:xfrm>
            <a:custGeom>
              <a:avLst/>
              <a:gdLst/>
              <a:ahLst/>
              <a:cxnLst/>
              <a:rect l="l" t="t" r="r" b="b"/>
              <a:pathLst>
                <a:path w="2533903" h="2174494">
                  <a:moveTo>
                    <a:pt x="0" y="0"/>
                  </a:moveTo>
                  <a:lnTo>
                    <a:pt x="2029841" y="0"/>
                  </a:lnTo>
                  <a:lnTo>
                    <a:pt x="2533904" y="1095883"/>
                  </a:lnTo>
                  <a:lnTo>
                    <a:pt x="2016251" y="2174494"/>
                  </a:lnTo>
                  <a:lnTo>
                    <a:pt x="0" y="2174494"/>
                  </a:lnTo>
                  <a:lnTo>
                    <a:pt x="491744" y="1095883"/>
                  </a:lnTo>
                  <a:close/>
                </a:path>
              </a:pathLst>
            </a:custGeom>
            <a:solidFill>
              <a:srgbClr val="F5F4F4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28" name="Freeform 28"/>
            <p:cNvSpPr/>
            <p:nvPr/>
          </p:nvSpPr>
          <p:spPr>
            <a:xfrm>
              <a:off x="6551676" y="72136"/>
              <a:ext cx="2533904" cy="2174494"/>
            </a:xfrm>
            <a:custGeom>
              <a:avLst/>
              <a:gdLst/>
              <a:ahLst/>
              <a:cxnLst/>
              <a:rect l="l" t="t" r="r" b="b"/>
              <a:pathLst>
                <a:path w="2533904" h="2174494">
                  <a:moveTo>
                    <a:pt x="0" y="0"/>
                  </a:moveTo>
                  <a:lnTo>
                    <a:pt x="2029841" y="0"/>
                  </a:lnTo>
                  <a:lnTo>
                    <a:pt x="2533904" y="1087247"/>
                  </a:lnTo>
                  <a:lnTo>
                    <a:pt x="2016252" y="2174494"/>
                  </a:lnTo>
                  <a:lnTo>
                    <a:pt x="0" y="2174494"/>
                  </a:lnTo>
                  <a:lnTo>
                    <a:pt x="490474" y="1087247"/>
                  </a:lnTo>
                  <a:close/>
                </a:path>
              </a:pathLst>
            </a:custGeom>
            <a:solidFill>
              <a:srgbClr val="F5F4F4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29" name="Freeform 29"/>
            <p:cNvSpPr/>
            <p:nvPr/>
          </p:nvSpPr>
          <p:spPr>
            <a:xfrm>
              <a:off x="8707501" y="65151"/>
              <a:ext cx="2534031" cy="2174494"/>
            </a:xfrm>
            <a:custGeom>
              <a:avLst/>
              <a:gdLst/>
              <a:ahLst/>
              <a:cxnLst/>
              <a:rect l="l" t="t" r="r" b="b"/>
              <a:pathLst>
                <a:path w="2534031" h="2174494">
                  <a:moveTo>
                    <a:pt x="0" y="0"/>
                  </a:moveTo>
                  <a:lnTo>
                    <a:pt x="2029968" y="0"/>
                  </a:lnTo>
                  <a:lnTo>
                    <a:pt x="2534031" y="1094232"/>
                  </a:lnTo>
                  <a:lnTo>
                    <a:pt x="2016379" y="2174494"/>
                  </a:lnTo>
                  <a:lnTo>
                    <a:pt x="0" y="2174494"/>
                  </a:lnTo>
                  <a:lnTo>
                    <a:pt x="489839" y="1094232"/>
                  </a:lnTo>
                  <a:close/>
                </a:path>
              </a:pathLst>
            </a:custGeom>
            <a:solidFill>
              <a:srgbClr val="F5F4F4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30" name="Freeform 30"/>
            <p:cNvSpPr/>
            <p:nvPr/>
          </p:nvSpPr>
          <p:spPr>
            <a:xfrm>
              <a:off x="1089008" y="773895"/>
              <a:ext cx="771231" cy="783061"/>
            </a:xfrm>
            <a:custGeom>
              <a:avLst/>
              <a:gdLst/>
              <a:ahLst/>
              <a:cxnLst/>
              <a:rect l="l" t="t" r="r" b="b"/>
              <a:pathLst>
                <a:path w="771231" h="783061">
                  <a:moveTo>
                    <a:pt x="90568" y="472229"/>
                  </a:moveTo>
                  <a:lnTo>
                    <a:pt x="518304" y="44493"/>
                  </a:lnTo>
                  <a:lnTo>
                    <a:pt x="528845" y="55034"/>
                  </a:lnTo>
                  <a:lnTo>
                    <a:pt x="518304" y="44493"/>
                  </a:lnTo>
                  <a:cubicBezTo>
                    <a:pt x="572025" y="-9228"/>
                    <a:pt x="659528" y="-16086"/>
                    <a:pt x="718329" y="33698"/>
                  </a:cubicBezTo>
                  <a:lnTo>
                    <a:pt x="708677" y="45128"/>
                  </a:lnTo>
                  <a:lnTo>
                    <a:pt x="718329" y="33698"/>
                  </a:lnTo>
                  <a:cubicBezTo>
                    <a:pt x="720742" y="35730"/>
                    <a:pt x="723155" y="37889"/>
                    <a:pt x="725441" y="40175"/>
                  </a:cubicBezTo>
                  <a:lnTo>
                    <a:pt x="725441" y="40175"/>
                  </a:lnTo>
                  <a:lnTo>
                    <a:pt x="725441" y="40175"/>
                  </a:lnTo>
                  <a:cubicBezTo>
                    <a:pt x="727600" y="42207"/>
                    <a:pt x="729759" y="44366"/>
                    <a:pt x="731918" y="46652"/>
                  </a:cubicBezTo>
                  <a:lnTo>
                    <a:pt x="720996" y="56939"/>
                  </a:lnTo>
                  <a:lnTo>
                    <a:pt x="731918" y="46652"/>
                  </a:lnTo>
                  <a:cubicBezTo>
                    <a:pt x="786909" y="104945"/>
                    <a:pt x="782972" y="196639"/>
                    <a:pt x="727854" y="253408"/>
                  </a:cubicBezTo>
                  <a:lnTo>
                    <a:pt x="717059" y="242994"/>
                  </a:lnTo>
                  <a:lnTo>
                    <a:pt x="727854" y="253408"/>
                  </a:lnTo>
                  <a:cubicBezTo>
                    <a:pt x="657115" y="326433"/>
                    <a:pt x="586376" y="399458"/>
                    <a:pt x="515510" y="472483"/>
                  </a:cubicBezTo>
                  <a:cubicBezTo>
                    <a:pt x="444644" y="545508"/>
                    <a:pt x="374032" y="618533"/>
                    <a:pt x="303166" y="691558"/>
                  </a:cubicBezTo>
                  <a:lnTo>
                    <a:pt x="292371" y="681144"/>
                  </a:lnTo>
                  <a:lnTo>
                    <a:pt x="303166" y="691558"/>
                  </a:lnTo>
                  <a:cubicBezTo>
                    <a:pt x="282084" y="713275"/>
                    <a:pt x="255287" y="728769"/>
                    <a:pt x="225823" y="736008"/>
                  </a:cubicBezTo>
                  <a:lnTo>
                    <a:pt x="222267" y="721403"/>
                  </a:lnTo>
                  <a:lnTo>
                    <a:pt x="225823" y="736008"/>
                  </a:lnTo>
                  <a:lnTo>
                    <a:pt x="39641" y="782109"/>
                  </a:lnTo>
                  <a:lnTo>
                    <a:pt x="39641" y="782109"/>
                  </a:lnTo>
                  <a:lnTo>
                    <a:pt x="39641" y="782109"/>
                  </a:lnTo>
                  <a:cubicBezTo>
                    <a:pt x="21480" y="786554"/>
                    <a:pt x="4970" y="774870"/>
                    <a:pt x="906" y="758741"/>
                  </a:cubicBezTo>
                  <a:cubicBezTo>
                    <a:pt x="-237" y="753915"/>
                    <a:pt x="-364" y="748835"/>
                    <a:pt x="906" y="743628"/>
                  </a:cubicBezTo>
                  <a:lnTo>
                    <a:pt x="906" y="743628"/>
                  </a:lnTo>
                  <a:lnTo>
                    <a:pt x="906" y="743628"/>
                  </a:lnTo>
                  <a:lnTo>
                    <a:pt x="47642" y="549064"/>
                  </a:lnTo>
                  <a:lnTo>
                    <a:pt x="47642" y="549064"/>
                  </a:lnTo>
                  <a:lnTo>
                    <a:pt x="47642" y="549064"/>
                  </a:lnTo>
                  <a:cubicBezTo>
                    <a:pt x="54627" y="520108"/>
                    <a:pt x="69486" y="493565"/>
                    <a:pt x="90568" y="472483"/>
                  </a:cubicBezTo>
                  <a:lnTo>
                    <a:pt x="101109" y="483024"/>
                  </a:lnTo>
                  <a:lnTo>
                    <a:pt x="90568" y="472483"/>
                  </a:lnTo>
                  <a:moveTo>
                    <a:pt x="111777" y="493692"/>
                  </a:moveTo>
                  <a:cubicBezTo>
                    <a:pt x="94632" y="510837"/>
                    <a:pt x="82567" y="532427"/>
                    <a:pt x="76852" y="556049"/>
                  </a:cubicBezTo>
                  <a:lnTo>
                    <a:pt x="62247" y="552493"/>
                  </a:lnTo>
                  <a:lnTo>
                    <a:pt x="76852" y="556049"/>
                  </a:lnTo>
                  <a:lnTo>
                    <a:pt x="30116" y="750613"/>
                  </a:lnTo>
                  <a:lnTo>
                    <a:pt x="15511" y="747057"/>
                  </a:lnTo>
                  <a:lnTo>
                    <a:pt x="30116" y="750486"/>
                  </a:lnTo>
                  <a:cubicBezTo>
                    <a:pt x="29989" y="750867"/>
                    <a:pt x="29989" y="751248"/>
                    <a:pt x="30116" y="751375"/>
                  </a:cubicBezTo>
                  <a:cubicBezTo>
                    <a:pt x="30370" y="752518"/>
                    <a:pt x="31513" y="753026"/>
                    <a:pt x="32529" y="752772"/>
                  </a:cubicBezTo>
                  <a:lnTo>
                    <a:pt x="36085" y="767377"/>
                  </a:lnTo>
                  <a:lnTo>
                    <a:pt x="32529" y="752772"/>
                  </a:lnTo>
                  <a:lnTo>
                    <a:pt x="218711" y="706671"/>
                  </a:lnTo>
                  <a:lnTo>
                    <a:pt x="218711" y="706671"/>
                  </a:lnTo>
                  <a:lnTo>
                    <a:pt x="218711" y="706671"/>
                  </a:lnTo>
                  <a:cubicBezTo>
                    <a:pt x="242714" y="700702"/>
                    <a:pt x="264431" y="688256"/>
                    <a:pt x="281703" y="670476"/>
                  </a:cubicBezTo>
                  <a:lnTo>
                    <a:pt x="281703" y="670476"/>
                  </a:lnTo>
                  <a:lnTo>
                    <a:pt x="281703" y="670476"/>
                  </a:lnTo>
                  <a:cubicBezTo>
                    <a:pt x="352442" y="597451"/>
                    <a:pt x="423181" y="524426"/>
                    <a:pt x="494047" y="451401"/>
                  </a:cubicBezTo>
                  <a:cubicBezTo>
                    <a:pt x="564913" y="378376"/>
                    <a:pt x="635525" y="305351"/>
                    <a:pt x="706391" y="232326"/>
                  </a:cubicBezTo>
                  <a:lnTo>
                    <a:pt x="706391" y="232326"/>
                  </a:lnTo>
                  <a:lnTo>
                    <a:pt x="706391" y="232326"/>
                  </a:lnTo>
                  <a:cubicBezTo>
                    <a:pt x="750967" y="186225"/>
                    <a:pt x="753381" y="112946"/>
                    <a:pt x="710073" y="66972"/>
                  </a:cubicBezTo>
                  <a:lnTo>
                    <a:pt x="710073" y="66972"/>
                  </a:lnTo>
                  <a:lnTo>
                    <a:pt x="710073" y="66972"/>
                  </a:lnTo>
                  <a:cubicBezTo>
                    <a:pt x="708422" y="65194"/>
                    <a:pt x="706644" y="63416"/>
                    <a:pt x="704866" y="61638"/>
                  </a:cubicBezTo>
                  <a:lnTo>
                    <a:pt x="715281" y="50843"/>
                  </a:lnTo>
                  <a:lnTo>
                    <a:pt x="704994" y="61638"/>
                  </a:lnTo>
                  <a:cubicBezTo>
                    <a:pt x="702961" y="59733"/>
                    <a:pt x="701057" y="57955"/>
                    <a:pt x="699151" y="56431"/>
                  </a:cubicBezTo>
                  <a:lnTo>
                    <a:pt x="699151" y="56431"/>
                  </a:lnTo>
                  <a:lnTo>
                    <a:pt x="699151" y="56431"/>
                  </a:lnTo>
                  <a:cubicBezTo>
                    <a:pt x="653050" y="17315"/>
                    <a:pt x="583328" y="22014"/>
                    <a:pt x="539766" y="65575"/>
                  </a:cubicBezTo>
                  <a:lnTo>
                    <a:pt x="111777" y="49331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31" name="Freeform 31"/>
            <p:cNvSpPr/>
            <p:nvPr/>
          </p:nvSpPr>
          <p:spPr>
            <a:xfrm>
              <a:off x="1528953" y="896747"/>
              <a:ext cx="210312" cy="210312"/>
            </a:xfrm>
            <a:custGeom>
              <a:avLst/>
              <a:gdLst/>
              <a:ahLst/>
              <a:cxnLst/>
              <a:rect l="l" t="t" r="r" b="b"/>
              <a:pathLst>
                <a:path w="210312" h="210312">
                  <a:moveTo>
                    <a:pt x="21209" y="0"/>
                  </a:moveTo>
                  <a:lnTo>
                    <a:pt x="210312" y="189103"/>
                  </a:lnTo>
                  <a:lnTo>
                    <a:pt x="189103" y="210312"/>
                  </a:lnTo>
                  <a:lnTo>
                    <a:pt x="0" y="2120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32" name="Group 32"/>
          <p:cNvGrpSpPr>
            <a:grpSpLocks noChangeAspect="1"/>
          </p:cNvGrpSpPr>
          <p:nvPr/>
        </p:nvGrpSpPr>
        <p:grpSpPr>
          <a:xfrm>
            <a:off x="7860860" y="8530716"/>
            <a:ext cx="2981006" cy="609162"/>
            <a:chOff x="0" y="0"/>
            <a:chExt cx="11305007" cy="2310155"/>
          </a:xfrm>
        </p:grpSpPr>
        <p:sp>
          <p:nvSpPr>
            <p:cNvPr id="33" name="Freeform 33"/>
            <p:cNvSpPr/>
            <p:nvPr/>
          </p:nvSpPr>
          <p:spPr>
            <a:xfrm>
              <a:off x="63500" y="63500"/>
              <a:ext cx="2533904" cy="2174494"/>
            </a:xfrm>
            <a:custGeom>
              <a:avLst/>
              <a:gdLst/>
              <a:ahLst/>
              <a:cxnLst/>
              <a:rect l="l" t="t" r="r" b="b"/>
              <a:pathLst>
                <a:path w="2533904" h="2174494">
                  <a:moveTo>
                    <a:pt x="0" y="0"/>
                  </a:moveTo>
                  <a:lnTo>
                    <a:pt x="2029841" y="0"/>
                  </a:lnTo>
                  <a:lnTo>
                    <a:pt x="2533904" y="1095883"/>
                  </a:lnTo>
                  <a:lnTo>
                    <a:pt x="2016252" y="2174494"/>
                  </a:lnTo>
                  <a:lnTo>
                    <a:pt x="0" y="2174494"/>
                  </a:lnTo>
                  <a:lnTo>
                    <a:pt x="490474" y="1095883"/>
                  </a:lnTo>
                  <a:close/>
                </a:path>
              </a:pathLst>
            </a:custGeom>
            <a:solidFill>
              <a:srgbClr val="F5F4F4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34" name="Freeform 34"/>
            <p:cNvSpPr/>
            <p:nvPr/>
          </p:nvSpPr>
          <p:spPr>
            <a:xfrm>
              <a:off x="2224532" y="63500"/>
              <a:ext cx="2533904" cy="2174494"/>
            </a:xfrm>
            <a:custGeom>
              <a:avLst/>
              <a:gdLst/>
              <a:ahLst/>
              <a:cxnLst/>
              <a:rect l="l" t="t" r="r" b="b"/>
              <a:pathLst>
                <a:path w="2533904" h="2174494">
                  <a:moveTo>
                    <a:pt x="0" y="0"/>
                  </a:moveTo>
                  <a:lnTo>
                    <a:pt x="2029841" y="0"/>
                  </a:lnTo>
                  <a:lnTo>
                    <a:pt x="2533904" y="1095883"/>
                  </a:lnTo>
                  <a:lnTo>
                    <a:pt x="2016252" y="2174494"/>
                  </a:lnTo>
                  <a:lnTo>
                    <a:pt x="0" y="2174494"/>
                  </a:lnTo>
                  <a:lnTo>
                    <a:pt x="492125" y="1095883"/>
                  </a:lnTo>
                  <a:close/>
                </a:path>
              </a:pathLst>
            </a:custGeom>
            <a:solidFill>
              <a:srgbClr val="146F63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35" name="Freeform 35"/>
            <p:cNvSpPr/>
            <p:nvPr/>
          </p:nvSpPr>
          <p:spPr>
            <a:xfrm>
              <a:off x="4385564" y="63500"/>
              <a:ext cx="2533903" cy="2174494"/>
            </a:xfrm>
            <a:custGeom>
              <a:avLst/>
              <a:gdLst/>
              <a:ahLst/>
              <a:cxnLst/>
              <a:rect l="l" t="t" r="r" b="b"/>
              <a:pathLst>
                <a:path w="2533903" h="2174494">
                  <a:moveTo>
                    <a:pt x="0" y="0"/>
                  </a:moveTo>
                  <a:lnTo>
                    <a:pt x="2029841" y="0"/>
                  </a:lnTo>
                  <a:lnTo>
                    <a:pt x="2533904" y="1095883"/>
                  </a:lnTo>
                  <a:lnTo>
                    <a:pt x="2016251" y="2174494"/>
                  </a:lnTo>
                  <a:lnTo>
                    <a:pt x="0" y="2174494"/>
                  </a:lnTo>
                  <a:lnTo>
                    <a:pt x="491744" y="1095883"/>
                  </a:lnTo>
                  <a:close/>
                </a:path>
              </a:pathLst>
            </a:custGeom>
            <a:solidFill>
              <a:srgbClr val="F5F4F4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36" name="Freeform 36"/>
            <p:cNvSpPr/>
            <p:nvPr/>
          </p:nvSpPr>
          <p:spPr>
            <a:xfrm>
              <a:off x="6551676" y="72136"/>
              <a:ext cx="2533904" cy="2174494"/>
            </a:xfrm>
            <a:custGeom>
              <a:avLst/>
              <a:gdLst/>
              <a:ahLst/>
              <a:cxnLst/>
              <a:rect l="l" t="t" r="r" b="b"/>
              <a:pathLst>
                <a:path w="2533904" h="2174494">
                  <a:moveTo>
                    <a:pt x="0" y="0"/>
                  </a:moveTo>
                  <a:lnTo>
                    <a:pt x="2029841" y="0"/>
                  </a:lnTo>
                  <a:lnTo>
                    <a:pt x="2533904" y="1087247"/>
                  </a:lnTo>
                  <a:lnTo>
                    <a:pt x="2016252" y="2174494"/>
                  </a:lnTo>
                  <a:lnTo>
                    <a:pt x="0" y="2174494"/>
                  </a:lnTo>
                  <a:lnTo>
                    <a:pt x="490474" y="1087247"/>
                  </a:lnTo>
                  <a:close/>
                </a:path>
              </a:pathLst>
            </a:custGeom>
            <a:solidFill>
              <a:srgbClr val="F5F4F4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37" name="Freeform 37"/>
            <p:cNvSpPr/>
            <p:nvPr/>
          </p:nvSpPr>
          <p:spPr>
            <a:xfrm>
              <a:off x="8707501" y="65151"/>
              <a:ext cx="2534031" cy="2174494"/>
            </a:xfrm>
            <a:custGeom>
              <a:avLst/>
              <a:gdLst/>
              <a:ahLst/>
              <a:cxnLst/>
              <a:rect l="l" t="t" r="r" b="b"/>
              <a:pathLst>
                <a:path w="2534031" h="2174494">
                  <a:moveTo>
                    <a:pt x="0" y="0"/>
                  </a:moveTo>
                  <a:lnTo>
                    <a:pt x="2029968" y="0"/>
                  </a:lnTo>
                  <a:lnTo>
                    <a:pt x="2534031" y="1094232"/>
                  </a:lnTo>
                  <a:lnTo>
                    <a:pt x="2016379" y="2174494"/>
                  </a:lnTo>
                  <a:lnTo>
                    <a:pt x="0" y="2174494"/>
                  </a:lnTo>
                  <a:lnTo>
                    <a:pt x="489839" y="1094232"/>
                  </a:lnTo>
                  <a:close/>
                </a:path>
              </a:pathLst>
            </a:custGeom>
            <a:solidFill>
              <a:srgbClr val="F5F4F4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38" name="Freeform 38"/>
            <p:cNvSpPr/>
            <p:nvPr/>
          </p:nvSpPr>
          <p:spPr>
            <a:xfrm>
              <a:off x="3248152" y="757936"/>
              <a:ext cx="490855" cy="490982"/>
            </a:xfrm>
            <a:custGeom>
              <a:avLst/>
              <a:gdLst/>
              <a:ahLst/>
              <a:cxnLst/>
              <a:rect l="l" t="t" r="r" b="b"/>
              <a:pathLst>
                <a:path w="490855" h="490982">
                  <a:moveTo>
                    <a:pt x="459105" y="490982"/>
                  </a:moveTo>
                  <a:lnTo>
                    <a:pt x="31750" y="490982"/>
                  </a:lnTo>
                  <a:lnTo>
                    <a:pt x="31750" y="475488"/>
                  </a:lnTo>
                  <a:lnTo>
                    <a:pt x="31750" y="490982"/>
                  </a:lnTo>
                  <a:cubicBezTo>
                    <a:pt x="14224" y="490982"/>
                    <a:pt x="0" y="476758"/>
                    <a:pt x="0" y="459232"/>
                  </a:cubicBezTo>
                  <a:lnTo>
                    <a:pt x="15494" y="459232"/>
                  </a:lnTo>
                  <a:lnTo>
                    <a:pt x="0" y="459232"/>
                  </a:lnTo>
                  <a:lnTo>
                    <a:pt x="0" y="31750"/>
                  </a:lnTo>
                  <a:lnTo>
                    <a:pt x="15494" y="31750"/>
                  </a:lnTo>
                  <a:lnTo>
                    <a:pt x="0" y="31750"/>
                  </a:lnTo>
                  <a:cubicBezTo>
                    <a:pt x="0" y="14224"/>
                    <a:pt x="14224" y="0"/>
                    <a:pt x="31750" y="0"/>
                  </a:cubicBezTo>
                  <a:lnTo>
                    <a:pt x="31750" y="15494"/>
                  </a:lnTo>
                  <a:lnTo>
                    <a:pt x="31750" y="0"/>
                  </a:lnTo>
                  <a:lnTo>
                    <a:pt x="459105" y="0"/>
                  </a:lnTo>
                  <a:lnTo>
                    <a:pt x="459105" y="15494"/>
                  </a:lnTo>
                  <a:lnTo>
                    <a:pt x="459105" y="0"/>
                  </a:lnTo>
                  <a:cubicBezTo>
                    <a:pt x="476631" y="0"/>
                    <a:pt x="490855" y="14224"/>
                    <a:pt x="490855" y="31750"/>
                  </a:cubicBezTo>
                  <a:lnTo>
                    <a:pt x="475361" y="31750"/>
                  </a:lnTo>
                  <a:lnTo>
                    <a:pt x="490855" y="31750"/>
                  </a:lnTo>
                  <a:lnTo>
                    <a:pt x="490855" y="459232"/>
                  </a:lnTo>
                  <a:lnTo>
                    <a:pt x="475361" y="459232"/>
                  </a:lnTo>
                  <a:lnTo>
                    <a:pt x="490855" y="459232"/>
                  </a:lnTo>
                  <a:cubicBezTo>
                    <a:pt x="490855" y="476758"/>
                    <a:pt x="476631" y="490982"/>
                    <a:pt x="459105" y="490982"/>
                  </a:cubicBezTo>
                  <a:lnTo>
                    <a:pt x="459105" y="475488"/>
                  </a:lnTo>
                  <a:lnTo>
                    <a:pt x="459105" y="490982"/>
                  </a:lnTo>
                  <a:moveTo>
                    <a:pt x="459105" y="460121"/>
                  </a:moveTo>
                  <a:cubicBezTo>
                    <a:pt x="459613" y="460121"/>
                    <a:pt x="459994" y="459740"/>
                    <a:pt x="459994" y="459232"/>
                  </a:cubicBezTo>
                  <a:lnTo>
                    <a:pt x="459994" y="31750"/>
                  </a:lnTo>
                  <a:cubicBezTo>
                    <a:pt x="459994" y="31242"/>
                    <a:pt x="459613" y="30861"/>
                    <a:pt x="459105" y="30861"/>
                  </a:cubicBezTo>
                  <a:lnTo>
                    <a:pt x="31750" y="30861"/>
                  </a:lnTo>
                  <a:cubicBezTo>
                    <a:pt x="31242" y="30861"/>
                    <a:pt x="30861" y="31242"/>
                    <a:pt x="30861" y="31750"/>
                  </a:cubicBezTo>
                  <a:lnTo>
                    <a:pt x="30861" y="459232"/>
                  </a:lnTo>
                  <a:cubicBezTo>
                    <a:pt x="30861" y="459740"/>
                    <a:pt x="31242" y="460121"/>
                    <a:pt x="31750" y="460121"/>
                  </a:cubicBezTo>
                  <a:lnTo>
                    <a:pt x="459105" y="4601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39" name="Freeform 39"/>
            <p:cNvSpPr/>
            <p:nvPr/>
          </p:nvSpPr>
          <p:spPr>
            <a:xfrm>
              <a:off x="3543681" y="1069848"/>
              <a:ext cx="490855" cy="490982"/>
            </a:xfrm>
            <a:custGeom>
              <a:avLst/>
              <a:gdLst/>
              <a:ahLst/>
              <a:cxnLst/>
              <a:rect l="l" t="t" r="r" b="b"/>
              <a:pathLst>
                <a:path w="490855" h="490982">
                  <a:moveTo>
                    <a:pt x="459105" y="490982"/>
                  </a:moveTo>
                  <a:lnTo>
                    <a:pt x="31750" y="490982"/>
                  </a:lnTo>
                  <a:lnTo>
                    <a:pt x="31750" y="475488"/>
                  </a:lnTo>
                  <a:lnTo>
                    <a:pt x="31750" y="490982"/>
                  </a:lnTo>
                  <a:cubicBezTo>
                    <a:pt x="14224" y="490982"/>
                    <a:pt x="0" y="476758"/>
                    <a:pt x="0" y="459232"/>
                  </a:cubicBezTo>
                  <a:lnTo>
                    <a:pt x="15494" y="459232"/>
                  </a:lnTo>
                  <a:lnTo>
                    <a:pt x="0" y="459232"/>
                  </a:lnTo>
                  <a:lnTo>
                    <a:pt x="0" y="31750"/>
                  </a:lnTo>
                  <a:lnTo>
                    <a:pt x="15494" y="31750"/>
                  </a:lnTo>
                  <a:lnTo>
                    <a:pt x="0" y="31750"/>
                  </a:lnTo>
                  <a:cubicBezTo>
                    <a:pt x="0" y="14224"/>
                    <a:pt x="14224" y="0"/>
                    <a:pt x="31750" y="0"/>
                  </a:cubicBezTo>
                  <a:lnTo>
                    <a:pt x="31750" y="15494"/>
                  </a:lnTo>
                  <a:lnTo>
                    <a:pt x="31750" y="0"/>
                  </a:lnTo>
                  <a:lnTo>
                    <a:pt x="459105" y="0"/>
                  </a:lnTo>
                  <a:lnTo>
                    <a:pt x="459105" y="15494"/>
                  </a:lnTo>
                  <a:lnTo>
                    <a:pt x="459105" y="0"/>
                  </a:lnTo>
                  <a:cubicBezTo>
                    <a:pt x="476631" y="0"/>
                    <a:pt x="490855" y="14224"/>
                    <a:pt x="490855" y="31750"/>
                  </a:cubicBezTo>
                  <a:lnTo>
                    <a:pt x="475361" y="31750"/>
                  </a:lnTo>
                  <a:lnTo>
                    <a:pt x="490855" y="31750"/>
                  </a:lnTo>
                  <a:lnTo>
                    <a:pt x="490855" y="459232"/>
                  </a:lnTo>
                  <a:lnTo>
                    <a:pt x="475361" y="459232"/>
                  </a:lnTo>
                  <a:lnTo>
                    <a:pt x="490855" y="459232"/>
                  </a:lnTo>
                  <a:cubicBezTo>
                    <a:pt x="490855" y="476758"/>
                    <a:pt x="476631" y="490982"/>
                    <a:pt x="459105" y="490982"/>
                  </a:cubicBezTo>
                  <a:lnTo>
                    <a:pt x="459105" y="475488"/>
                  </a:lnTo>
                  <a:lnTo>
                    <a:pt x="459105" y="490982"/>
                  </a:lnTo>
                  <a:moveTo>
                    <a:pt x="459105" y="460121"/>
                  </a:moveTo>
                  <a:cubicBezTo>
                    <a:pt x="459613" y="460121"/>
                    <a:pt x="459994" y="459740"/>
                    <a:pt x="459994" y="459232"/>
                  </a:cubicBezTo>
                  <a:lnTo>
                    <a:pt x="459994" y="31750"/>
                  </a:lnTo>
                  <a:cubicBezTo>
                    <a:pt x="459994" y="31242"/>
                    <a:pt x="459613" y="30861"/>
                    <a:pt x="459105" y="30861"/>
                  </a:cubicBezTo>
                  <a:lnTo>
                    <a:pt x="31750" y="30861"/>
                  </a:lnTo>
                  <a:cubicBezTo>
                    <a:pt x="31242" y="30861"/>
                    <a:pt x="30861" y="31242"/>
                    <a:pt x="30861" y="31750"/>
                  </a:cubicBezTo>
                  <a:lnTo>
                    <a:pt x="30861" y="459232"/>
                  </a:lnTo>
                  <a:cubicBezTo>
                    <a:pt x="30861" y="459740"/>
                    <a:pt x="31242" y="460121"/>
                    <a:pt x="31750" y="460121"/>
                  </a:cubicBezTo>
                  <a:lnTo>
                    <a:pt x="459105" y="4601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1586104" y="3260521"/>
            <a:ext cx="969398" cy="969398"/>
            <a:chOff x="0" y="0"/>
            <a:chExt cx="599504" cy="599504"/>
          </a:xfrm>
        </p:grpSpPr>
        <p:sp>
          <p:nvSpPr>
            <p:cNvPr id="3" name="Freeform 3"/>
            <p:cNvSpPr/>
            <p:nvPr/>
          </p:nvSpPr>
          <p:spPr>
            <a:xfrm>
              <a:off x="63500" y="63500"/>
              <a:ext cx="472567" cy="472440"/>
            </a:xfrm>
            <a:custGeom>
              <a:avLst/>
              <a:gdLst/>
              <a:ahLst/>
              <a:cxnLst/>
              <a:rect l="l" t="t" r="r" b="b"/>
              <a:pathLst>
                <a:path w="472567" h="472440">
                  <a:moveTo>
                    <a:pt x="0" y="472440"/>
                  </a:moveTo>
                  <a:lnTo>
                    <a:pt x="472567" y="472440"/>
                  </a:lnTo>
                  <a:lnTo>
                    <a:pt x="4725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22026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4" name="Freeform 4"/>
            <p:cNvSpPr/>
            <p:nvPr/>
          </p:nvSpPr>
          <p:spPr>
            <a:xfrm>
              <a:off x="116595" y="162941"/>
              <a:ext cx="357980" cy="272418"/>
            </a:xfrm>
            <a:custGeom>
              <a:avLst/>
              <a:gdLst/>
              <a:ahLst/>
              <a:cxnLst/>
              <a:rect l="l" t="t" r="r" b="b"/>
              <a:pathLst>
                <a:path w="357980" h="272418">
                  <a:moveTo>
                    <a:pt x="65015" y="0"/>
                  </a:moveTo>
                  <a:lnTo>
                    <a:pt x="292980" y="0"/>
                  </a:lnTo>
                  <a:lnTo>
                    <a:pt x="292980" y="7112"/>
                  </a:lnTo>
                  <a:lnTo>
                    <a:pt x="292980" y="0"/>
                  </a:lnTo>
                  <a:cubicBezTo>
                    <a:pt x="298314" y="0"/>
                    <a:pt x="303394" y="2413"/>
                    <a:pt x="306823" y="6604"/>
                  </a:cubicBezTo>
                  <a:lnTo>
                    <a:pt x="301235" y="11049"/>
                  </a:lnTo>
                  <a:lnTo>
                    <a:pt x="306823" y="6604"/>
                  </a:lnTo>
                  <a:lnTo>
                    <a:pt x="354067" y="65405"/>
                  </a:lnTo>
                  <a:lnTo>
                    <a:pt x="354067" y="65405"/>
                  </a:lnTo>
                  <a:lnTo>
                    <a:pt x="354067" y="65405"/>
                  </a:lnTo>
                  <a:cubicBezTo>
                    <a:pt x="359528" y="72263"/>
                    <a:pt x="359274" y="82042"/>
                    <a:pt x="353305" y="88519"/>
                  </a:cubicBezTo>
                  <a:lnTo>
                    <a:pt x="348098" y="83693"/>
                  </a:lnTo>
                  <a:lnTo>
                    <a:pt x="353305" y="88519"/>
                  </a:lnTo>
                  <a:lnTo>
                    <a:pt x="191507" y="266573"/>
                  </a:lnTo>
                  <a:lnTo>
                    <a:pt x="186300" y="261747"/>
                  </a:lnTo>
                  <a:lnTo>
                    <a:pt x="191634" y="266573"/>
                  </a:lnTo>
                  <a:cubicBezTo>
                    <a:pt x="185030" y="273939"/>
                    <a:pt x="173727" y="274320"/>
                    <a:pt x="166615" y="267843"/>
                  </a:cubicBezTo>
                  <a:cubicBezTo>
                    <a:pt x="166234" y="267462"/>
                    <a:pt x="165726" y="267081"/>
                    <a:pt x="165345" y="266573"/>
                  </a:cubicBezTo>
                  <a:lnTo>
                    <a:pt x="170679" y="261747"/>
                  </a:lnTo>
                  <a:lnTo>
                    <a:pt x="165345" y="266573"/>
                  </a:lnTo>
                  <a:lnTo>
                    <a:pt x="4563" y="88646"/>
                  </a:lnTo>
                  <a:lnTo>
                    <a:pt x="4563" y="88646"/>
                  </a:lnTo>
                  <a:lnTo>
                    <a:pt x="4563" y="88646"/>
                  </a:lnTo>
                  <a:cubicBezTo>
                    <a:pt x="-1279" y="82169"/>
                    <a:pt x="-1533" y="72390"/>
                    <a:pt x="3928" y="65659"/>
                  </a:cubicBezTo>
                  <a:lnTo>
                    <a:pt x="9516" y="70104"/>
                  </a:lnTo>
                  <a:lnTo>
                    <a:pt x="3928" y="65659"/>
                  </a:lnTo>
                  <a:lnTo>
                    <a:pt x="51299" y="6731"/>
                  </a:lnTo>
                  <a:lnTo>
                    <a:pt x="51299" y="6731"/>
                  </a:lnTo>
                  <a:lnTo>
                    <a:pt x="51299" y="6731"/>
                  </a:lnTo>
                  <a:cubicBezTo>
                    <a:pt x="54728" y="2540"/>
                    <a:pt x="59808" y="127"/>
                    <a:pt x="65142" y="127"/>
                  </a:cubicBezTo>
                  <a:lnTo>
                    <a:pt x="65142" y="7239"/>
                  </a:lnTo>
                  <a:lnTo>
                    <a:pt x="65142" y="127"/>
                  </a:lnTo>
                  <a:moveTo>
                    <a:pt x="65142" y="14351"/>
                  </a:moveTo>
                  <a:cubicBezTo>
                    <a:pt x="64126" y="14351"/>
                    <a:pt x="63110" y="14859"/>
                    <a:pt x="62348" y="15621"/>
                  </a:cubicBezTo>
                  <a:lnTo>
                    <a:pt x="56760" y="11176"/>
                  </a:lnTo>
                  <a:lnTo>
                    <a:pt x="62348" y="15621"/>
                  </a:lnTo>
                  <a:lnTo>
                    <a:pt x="14977" y="74549"/>
                  </a:lnTo>
                  <a:lnTo>
                    <a:pt x="14977" y="74549"/>
                  </a:lnTo>
                  <a:lnTo>
                    <a:pt x="14977" y="74549"/>
                  </a:lnTo>
                  <a:cubicBezTo>
                    <a:pt x="13961" y="75946"/>
                    <a:pt x="13961" y="77851"/>
                    <a:pt x="15104" y="79121"/>
                  </a:cubicBezTo>
                  <a:lnTo>
                    <a:pt x="9770" y="83820"/>
                  </a:lnTo>
                  <a:lnTo>
                    <a:pt x="15104" y="78994"/>
                  </a:lnTo>
                  <a:lnTo>
                    <a:pt x="175759" y="257048"/>
                  </a:lnTo>
                  <a:lnTo>
                    <a:pt x="175759" y="257048"/>
                  </a:lnTo>
                  <a:lnTo>
                    <a:pt x="175759" y="257048"/>
                  </a:lnTo>
                  <a:cubicBezTo>
                    <a:pt x="175886" y="257175"/>
                    <a:pt x="175886" y="257175"/>
                    <a:pt x="176013" y="257302"/>
                  </a:cubicBezTo>
                  <a:cubicBezTo>
                    <a:pt x="177410" y="258572"/>
                    <a:pt x="179696" y="258445"/>
                    <a:pt x="180966" y="257048"/>
                  </a:cubicBezTo>
                  <a:lnTo>
                    <a:pt x="180966" y="257048"/>
                  </a:lnTo>
                  <a:lnTo>
                    <a:pt x="180966" y="257048"/>
                  </a:lnTo>
                  <a:lnTo>
                    <a:pt x="342891" y="78994"/>
                  </a:lnTo>
                  <a:lnTo>
                    <a:pt x="342891" y="78994"/>
                  </a:lnTo>
                  <a:lnTo>
                    <a:pt x="342891" y="78994"/>
                  </a:lnTo>
                  <a:cubicBezTo>
                    <a:pt x="344034" y="77724"/>
                    <a:pt x="344161" y="75819"/>
                    <a:pt x="343018" y="74422"/>
                  </a:cubicBezTo>
                  <a:lnTo>
                    <a:pt x="348606" y="69977"/>
                  </a:lnTo>
                  <a:lnTo>
                    <a:pt x="343018" y="74422"/>
                  </a:lnTo>
                  <a:lnTo>
                    <a:pt x="295774" y="15621"/>
                  </a:lnTo>
                  <a:lnTo>
                    <a:pt x="295774" y="15621"/>
                  </a:lnTo>
                  <a:lnTo>
                    <a:pt x="295774" y="15621"/>
                  </a:lnTo>
                  <a:cubicBezTo>
                    <a:pt x="295139" y="14732"/>
                    <a:pt x="294123" y="14351"/>
                    <a:pt x="292980" y="14351"/>
                  </a:cubicBezTo>
                  <a:lnTo>
                    <a:pt x="65015" y="1435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5" name="Freeform 5"/>
            <p:cNvSpPr/>
            <p:nvPr/>
          </p:nvSpPr>
          <p:spPr>
            <a:xfrm>
              <a:off x="123698" y="232918"/>
              <a:ext cx="343789" cy="14224"/>
            </a:xfrm>
            <a:custGeom>
              <a:avLst/>
              <a:gdLst/>
              <a:ahLst/>
              <a:cxnLst/>
              <a:rect l="l" t="t" r="r" b="b"/>
              <a:pathLst>
                <a:path w="343789" h="14224">
                  <a:moveTo>
                    <a:pt x="0" y="0"/>
                  </a:moveTo>
                  <a:lnTo>
                    <a:pt x="343789" y="0"/>
                  </a:lnTo>
                  <a:lnTo>
                    <a:pt x="343789" y="14224"/>
                  </a:lnTo>
                  <a:lnTo>
                    <a:pt x="0" y="142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6" name="Freeform 6"/>
            <p:cNvSpPr/>
            <p:nvPr/>
          </p:nvSpPr>
          <p:spPr>
            <a:xfrm>
              <a:off x="201303" y="162945"/>
              <a:ext cx="187309" cy="272284"/>
            </a:xfrm>
            <a:custGeom>
              <a:avLst/>
              <a:gdLst/>
              <a:ahLst/>
              <a:cxnLst/>
              <a:rect l="l" t="t" r="r" b="b"/>
              <a:pathLst>
                <a:path w="187309" h="272284">
                  <a:moveTo>
                    <a:pt x="142359" y="3298"/>
                  </a:moveTo>
                  <a:lnTo>
                    <a:pt x="186174" y="71878"/>
                  </a:lnTo>
                  <a:cubicBezTo>
                    <a:pt x="187444" y="73910"/>
                    <a:pt x="187698" y="76450"/>
                    <a:pt x="186682" y="78609"/>
                  </a:cubicBezTo>
                  <a:cubicBezTo>
                    <a:pt x="186682" y="78609"/>
                    <a:pt x="100322" y="267712"/>
                    <a:pt x="100195" y="268093"/>
                  </a:cubicBezTo>
                  <a:cubicBezTo>
                    <a:pt x="99052" y="270633"/>
                    <a:pt x="96512" y="272284"/>
                    <a:pt x="93718" y="272284"/>
                  </a:cubicBezTo>
                  <a:cubicBezTo>
                    <a:pt x="90924" y="272284"/>
                    <a:pt x="88384" y="270760"/>
                    <a:pt x="87241" y="268220"/>
                  </a:cubicBezTo>
                  <a:cubicBezTo>
                    <a:pt x="86987" y="267712"/>
                    <a:pt x="627" y="78482"/>
                    <a:pt x="627" y="78609"/>
                  </a:cubicBezTo>
                  <a:cubicBezTo>
                    <a:pt x="-389" y="76450"/>
                    <a:pt x="-135" y="73910"/>
                    <a:pt x="1135" y="71878"/>
                  </a:cubicBezTo>
                  <a:lnTo>
                    <a:pt x="44950" y="3298"/>
                  </a:lnTo>
                  <a:cubicBezTo>
                    <a:pt x="47109" y="-4"/>
                    <a:pt x="51427" y="-1020"/>
                    <a:pt x="54729" y="1139"/>
                  </a:cubicBezTo>
                  <a:cubicBezTo>
                    <a:pt x="58031" y="3298"/>
                    <a:pt x="59047" y="7616"/>
                    <a:pt x="56888" y="10918"/>
                  </a:cubicBezTo>
                  <a:lnTo>
                    <a:pt x="13073" y="79498"/>
                  </a:lnTo>
                  <a:lnTo>
                    <a:pt x="7104" y="75688"/>
                  </a:lnTo>
                  <a:lnTo>
                    <a:pt x="13581" y="72767"/>
                  </a:lnTo>
                  <a:cubicBezTo>
                    <a:pt x="13581" y="72767"/>
                    <a:pt x="99814" y="261870"/>
                    <a:pt x="100068" y="262251"/>
                  </a:cubicBezTo>
                  <a:lnTo>
                    <a:pt x="93591" y="265299"/>
                  </a:lnTo>
                  <a:lnTo>
                    <a:pt x="87114" y="262378"/>
                  </a:lnTo>
                  <a:cubicBezTo>
                    <a:pt x="87368" y="261870"/>
                    <a:pt x="173728" y="72767"/>
                    <a:pt x="173601" y="72767"/>
                  </a:cubicBezTo>
                  <a:lnTo>
                    <a:pt x="180078" y="75688"/>
                  </a:lnTo>
                  <a:lnTo>
                    <a:pt x="174109" y="79498"/>
                  </a:lnTo>
                  <a:lnTo>
                    <a:pt x="130294" y="10918"/>
                  </a:lnTo>
                  <a:cubicBezTo>
                    <a:pt x="128135" y="7616"/>
                    <a:pt x="129151" y="3171"/>
                    <a:pt x="132453" y="1139"/>
                  </a:cubicBezTo>
                  <a:cubicBezTo>
                    <a:pt x="135755" y="-893"/>
                    <a:pt x="140200" y="-4"/>
                    <a:pt x="142232" y="3298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7787171" y="8457728"/>
            <a:ext cx="2971658" cy="714847"/>
            <a:chOff x="0" y="0"/>
            <a:chExt cx="2222881" cy="534721"/>
          </a:xfrm>
        </p:grpSpPr>
        <p:sp>
          <p:nvSpPr>
            <p:cNvPr id="8" name="Freeform 8"/>
            <p:cNvSpPr/>
            <p:nvPr/>
          </p:nvSpPr>
          <p:spPr>
            <a:xfrm>
              <a:off x="63500" y="63500"/>
              <a:ext cx="475107" cy="407670"/>
            </a:xfrm>
            <a:custGeom>
              <a:avLst/>
              <a:gdLst/>
              <a:ahLst/>
              <a:cxnLst/>
              <a:rect l="l" t="t" r="r" b="b"/>
              <a:pathLst>
                <a:path w="475107" h="407670">
                  <a:moveTo>
                    <a:pt x="0" y="0"/>
                  </a:moveTo>
                  <a:lnTo>
                    <a:pt x="380619" y="0"/>
                  </a:lnTo>
                  <a:lnTo>
                    <a:pt x="475107" y="205486"/>
                  </a:lnTo>
                  <a:lnTo>
                    <a:pt x="378079" y="407670"/>
                  </a:lnTo>
                  <a:lnTo>
                    <a:pt x="0" y="407670"/>
                  </a:lnTo>
                  <a:lnTo>
                    <a:pt x="91948" y="205486"/>
                  </a:lnTo>
                  <a:close/>
                </a:path>
              </a:pathLst>
            </a:custGeom>
            <a:solidFill>
              <a:srgbClr val="F1F2F2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9" name="Freeform 9"/>
            <p:cNvSpPr/>
            <p:nvPr/>
          </p:nvSpPr>
          <p:spPr>
            <a:xfrm>
              <a:off x="468630" y="63500"/>
              <a:ext cx="475107" cy="407670"/>
            </a:xfrm>
            <a:custGeom>
              <a:avLst/>
              <a:gdLst/>
              <a:ahLst/>
              <a:cxnLst/>
              <a:rect l="l" t="t" r="r" b="b"/>
              <a:pathLst>
                <a:path w="475107" h="407670">
                  <a:moveTo>
                    <a:pt x="0" y="0"/>
                  </a:moveTo>
                  <a:lnTo>
                    <a:pt x="380619" y="0"/>
                  </a:lnTo>
                  <a:lnTo>
                    <a:pt x="475107" y="205486"/>
                  </a:lnTo>
                  <a:lnTo>
                    <a:pt x="378079" y="407670"/>
                  </a:lnTo>
                  <a:lnTo>
                    <a:pt x="0" y="407670"/>
                  </a:lnTo>
                  <a:lnTo>
                    <a:pt x="92329" y="205486"/>
                  </a:lnTo>
                  <a:close/>
                </a:path>
              </a:pathLst>
            </a:custGeom>
            <a:solidFill>
              <a:srgbClr val="F1F2F2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873887" y="63500"/>
              <a:ext cx="475107" cy="407670"/>
            </a:xfrm>
            <a:custGeom>
              <a:avLst/>
              <a:gdLst/>
              <a:ahLst/>
              <a:cxnLst/>
              <a:rect l="l" t="t" r="r" b="b"/>
              <a:pathLst>
                <a:path w="475107" h="407670">
                  <a:moveTo>
                    <a:pt x="0" y="0"/>
                  </a:moveTo>
                  <a:lnTo>
                    <a:pt x="380619" y="0"/>
                  </a:lnTo>
                  <a:lnTo>
                    <a:pt x="475107" y="205486"/>
                  </a:lnTo>
                  <a:lnTo>
                    <a:pt x="378079" y="407670"/>
                  </a:lnTo>
                  <a:lnTo>
                    <a:pt x="0" y="407670"/>
                  </a:lnTo>
                  <a:lnTo>
                    <a:pt x="92202" y="205486"/>
                  </a:lnTo>
                  <a:close/>
                </a:path>
              </a:pathLst>
            </a:custGeom>
            <a:solidFill>
              <a:srgbClr val="F1F2F2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1280033" y="63500"/>
              <a:ext cx="475107" cy="407670"/>
            </a:xfrm>
            <a:custGeom>
              <a:avLst/>
              <a:gdLst/>
              <a:ahLst/>
              <a:cxnLst/>
              <a:rect l="l" t="t" r="r" b="b"/>
              <a:pathLst>
                <a:path w="475107" h="407670">
                  <a:moveTo>
                    <a:pt x="0" y="0"/>
                  </a:moveTo>
                  <a:lnTo>
                    <a:pt x="380619" y="0"/>
                  </a:lnTo>
                  <a:lnTo>
                    <a:pt x="475107" y="203835"/>
                  </a:lnTo>
                  <a:lnTo>
                    <a:pt x="378079" y="407670"/>
                  </a:lnTo>
                  <a:lnTo>
                    <a:pt x="0" y="407670"/>
                  </a:lnTo>
                  <a:lnTo>
                    <a:pt x="91948" y="203835"/>
                  </a:lnTo>
                  <a:close/>
                </a:path>
              </a:pathLst>
            </a:custGeom>
            <a:solidFill>
              <a:srgbClr val="D22026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1684274" y="63500"/>
              <a:ext cx="475107" cy="407670"/>
            </a:xfrm>
            <a:custGeom>
              <a:avLst/>
              <a:gdLst/>
              <a:ahLst/>
              <a:cxnLst/>
              <a:rect l="l" t="t" r="r" b="b"/>
              <a:pathLst>
                <a:path w="475107" h="407670">
                  <a:moveTo>
                    <a:pt x="0" y="0"/>
                  </a:moveTo>
                  <a:lnTo>
                    <a:pt x="380619" y="0"/>
                  </a:lnTo>
                  <a:lnTo>
                    <a:pt x="475107" y="205105"/>
                  </a:lnTo>
                  <a:lnTo>
                    <a:pt x="378079" y="407670"/>
                  </a:lnTo>
                  <a:lnTo>
                    <a:pt x="0" y="407670"/>
                  </a:lnTo>
                  <a:lnTo>
                    <a:pt x="91821" y="205105"/>
                  </a:lnTo>
                  <a:close/>
                </a:path>
              </a:pathLst>
            </a:custGeom>
            <a:solidFill>
              <a:srgbClr val="F1F2F2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1467752" y="210185"/>
              <a:ext cx="145516" cy="110563"/>
            </a:xfrm>
            <a:custGeom>
              <a:avLst/>
              <a:gdLst/>
              <a:ahLst/>
              <a:cxnLst/>
              <a:rect l="l" t="t" r="r" b="b"/>
              <a:pathLst>
                <a:path w="145516" h="110563">
                  <a:moveTo>
                    <a:pt x="26530" y="0"/>
                  </a:moveTo>
                  <a:lnTo>
                    <a:pt x="119113" y="0"/>
                  </a:lnTo>
                  <a:lnTo>
                    <a:pt x="119113" y="2921"/>
                  </a:lnTo>
                  <a:lnTo>
                    <a:pt x="119113" y="0"/>
                  </a:lnTo>
                  <a:cubicBezTo>
                    <a:pt x="121272" y="0"/>
                    <a:pt x="123304" y="1016"/>
                    <a:pt x="124701" y="2667"/>
                  </a:cubicBezTo>
                  <a:lnTo>
                    <a:pt x="124701" y="2667"/>
                  </a:lnTo>
                  <a:lnTo>
                    <a:pt x="124701" y="2667"/>
                  </a:lnTo>
                  <a:lnTo>
                    <a:pt x="143878" y="26543"/>
                  </a:lnTo>
                  <a:lnTo>
                    <a:pt x="141592" y="28321"/>
                  </a:lnTo>
                  <a:lnTo>
                    <a:pt x="143878" y="26543"/>
                  </a:lnTo>
                  <a:cubicBezTo>
                    <a:pt x="146164" y="29337"/>
                    <a:pt x="146037" y="33274"/>
                    <a:pt x="143624" y="35941"/>
                  </a:cubicBezTo>
                  <a:lnTo>
                    <a:pt x="143624" y="35941"/>
                  </a:lnTo>
                  <a:lnTo>
                    <a:pt x="143624" y="35941"/>
                  </a:lnTo>
                  <a:lnTo>
                    <a:pt x="77838" y="108204"/>
                  </a:lnTo>
                  <a:lnTo>
                    <a:pt x="77838" y="108204"/>
                  </a:lnTo>
                  <a:lnTo>
                    <a:pt x="77838" y="108204"/>
                  </a:lnTo>
                  <a:cubicBezTo>
                    <a:pt x="75171" y="111125"/>
                    <a:pt x="70599" y="111379"/>
                    <a:pt x="67678" y="108712"/>
                  </a:cubicBezTo>
                  <a:cubicBezTo>
                    <a:pt x="67551" y="108585"/>
                    <a:pt x="67297" y="108331"/>
                    <a:pt x="67170" y="108204"/>
                  </a:cubicBezTo>
                  <a:lnTo>
                    <a:pt x="69329" y="106299"/>
                  </a:lnTo>
                  <a:lnTo>
                    <a:pt x="67170" y="108204"/>
                  </a:lnTo>
                  <a:lnTo>
                    <a:pt x="1892" y="35941"/>
                  </a:lnTo>
                  <a:lnTo>
                    <a:pt x="4051" y="34036"/>
                  </a:lnTo>
                  <a:lnTo>
                    <a:pt x="1892" y="35941"/>
                  </a:lnTo>
                  <a:cubicBezTo>
                    <a:pt x="-521" y="33274"/>
                    <a:pt x="-648" y="29337"/>
                    <a:pt x="1638" y="26543"/>
                  </a:cubicBezTo>
                  <a:lnTo>
                    <a:pt x="3924" y="28321"/>
                  </a:lnTo>
                  <a:lnTo>
                    <a:pt x="1638" y="26543"/>
                  </a:lnTo>
                  <a:lnTo>
                    <a:pt x="20815" y="2667"/>
                  </a:lnTo>
                  <a:lnTo>
                    <a:pt x="23101" y="4445"/>
                  </a:lnTo>
                  <a:lnTo>
                    <a:pt x="20815" y="2667"/>
                  </a:lnTo>
                  <a:cubicBezTo>
                    <a:pt x="22212" y="1016"/>
                    <a:pt x="24244" y="0"/>
                    <a:pt x="26403" y="0"/>
                  </a:cubicBezTo>
                  <a:lnTo>
                    <a:pt x="26403" y="2921"/>
                  </a:lnTo>
                  <a:lnTo>
                    <a:pt x="26403" y="0"/>
                  </a:lnTo>
                  <a:moveTo>
                    <a:pt x="26403" y="5842"/>
                  </a:moveTo>
                  <a:cubicBezTo>
                    <a:pt x="26022" y="5842"/>
                    <a:pt x="25514" y="6096"/>
                    <a:pt x="25260" y="6350"/>
                  </a:cubicBezTo>
                  <a:lnTo>
                    <a:pt x="25260" y="6350"/>
                  </a:lnTo>
                  <a:lnTo>
                    <a:pt x="25260" y="6350"/>
                  </a:lnTo>
                  <a:lnTo>
                    <a:pt x="6083" y="30226"/>
                  </a:lnTo>
                  <a:lnTo>
                    <a:pt x="6083" y="30226"/>
                  </a:lnTo>
                  <a:lnTo>
                    <a:pt x="6083" y="30226"/>
                  </a:lnTo>
                  <a:cubicBezTo>
                    <a:pt x="5702" y="30734"/>
                    <a:pt x="5702" y="31496"/>
                    <a:pt x="6083" y="32131"/>
                  </a:cubicBezTo>
                  <a:lnTo>
                    <a:pt x="6083" y="32131"/>
                  </a:lnTo>
                  <a:lnTo>
                    <a:pt x="6083" y="32131"/>
                  </a:lnTo>
                  <a:lnTo>
                    <a:pt x="71361" y="104394"/>
                  </a:lnTo>
                  <a:lnTo>
                    <a:pt x="71361" y="104394"/>
                  </a:lnTo>
                  <a:lnTo>
                    <a:pt x="71361" y="104394"/>
                  </a:lnTo>
                  <a:cubicBezTo>
                    <a:pt x="71361" y="104394"/>
                    <a:pt x="71488" y="104521"/>
                    <a:pt x="71488" y="104521"/>
                  </a:cubicBezTo>
                  <a:cubicBezTo>
                    <a:pt x="71996" y="105029"/>
                    <a:pt x="73012" y="105029"/>
                    <a:pt x="73520" y="104394"/>
                  </a:cubicBezTo>
                  <a:lnTo>
                    <a:pt x="75679" y="106299"/>
                  </a:lnTo>
                  <a:lnTo>
                    <a:pt x="73520" y="104394"/>
                  </a:lnTo>
                  <a:lnTo>
                    <a:pt x="139306" y="32131"/>
                  </a:lnTo>
                  <a:lnTo>
                    <a:pt x="141465" y="34036"/>
                  </a:lnTo>
                  <a:lnTo>
                    <a:pt x="139306" y="32131"/>
                  </a:lnTo>
                  <a:cubicBezTo>
                    <a:pt x="139814" y="31623"/>
                    <a:pt x="139814" y="30861"/>
                    <a:pt x="139306" y="30226"/>
                  </a:cubicBezTo>
                  <a:lnTo>
                    <a:pt x="139306" y="30226"/>
                  </a:lnTo>
                  <a:lnTo>
                    <a:pt x="139306" y="30226"/>
                  </a:lnTo>
                  <a:lnTo>
                    <a:pt x="120129" y="6350"/>
                  </a:lnTo>
                  <a:lnTo>
                    <a:pt x="122415" y="4572"/>
                  </a:lnTo>
                  <a:lnTo>
                    <a:pt x="120129" y="6350"/>
                  </a:lnTo>
                  <a:cubicBezTo>
                    <a:pt x="119875" y="5969"/>
                    <a:pt x="119367" y="5842"/>
                    <a:pt x="118986" y="5842"/>
                  </a:cubicBezTo>
                  <a:lnTo>
                    <a:pt x="26403" y="584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1470787" y="238506"/>
              <a:ext cx="139573" cy="5842"/>
            </a:xfrm>
            <a:custGeom>
              <a:avLst/>
              <a:gdLst/>
              <a:ahLst/>
              <a:cxnLst/>
              <a:rect l="l" t="t" r="r" b="b"/>
              <a:pathLst>
                <a:path w="139573" h="5842">
                  <a:moveTo>
                    <a:pt x="0" y="0"/>
                  </a:moveTo>
                  <a:lnTo>
                    <a:pt x="139573" y="0"/>
                  </a:lnTo>
                  <a:lnTo>
                    <a:pt x="139573" y="5842"/>
                  </a:lnTo>
                  <a:lnTo>
                    <a:pt x="0" y="584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1502277" y="210088"/>
              <a:ext cx="76047" cy="110714"/>
            </a:xfrm>
            <a:custGeom>
              <a:avLst/>
              <a:gdLst/>
              <a:ahLst/>
              <a:cxnLst/>
              <a:rect l="l" t="t" r="r" b="b"/>
              <a:pathLst>
                <a:path w="76047" h="110714">
                  <a:moveTo>
                    <a:pt x="57791" y="1367"/>
                  </a:moveTo>
                  <a:lnTo>
                    <a:pt x="75571" y="29180"/>
                  </a:lnTo>
                  <a:cubicBezTo>
                    <a:pt x="76079" y="30069"/>
                    <a:pt x="76206" y="31085"/>
                    <a:pt x="75825" y="31974"/>
                  </a:cubicBezTo>
                  <a:cubicBezTo>
                    <a:pt x="75825" y="31974"/>
                    <a:pt x="41027" y="108174"/>
                    <a:pt x="40646" y="108936"/>
                  </a:cubicBezTo>
                  <a:cubicBezTo>
                    <a:pt x="40646" y="108936"/>
                    <a:pt x="40646" y="108936"/>
                    <a:pt x="40646" y="108936"/>
                  </a:cubicBezTo>
                  <a:cubicBezTo>
                    <a:pt x="40138" y="109952"/>
                    <a:pt x="39122" y="110714"/>
                    <a:pt x="37979" y="110714"/>
                  </a:cubicBezTo>
                  <a:cubicBezTo>
                    <a:pt x="36836" y="110714"/>
                    <a:pt x="35820" y="110079"/>
                    <a:pt x="35312" y="108936"/>
                  </a:cubicBezTo>
                  <a:cubicBezTo>
                    <a:pt x="35185" y="108809"/>
                    <a:pt x="260" y="31974"/>
                    <a:pt x="260" y="31974"/>
                  </a:cubicBezTo>
                  <a:cubicBezTo>
                    <a:pt x="-121" y="31085"/>
                    <a:pt x="-121" y="30069"/>
                    <a:pt x="514" y="29180"/>
                  </a:cubicBezTo>
                  <a:lnTo>
                    <a:pt x="18294" y="1367"/>
                  </a:lnTo>
                  <a:cubicBezTo>
                    <a:pt x="19183" y="-30"/>
                    <a:pt x="20961" y="-411"/>
                    <a:pt x="22231" y="478"/>
                  </a:cubicBezTo>
                  <a:cubicBezTo>
                    <a:pt x="23501" y="1367"/>
                    <a:pt x="24009" y="3145"/>
                    <a:pt x="23120" y="4415"/>
                  </a:cubicBezTo>
                  <a:lnTo>
                    <a:pt x="5340" y="32228"/>
                  </a:lnTo>
                  <a:lnTo>
                    <a:pt x="2927" y="30704"/>
                  </a:lnTo>
                  <a:lnTo>
                    <a:pt x="5594" y="29561"/>
                  </a:lnTo>
                  <a:cubicBezTo>
                    <a:pt x="5594" y="29561"/>
                    <a:pt x="40646" y="106396"/>
                    <a:pt x="40773" y="106650"/>
                  </a:cubicBezTo>
                  <a:lnTo>
                    <a:pt x="38106" y="107793"/>
                  </a:lnTo>
                  <a:lnTo>
                    <a:pt x="35439" y="106650"/>
                  </a:lnTo>
                  <a:cubicBezTo>
                    <a:pt x="35439" y="106650"/>
                    <a:pt x="35439" y="106650"/>
                    <a:pt x="35439" y="106650"/>
                  </a:cubicBezTo>
                  <a:cubicBezTo>
                    <a:pt x="35820" y="105888"/>
                    <a:pt x="70618" y="29688"/>
                    <a:pt x="70618" y="29688"/>
                  </a:cubicBezTo>
                  <a:lnTo>
                    <a:pt x="73285" y="30831"/>
                  </a:lnTo>
                  <a:lnTo>
                    <a:pt x="70872" y="32355"/>
                  </a:lnTo>
                  <a:lnTo>
                    <a:pt x="53092" y="4542"/>
                  </a:lnTo>
                  <a:cubicBezTo>
                    <a:pt x="52203" y="3145"/>
                    <a:pt x="52584" y="1367"/>
                    <a:pt x="53981" y="605"/>
                  </a:cubicBezTo>
                  <a:cubicBezTo>
                    <a:pt x="55378" y="-157"/>
                    <a:pt x="57156" y="97"/>
                    <a:pt x="57918" y="1494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4443138" y="764907"/>
            <a:ext cx="100222" cy="4355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7"/>
              </a:lnSpc>
            </a:pPr>
            <a:r>
              <a:rPr lang="en-US" sz="3034" b="1">
                <a:solidFill>
                  <a:srgbClr val="D22026"/>
                </a:solidFill>
                <a:latin typeface="Proxima Nova 1 Heavy"/>
                <a:ea typeface="Proxima Nova 1 Heavy"/>
                <a:cs typeface="Proxima Nova 1 Heavy"/>
                <a:sym typeface="Proxima Nova 1 Heavy"/>
              </a:rPr>
              <a:t> </a:t>
            </a:r>
          </a:p>
        </p:txBody>
      </p:sp>
      <p:grpSp>
        <p:nvGrpSpPr>
          <p:cNvPr id="17" name="Group 17"/>
          <p:cNvGrpSpPr>
            <a:grpSpLocks noChangeAspect="1"/>
          </p:cNvGrpSpPr>
          <p:nvPr/>
        </p:nvGrpSpPr>
        <p:grpSpPr>
          <a:xfrm>
            <a:off x="2093807" y="3244631"/>
            <a:ext cx="4768331" cy="5055152"/>
            <a:chOff x="0" y="0"/>
            <a:chExt cx="10732198" cy="1084019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732135" cy="10840212"/>
            </a:xfrm>
            <a:custGeom>
              <a:avLst/>
              <a:gdLst/>
              <a:ahLst/>
              <a:cxnLst/>
              <a:rect l="l" t="t" r="r" b="b"/>
              <a:pathLst>
                <a:path w="10732135" h="10840212">
                  <a:moveTo>
                    <a:pt x="38100" y="10764012"/>
                  </a:moveTo>
                  <a:lnTo>
                    <a:pt x="10694035" y="10764012"/>
                  </a:lnTo>
                  <a:lnTo>
                    <a:pt x="10694035" y="10802112"/>
                  </a:lnTo>
                  <a:lnTo>
                    <a:pt x="10655935" y="10802112"/>
                  </a:lnTo>
                  <a:lnTo>
                    <a:pt x="10655935" y="38100"/>
                  </a:lnTo>
                  <a:lnTo>
                    <a:pt x="10694035" y="38100"/>
                  </a:lnTo>
                  <a:lnTo>
                    <a:pt x="10694035" y="76200"/>
                  </a:lnTo>
                  <a:lnTo>
                    <a:pt x="38100" y="76200"/>
                  </a:lnTo>
                  <a:lnTo>
                    <a:pt x="38100" y="38100"/>
                  </a:lnTo>
                  <a:lnTo>
                    <a:pt x="76200" y="38100"/>
                  </a:lnTo>
                  <a:lnTo>
                    <a:pt x="76200" y="10802112"/>
                  </a:lnTo>
                  <a:lnTo>
                    <a:pt x="38100" y="10802112"/>
                  </a:lnTo>
                  <a:lnTo>
                    <a:pt x="38100" y="10764012"/>
                  </a:lnTo>
                  <a:moveTo>
                    <a:pt x="38100" y="10840212"/>
                  </a:moveTo>
                  <a:lnTo>
                    <a:pt x="0" y="10840212"/>
                  </a:lnTo>
                  <a:lnTo>
                    <a:pt x="0" y="10802112"/>
                  </a:lnTo>
                  <a:lnTo>
                    <a:pt x="0" y="38100"/>
                  </a:lnTo>
                  <a:lnTo>
                    <a:pt x="0" y="0"/>
                  </a:lnTo>
                  <a:lnTo>
                    <a:pt x="38100" y="0"/>
                  </a:lnTo>
                  <a:lnTo>
                    <a:pt x="10694035" y="0"/>
                  </a:lnTo>
                  <a:lnTo>
                    <a:pt x="10732135" y="0"/>
                  </a:lnTo>
                  <a:lnTo>
                    <a:pt x="10732135" y="38100"/>
                  </a:lnTo>
                  <a:lnTo>
                    <a:pt x="10732135" y="10802112"/>
                  </a:lnTo>
                  <a:lnTo>
                    <a:pt x="10732135" y="10840212"/>
                  </a:lnTo>
                  <a:lnTo>
                    <a:pt x="10694035" y="10840212"/>
                  </a:lnTo>
                  <a:lnTo>
                    <a:pt x="38100" y="10840212"/>
                  </a:lnTo>
                  <a:close/>
                </a:path>
              </a:pathLst>
            </a:custGeom>
            <a:solidFill>
              <a:srgbClr val="FBB917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2373009" y="3343032"/>
            <a:ext cx="3355107" cy="12118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b="1">
                <a:solidFill>
                  <a:srgbClr val="FBB917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LEVEL 3</a:t>
            </a:r>
          </a:p>
          <a:p>
            <a:pPr algn="l">
              <a:lnSpc>
                <a:spcPts val="2666"/>
              </a:lnSpc>
            </a:pPr>
            <a:r>
              <a:rPr lang="en-US" sz="2000">
                <a:solidFill>
                  <a:srgbClr val="FBB917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Personalisation on a special product solution or product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097467" y="4768599"/>
            <a:ext cx="4764670" cy="39307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ts val="2159"/>
              </a:lnSpc>
              <a:buFont typeface="Arial"/>
              <a:buChar char="•"/>
            </a:pPr>
            <a:r>
              <a:rPr lang="en-US" sz="1799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Specific lettering</a:t>
            </a:r>
          </a:p>
          <a:p>
            <a:pPr marL="777240" lvl="2" indent="-259080" algn="l">
              <a:lnSpc>
                <a:spcPts val="2159"/>
              </a:lnSpc>
              <a:buFont typeface="Arial"/>
              <a:buChar char="⚬"/>
            </a:pPr>
            <a:r>
              <a:rPr lang="en-US" sz="1799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Price - approx. €</a:t>
            </a:r>
          </a:p>
          <a:p>
            <a:pPr marL="777240" lvl="2" indent="-259080" algn="l">
              <a:lnSpc>
                <a:spcPts val="2159"/>
              </a:lnSpc>
              <a:buFont typeface="Arial"/>
              <a:buChar char="⚬"/>
            </a:pPr>
            <a:r>
              <a:rPr lang="en-US" sz="1799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MOQ’s -  pcs</a:t>
            </a:r>
          </a:p>
          <a:p>
            <a:pPr marL="388620" lvl="1" indent="-194310" algn="l">
              <a:lnSpc>
                <a:spcPts val="2159"/>
              </a:lnSpc>
              <a:buFont typeface="Arial"/>
              <a:buChar char="•"/>
            </a:pPr>
            <a:r>
              <a:rPr lang="en-US" sz="1799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Tampon print </a:t>
            </a:r>
          </a:p>
          <a:p>
            <a:pPr marL="777240" lvl="2" indent="-259080" algn="l">
              <a:lnSpc>
                <a:spcPts val="2159"/>
              </a:lnSpc>
              <a:buFont typeface="Arial"/>
              <a:buChar char="⚬"/>
            </a:pPr>
            <a:r>
              <a:rPr lang="en-US" sz="1799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Price - </a:t>
            </a:r>
            <a:r>
              <a:rPr lang="en-US" sz="1799" err="1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approx</a:t>
            </a:r>
            <a:r>
              <a:rPr lang="en-US" sz="1799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 - € </a:t>
            </a:r>
          </a:p>
          <a:p>
            <a:pPr marL="777240" lvl="2" indent="-259080" algn="l">
              <a:lnSpc>
                <a:spcPts val="2159"/>
              </a:lnSpc>
              <a:buFont typeface="Arial"/>
              <a:buChar char="⚬"/>
            </a:pPr>
            <a:r>
              <a:rPr lang="en-US" sz="1799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MOQ -  pcs</a:t>
            </a:r>
          </a:p>
          <a:p>
            <a:pPr marL="388620" lvl="1" indent="-194310" algn="l">
              <a:lnSpc>
                <a:spcPts val="2159"/>
              </a:lnSpc>
              <a:buFont typeface="Arial"/>
              <a:buChar char="•"/>
            </a:pPr>
            <a:r>
              <a:rPr lang="en-US" sz="1799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Special sleeves </a:t>
            </a:r>
          </a:p>
          <a:p>
            <a:pPr marL="777240" lvl="2" indent="-259080" algn="l">
              <a:lnSpc>
                <a:spcPts val="2159"/>
              </a:lnSpc>
              <a:buFont typeface="Arial"/>
              <a:buChar char="⚬"/>
            </a:pPr>
            <a:r>
              <a:rPr lang="en-US" sz="1799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Price - </a:t>
            </a:r>
            <a:r>
              <a:rPr lang="en-US" sz="1799" err="1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approx</a:t>
            </a:r>
            <a:r>
              <a:rPr lang="en-US" sz="1799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 - € </a:t>
            </a:r>
          </a:p>
          <a:p>
            <a:pPr marL="777240" lvl="2" indent="-259080" algn="l">
              <a:lnSpc>
                <a:spcPts val="2159"/>
              </a:lnSpc>
              <a:buFont typeface="Arial"/>
              <a:buChar char="⚬"/>
            </a:pPr>
            <a:r>
              <a:rPr lang="en-US" sz="1799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MOQ - pcs </a:t>
            </a:r>
          </a:p>
          <a:p>
            <a:pPr marL="388620" lvl="1" indent="-194310">
              <a:lnSpc>
                <a:spcPts val="2159"/>
              </a:lnSpc>
              <a:buFont typeface="Arial"/>
              <a:buChar char="•"/>
            </a:pPr>
            <a:r>
              <a:rPr lang="en-US" sz="1750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More options on request</a:t>
            </a:r>
            <a:br>
              <a:rPr lang="en-US" sz="1750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</a:br>
            <a:endParaRPr lang="en-US" sz="1750">
              <a:solidFill>
                <a:srgbClr val="000000"/>
              </a:solidFill>
              <a:latin typeface="Proxima Nova 1 Light"/>
              <a:ea typeface="Proxima Nova 1 Light"/>
              <a:cs typeface="Proxima Nova 1 Light"/>
            </a:endParaRPr>
          </a:p>
          <a:p>
            <a:pPr algn="l">
              <a:lnSpc>
                <a:spcPts val="2159"/>
              </a:lnSpc>
            </a:pPr>
            <a:r>
              <a:rPr lang="en-US" sz="1799" u="sng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  <a:hlinkClick r:id="rId2" action="ppaction://hlinksldjump"/>
              </a:rPr>
              <a:t>Back to level 3</a:t>
            </a:r>
          </a:p>
          <a:p>
            <a:pPr algn="l">
              <a:lnSpc>
                <a:spcPts val="2159"/>
              </a:lnSpc>
            </a:pPr>
            <a:endParaRPr lang="en-US" sz="1799" u="sng">
              <a:solidFill>
                <a:srgbClr val="000000"/>
              </a:solidFill>
              <a:latin typeface="Proxima Nova 1 Light"/>
              <a:ea typeface="Proxima Nova 1 Light"/>
              <a:cs typeface="Proxima Nova 1 Light"/>
              <a:sym typeface="Proxima Nova 1 Light"/>
              <a:hlinkClick r:id="rId2" action="ppaction://hlinksldjump"/>
            </a:endParaRPr>
          </a:p>
          <a:p>
            <a:pPr algn="l">
              <a:lnSpc>
                <a:spcPts val="2159"/>
              </a:lnSpc>
            </a:pPr>
            <a:endParaRPr lang="en-US" sz="1799" u="sng">
              <a:solidFill>
                <a:srgbClr val="000000"/>
              </a:solidFill>
              <a:latin typeface="Proxima Nova 1 Light"/>
              <a:ea typeface="Proxima Nova 1 Light"/>
              <a:cs typeface="Proxima Nova 1 Light"/>
              <a:sym typeface="Proxima Nova 1 Light"/>
              <a:hlinkClick r:id="rId2" action="ppaction://hlinksldjump"/>
            </a:endParaRPr>
          </a:p>
        </p:txBody>
      </p:sp>
      <p:grpSp>
        <p:nvGrpSpPr>
          <p:cNvPr id="21" name="Group 21"/>
          <p:cNvGrpSpPr/>
          <p:nvPr/>
        </p:nvGrpSpPr>
        <p:grpSpPr>
          <a:xfrm>
            <a:off x="6071359" y="3291306"/>
            <a:ext cx="719559" cy="719555"/>
            <a:chOff x="0" y="0"/>
            <a:chExt cx="959412" cy="959407"/>
          </a:xfrm>
        </p:grpSpPr>
        <p:grpSp>
          <p:nvGrpSpPr>
            <p:cNvPr id="22" name="Group 22"/>
            <p:cNvGrpSpPr>
              <a:grpSpLocks noChangeAspect="1"/>
            </p:cNvGrpSpPr>
            <p:nvPr/>
          </p:nvGrpSpPr>
          <p:grpSpPr>
            <a:xfrm>
              <a:off x="0" y="0"/>
              <a:ext cx="959412" cy="959407"/>
              <a:chOff x="0" y="0"/>
              <a:chExt cx="3780384" cy="3780371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3780409" cy="3780409"/>
              </a:xfrm>
              <a:custGeom>
                <a:avLst/>
                <a:gdLst/>
                <a:ahLst/>
                <a:cxnLst/>
                <a:rect l="l" t="t" r="r" b="b"/>
                <a:pathLst>
                  <a:path w="3780409" h="3780409">
                    <a:moveTo>
                      <a:pt x="0" y="3780409"/>
                    </a:moveTo>
                    <a:lnTo>
                      <a:pt x="3780409" y="3780409"/>
                    </a:lnTo>
                    <a:lnTo>
                      <a:pt x="378040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BB917"/>
              </a:solidFill>
            </p:spPr>
            <p:txBody>
              <a:bodyPr/>
              <a:lstStyle/>
              <a:p>
                <a:endParaRPr lang="en-BE"/>
              </a:p>
            </p:txBody>
          </p:sp>
        </p:grpSp>
        <p:grpSp>
          <p:nvGrpSpPr>
            <p:cNvPr id="24" name="Group 24"/>
            <p:cNvGrpSpPr>
              <a:grpSpLocks noChangeAspect="1"/>
            </p:cNvGrpSpPr>
            <p:nvPr/>
          </p:nvGrpSpPr>
          <p:grpSpPr>
            <a:xfrm>
              <a:off x="113501" y="107305"/>
              <a:ext cx="731070" cy="699400"/>
              <a:chOff x="0" y="0"/>
              <a:chExt cx="2880652" cy="2755862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10271" y="9767"/>
                <a:ext cx="2865309" cy="2732922"/>
              </a:xfrm>
              <a:custGeom>
                <a:avLst/>
                <a:gdLst/>
                <a:ahLst/>
                <a:cxnLst/>
                <a:rect l="l" t="t" r="r" b="b"/>
                <a:pathLst>
                  <a:path w="2865309" h="2732922">
                    <a:moveTo>
                      <a:pt x="1504839" y="44716"/>
                    </a:moveTo>
                    <a:lnTo>
                      <a:pt x="1912001" y="869708"/>
                    </a:lnTo>
                    <a:lnTo>
                      <a:pt x="1860566" y="895108"/>
                    </a:lnTo>
                    <a:lnTo>
                      <a:pt x="1912001" y="869708"/>
                    </a:lnTo>
                    <a:cubicBezTo>
                      <a:pt x="1907048" y="859548"/>
                      <a:pt x="1897396" y="852563"/>
                      <a:pt x="1886093" y="850912"/>
                    </a:cubicBezTo>
                    <a:lnTo>
                      <a:pt x="1886093" y="850912"/>
                    </a:lnTo>
                    <a:lnTo>
                      <a:pt x="1886093" y="850912"/>
                    </a:lnTo>
                    <a:lnTo>
                      <a:pt x="2796429" y="983246"/>
                    </a:lnTo>
                    <a:lnTo>
                      <a:pt x="2796429" y="983246"/>
                    </a:lnTo>
                    <a:lnTo>
                      <a:pt x="2796429" y="983246"/>
                    </a:lnTo>
                    <a:cubicBezTo>
                      <a:pt x="2844181" y="990231"/>
                      <a:pt x="2870343" y="1034300"/>
                      <a:pt x="2864501" y="1074559"/>
                    </a:cubicBezTo>
                    <a:cubicBezTo>
                      <a:pt x="2862088" y="1091450"/>
                      <a:pt x="2854214" y="1107706"/>
                      <a:pt x="2841006" y="1120533"/>
                    </a:cubicBezTo>
                    <a:lnTo>
                      <a:pt x="2801001" y="1079385"/>
                    </a:lnTo>
                    <a:lnTo>
                      <a:pt x="2841006" y="1120406"/>
                    </a:lnTo>
                    <a:lnTo>
                      <a:pt x="2182257" y="1762518"/>
                    </a:lnTo>
                    <a:lnTo>
                      <a:pt x="2182257" y="1762518"/>
                    </a:lnTo>
                    <a:lnTo>
                      <a:pt x="2182257" y="1762518"/>
                    </a:lnTo>
                    <a:cubicBezTo>
                      <a:pt x="2190385" y="1754517"/>
                      <a:pt x="2194068" y="1743214"/>
                      <a:pt x="2192163" y="1732165"/>
                    </a:cubicBezTo>
                    <a:lnTo>
                      <a:pt x="2135648" y="1741817"/>
                    </a:lnTo>
                    <a:lnTo>
                      <a:pt x="2192163" y="1732165"/>
                    </a:lnTo>
                    <a:lnTo>
                      <a:pt x="2347738" y="2638818"/>
                    </a:lnTo>
                    <a:lnTo>
                      <a:pt x="2347738" y="2638818"/>
                    </a:lnTo>
                    <a:lnTo>
                      <a:pt x="2347738" y="2638818"/>
                    </a:lnTo>
                    <a:cubicBezTo>
                      <a:pt x="2355866" y="2686316"/>
                      <a:pt x="2321957" y="2724924"/>
                      <a:pt x="2281825" y="2731655"/>
                    </a:cubicBezTo>
                    <a:cubicBezTo>
                      <a:pt x="2265061" y="2734576"/>
                      <a:pt x="2247281" y="2732036"/>
                      <a:pt x="2231025" y="2723527"/>
                    </a:cubicBezTo>
                    <a:lnTo>
                      <a:pt x="2231025" y="2723527"/>
                    </a:lnTo>
                    <a:lnTo>
                      <a:pt x="2231025" y="2723527"/>
                    </a:lnTo>
                    <a:lnTo>
                      <a:pt x="1416828" y="2295410"/>
                    </a:lnTo>
                    <a:lnTo>
                      <a:pt x="1443498" y="2244610"/>
                    </a:lnTo>
                    <a:lnTo>
                      <a:pt x="1416828" y="2295410"/>
                    </a:lnTo>
                    <a:cubicBezTo>
                      <a:pt x="1426861" y="2300617"/>
                      <a:pt x="1438799" y="2300617"/>
                      <a:pt x="1448578" y="2295410"/>
                    </a:cubicBezTo>
                    <a:lnTo>
                      <a:pt x="1422035" y="2244610"/>
                    </a:lnTo>
                    <a:lnTo>
                      <a:pt x="1448705" y="2295410"/>
                    </a:lnTo>
                    <a:lnTo>
                      <a:pt x="634508" y="2723527"/>
                    </a:lnTo>
                    <a:lnTo>
                      <a:pt x="634508" y="2723527"/>
                    </a:lnTo>
                    <a:lnTo>
                      <a:pt x="634508" y="2723527"/>
                    </a:lnTo>
                    <a:cubicBezTo>
                      <a:pt x="591709" y="2746006"/>
                      <a:pt x="544719" y="2725559"/>
                      <a:pt x="525796" y="2689618"/>
                    </a:cubicBezTo>
                    <a:cubicBezTo>
                      <a:pt x="517922" y="2674505"/>
                      <a:pt x="514747" y="2656725"/>
                      <a:pt x="517795" y="2638691"/>
                    </a:cubicBezTo>
                    <a:lnTo>
                      <a:pt x="574310" y="2648343"/>
                    </a:lnTo>
                    <a:lnTo>
                      <a:pt x="517795" y="2638691"/>
                    </a:lnTo>
                    <a:lnTo>
                      <a:pt x="673243" y="1732038"/>
                    </a:lnTo>
                    <a:lnTo>
                      <a:pt x="729758" y="1741690"/>
                    </a:lnTo>
                    <a:lnTo>
                      <a:pt x="673243" y="1732038"/>
                    </a:lnTo>
                    <a:cubicBezTo>
                      <a:pt x="671338" y="1743087"/>
                      <a:pt x="675021" y="1754517"/>
                      <a:pt x="683276" y="1762518"/>
                    </a:cubicBezTo>
                    <a:lnTo>
                      <a:pt x="683149" y="1762391"/>
                    </a:lnTo>
                    <a:lnTo>
                      <a:pt x="683022" y="1762264"/>
                    </a:lnTo>
                    <a:lnTo>
                      <a:pt x="24400" y="1120406"/>
                    </a:lnTo>
                    <a:lnTo>
                      <a:pt x="64405" y="1079385"/>
                    </a:lnTo>
                    <a:lnTo>
                      <a:pt x="24400" y="1120533"/>
                    </a:lnTo>
                    <a:cubicBezTo>
                      <a:pt x="-10271" y="1086624"/>
                      <a:pt x="-5445" y="1035697"/>
                      <a:pt x="22876" y="1006614"/>
                    </a:cubicBezTo>
                    <a:cubicBezTo>
                      <a:pt x="34814" y="994422"/>
                      <a:pt x="50689" y="985913"/>
                      <a:pt x="68850" y="983246"/>
                    </a:cubicBezTo>
                    <a:lnTo>
                      <a:pt x="68850" y="983246"/>
                    </a:lnTo>
                    <a:lnTo>
                      <a:pt x="68850" y="983246"/>
                    </a:lnTo>
                    <a:lnTo>
                      <a:pt x="979313" y="850912"/>
                    </a:lnTo>
                    <a:lnTo>
                      <a:pt x="979313" y="850912"/>
                    </a:lnTo>
                    <a:lnTo>
                      <a:pt x="979313" y="850912"/>
                    </a:lnTo>
                    <a:cubicBezTo>
                      <a:pt x="968010" y="852563"/>
                      <a:pt x="958358" y="859675"/>
                      <a:pt x="953405" y="869708"/>
                    </a:cubicBezTo>
                    <a:lnTo>
                      <a:pt x="953405" y="869708"/>
                    </a:lnTo>
                    <a:lnTo>
                      <a:pt x="953405" y="869708"/>
                    </a:lnTo>
                    <a:lnTo>
                      <a:pt x="1360567" y="44716"/>
                    </a:lnTo>
                    <a:lnTo>
                      <a:pt x="1360567" y="44716"/>
                    </a:lnTo>
                    <a:lnTo>
                      <a:pt x="1360567" y="44716"/>
                    </a:lnTo>
                    <a:cubicBezTo>
                      <a:pt x="1381903" y="1409"/>
                      <a:pt x="1431941" y="-9767"/>
                      <a:pt x="1468390" y="8267"/>
                    </a:cubicBezTo>
                    <a:cubicBezTo>
                      <a:pt x="1483630" y="15760"/>
                      <a:pt x="1496584" y="28333"/>
                      <a:pt x="1504712" y="44716"/>
                    </a:cubicBezTo>
                    <a:lnTo>
                      <a:pt x="1453277" y="70116"/>
                    </a:lnTo>
                    <a:lnTo>
                      <a:pt x="1504712" y="44716"/>
                    </a:lnTo>
                    <a:moveTo>
                      <a:pt x="1401842" y="95516"/>
                    </a:moveTo>
                    <a:lnTo>
                      <a:pt x="1401842" y="95516"/>
                    </a:lnTo>
                    <a:lnTo>
                      <a:pt x="1401842" y="95516"/>
                    </a:lnTo>
                    <a:cubicBezTo>
                      <a:pt x="1405144" y="102247"/>
                      <a:pt x="1410732" y="107708"/>
                      <a:pt x="1417463" y="111137"/>
                    </a:cubicBezTo>
                    <a:cubicBezTo>
                      <a:pt x="1432449" y="118630"/>
                      <a:pt x="1454039" y="114312"/>
                      <a:pt x="1463310" y="95643"/>
                    </a:cubicBezTo>
                    <a:lnTo>
                      <a:pt x="1411875" y="70243"/>
                    </a:lnTo>
                    <a:lnTo>
                      <a:pt x="1463310" y="95643"/>
                    </a:lnTo>
                    <a:lnTo>
                      <a:pt x="1056275" y="920508"/>
                    </a:lnTo>
                    <a:lnTo>
                      <a:pt x="1004840" y="895108"/>
                    </a:lnTo>
                    <a:lnTo>
                      <a:pt x="1056275" y="920508"/>
                    </a:lnTo>
                    <a:cubicBezTo>
                      <a:pt x="1044591" y="944130"/>
                      <a:pt x="1021985" y="960767"/>
                      <a:pt x="995696" y="964450"/>
                    </a:cubicBezTo>
                    <a:lnTo>
                      <a:pt x="987568" y="907681"/>
                    </a:lnTo>
                    <a:lnTo>
                      <a:pt x="995823" y="964450"/>
                    </a:lnTo>
                    <a:lnTo>
                      <a:pt x="85360" y="1096657"/>
                    </a:lnTo>
                    <a:lnTo>
                      <a:pt x="77105" y="1039888"/>
                    </a:lnTo>
                    <a:lnTo>
                      <a:pt x="85360" y="1096657"/>
                    </a:lnTo>
                    <a:cubicBezTo>
                      <a:pt x="92726" y="1095514"/>
                      <a:pt x="99711" y="1091958"/>
                      <a:pt x="105045" y="1086497"/>
                    </a:cubicBezTo>
                    <a:cubicBezTo>
                      <a:pt x="116602" y="1074559"/>
                      <a:pt x="119396" y="1052715"/>
                      <a:pt x="104283" y="1038110"/>
                    </a:cubicBezTo>
                    <a:lnTo>
                      <a:pt x="104283" y="1038110"/>
                    </a:lnTo>
                    <a:lnTo>
                      <a:pt x="104283" y="1038110"/>
                    </a:lnTo>
                    <a:lnTo>
                      <a:pt x="763159" y="1680349"/>
                    </a:lnTo>
                    <a:lnTo>
                      <a:pt x="723154" y="1721370"/>
                    </a:lnTo>
                    <a:lnTo>
                      <a:pt x="763032" y="1680095"/>
                    </a:lnTo>
                    <a:cubicBezTo>
                      <a:pt x="782209" y="1698637"/>
                      <a:pt x="790845" y="1725307"/>
                      <a:pt x="786273" y="1751469"/>
                    </a:cubicBezTo>
                    <a:lnTo>
                      <a:pt x="786273" y="1751469"/>
                    </a:lnTo>
                    <a:lnTo>
                      <a:pt x="786273" y="1751469"/>
                    </a:lnTo>
                    <a:lnTo>
                      <a:pt x="630825" y="2658122"/>
                    </a:lnTo>
                    <a:lnTo>
                      <a:pt x="630825" y="2658122"/>
                    </a:lnTo>
                    <a:lnTo>
                      <a:pt x="630825" y="2658122"/>
                    </a:lnTo>
                    <a:cubicBezTo>
                      <a:pt x="632095" y="2650756"/>
                      <a:pt x="630825" y="2643009"/>
                      <a:pt x="627269" y="2636278"/>
                    </a:cubicBezTo>
                    <a:cubicBezTo>
                      <a:pt x="619522" y="2621546"/>
                      <a:pt x="599583" y="2612148"/>
                      <a:pt x="581041" y="2621927"/>
                    </a:cubicBezTo>
                    <a:lnTo>
                      <a:pt x="607711" y="2672727"/>
                    </a:lnTo>
                    <a:lnTo>
                      <a:pt x="581041" y="2621927"/>
                    </a:lnTo>
                    <a:lnTo>
                      <a:pt x="1395238" y="2193810"/>
                    </a:lnTo>
                    <a:lnTo>
                      <a:pt x="1395238" y="2193810"/>
                    </a:lnTo>
                    <a:lnTo>
                      <a:pt x="1395238" y="2193810"/>
                    </a:lnTo>
                    <a:cubicBezTo>
                      <a:pt x="1418606" y="2181618"/>
                      <a:pt x="1446546" y="2181491"/>
                      <a:pt x="1470041" y="2193810"/>
                    </a:cubicBezTo>
                    <a:lnTo>
                      <a:pt x="1470041" y="2193810"/>
                    </a:lnTo>
                    <a:lnTo>
                      <a:pt x="1470041" y="2193810"/>
                    </a:lnTo>
                    <a:lnTo>
                      <a:pt x="2284238" y="2621927"/>
                    </a:lnTo>
                    <a:lnTo>
                      <a:pt x="2257568" y="2672727"/>
                    </a:lnTo>
                    <a:lnTo>
                      <a:pt x="2284238" y="2621927"/>
                    </a:lnTo>
                    <a:cubicBezTo>
                      <a:pt x="2277634" y="2618498"/>
                      <a:pt x="2269887" y="2617355"/>
                      <a:pt x="2262521" y="2618498"/>
                    </a:cubicBezTo>
                    <a:cubicBezTo>
                      <a:pt x="2246011" y="2621292"/>
                      <a:pt x="2231152" y="2637421"/>
                      <a:pt x="2234581" y="2657995"/>
                    </a:cubicBezTo>
                    <a:lnTo>
                      <a:pt x="2291096" y="2648343"/>
                    </a:lnTo>
                    <a:lnTo>
                      <a:pt x="2234581" y="2657995"/>
                    </a:lnTo>
                    <a:lnTo>
                      <a:pt x="2079006" y="1751342"/>
                    </a:lnTo>
                    <a:lnTo>
                      <a:pt x="2079006" y="1751342"/>
                    </a:lnTo>
                    <a:lnTo>
                      <a:pt x="2079006" y="1751342"/>
                    </a:lnTo>
                    <a:cubicBezTo>
                      <a:pt x="2074561" y="1725307"/>
                      <a:pt x="2083197" y="1698637"/>
                      <a:pt x="2102247" y="1680095"/>
                    </a:cubicBezTo>
                    <a:lnTo>
                      <a:pt x="2142252" y="1721243"/>
                    </a:lnTo>
                    <a:lnTo>
                      <a:pt x="2102247" y="1680222"/>
                    </a:lnTo>
                    <a:lnTo>
                      <a:pt x="2760996" y="1038110"/>
                    </a:lnTo>
                    <a:lnTo>
                      <a:pt x="2760996" y="1038110"/>
                    </a:lnTo>
                    <a:lnTo>
                      <a:pt x="2760996" y="1038110"/>
                    </a:lnTo>
                    <a:cubicBezTo>
                      <a:pt x="2755662" y="1043317"/>
                      <a:pt x="2752106" y="1050429"/>
                      <a:pt x="2750963" y="1057922"/>
                    </a:cubicBezTo>
                    <a:cubicBezTo>
                      <a:pt x="2748550" y="1074432"/>
                      <a:pt x="2759218" y="1093609"/>
                      <a:pt x="2779919" y="1096657"/>
                    </a:cubicBezTo>
                    <a:lnTo>
                      <a:pt x="2788174" y="1039888"/>
                    </a:lnTo>
                    <a:lnTo>
                      <a:pt x="2779919" y="1096657"/>
                    </a:lnTo>
                    <a:lnTo>
                      <a:pt x="1869583" y="964323"/>
                    </a:lnTo>
                    <a:lnTo>
                      <a:pt x="1877838" y="907554"/>
                    </a:lnTo>
                    <a:lnTo>
                      <a:pt x="1869710" y="964323"/>
                    </a:lnTo>
                    <a:cubicBezTo>
                      <a:pt x="1843421" y="960513"/>
                      <a:pt x="1820688" y="944003"/>
                      <a:pt x="1809004" y="920381"/>
                    </a:cubicBezTo>
                    <a:lnTo>
                      <a:pt x="1809004" y="920381"/>
                    </a:lnTo>
                    <a:lnTo>
                      <a:pt x="1809004" y="920381"/>
                    </a:lnTo>
                    <a:lnTo>
                      <a:pt x="1401969" y="95516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BE"/>
              </a:p>
            </p:txBody>
          </p:sp>
        </p:grpSp>
      </p:grpSp>
      <p:grpSp>
        <p:nvGrpSpPr>
          <p:cNvPr id="26" name="Group 26"/>
          <p:cNvGrpSpPr>
            <a:grpSpLocks noChangeAspect="1"/>
          </p:cNvGrpSpPr>
          <p:nvPr/>
        </p:nvGrpSpPr>
        <p:grpSpPr>
          <a:xfrm>
            <a:off x="2097467" y="8503856"/>
            <a:ext cx="2837958" cy="579931"/>
            <a:chOff x="0" y="0"/>
            <a:chExt cx="11305007" cy="2310155"/>
          </a:xfrm>
        </p:grpSpPr>
        <p:sp>
          <p:nvSpPr>
            <p:cNvPr id="27" name="Freeform 27"/>
            <p:cNvSpPr/>
            <p:nvPr/>
          </p:nvSpPr>
          <p:spPr>
            <a:xfrm>
              <a:off x="63500" y="63500"/>
              <a:ext cx="2533904" cy="2174494"/>
            </a:xfrm>
            <a:custGeom>
              <a:avLst/>
              <a:gdLst/>
              <a:ahLst/>
              <a:cxnLst/>
              <a:rect l="l" t="t" r="r" b="b"/>
              <a:pathLst>
                <a:path w="2533904" h="2174494">
                  <a:moveTo>
                    <a:pt x="0" y="0"/>
                  </a:moveTo>
                  <a:lnTo>
                    <a:pt x="2029841" y="0"/>
                  </a:lnTo>
                  <a:lnTo>
                    <a:pt x="2533904" y="1095883"/>
                  </a:lnTo>
                  <a:lnTo>
                    <a:pt x="2016252" y="2174494"/>
                  </a:lnTo>
                  <a:lnTo>
                    <a:pt x="0" y="2174494"/>
                  </a:lnTo>
                  <a:lnTo>
                    <a:pt x="490474" y="1095883"/>
                  </a:lnTo>
                  <a:close/>
                </a:path>
              </a:pathLst>
            </a:custGeom>
            <a:solidFill>
              <a:srgbClr val="F5F4F4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28" name="Freeform 28"/>
            <p:cNvSpPr/>
            <p:nvPr/>
          </p:nvSpPr>
          <p:spPr>
            <a:xfrm>
              <a:off x="2224532" y="63500"/>
              <a:ext cx="2533904" cy="2174494"/>
            </a:xfrm>
            <a:custGeom>
              <a:avLst/>
              <a:gdLst/>
              <a:ahLst/>
              <a:cxnLst/>
              <a:rect l="l" t="t" r="r" b="b"/>
              <a:pathLst>
                <a:path w="2533904" h="2174494">
                  <a:moveTo>
                    <a:pt x="0" y="0"/>
                  </a:moveTo>
                  <a:lnTo>
                    <a:pt x="2029841" y="0"/>
                  </a:lnTo>
                  <a:lnTo>
                    <a:pt x="2533904" y="1095883"/>
                  </a:lnTo>
                  <a:lnTo>
                    <a:pt x="2016252" y="2174494"/>
                  </a:lnTo>
                  <a:lnTo>
                    <a:pt x="0" y="2174494"/>
                  </a:lnTo>
                  <a:lnTo>
                    <a:pt x="492125" y="1095883"/>
                  </a:lnTo>
                  <a:close/>
                </a:path>
              </a:pathLst>
            </a:custGeom>
            <a:solidFill>
              <a:srgbClr val="F5F4F4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29" name="Freeform 29"/>
            <p:cNvSpPr/>
            <p:nvPr/>
          </p:nvSpPr>
          <p:spPr>
            <a:xfrm>
              <a:off x="4385564" y="63500"/>
              <a:ext cx="2533903" cy="2174494"/>
            </a:xfrm>
            <a:custGeom>
              <a:avLst/>
              <a:gdLst/>
              <a:ahLst/>
              <a:cxnLst/>
              <a:rect l="l" t="t" r="r" b="b"/>
              <a:pathLst>
                <a:path w="2533903" h="2174494">
                  <a:moveTo>
                    <a:pt x="0" y="0"/>
                  </a:moveTo>
                  <a:lnTo>
                    <a:pt x="2029841" y="0"/>
                  </a:lnTo>
                  <a:lnTo>
                    <a:pt x="2533904" y="1095883"/>
                  </a:lnTo>
                  <a:lnTo>
                    <a:pt x="2016251" y="2174494"/>
                  </a:lnTo>
                  <a:lnTo>
                    <a:pt x="0" y="2174494"/>
                  </a:lnTo>
                  <a:lnTo>
                    <a:pt x="491744" y="1095883"/>
                  </a:lnTo>
                  <a:close/>
                </a:path>
              </a:pathLst>
            </a:custGeom>
            <a:solidFill>
              <a:srgbClr val="FBB917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30" name="Freeform 30"/>
            <p:cNvSpPr/>
            <p:nvPr/>
          </p:nvSpPr>
          <p:spPr>
            <a:xfrm>
              <a:off x="6551676" y="72136"/>
              <a:ext cx="2533904" cy="2174494"/>
            </a:xfrm>
            <a:custGeom>
              <a:avLst/>
              <a:gdLst/>
              <a:ahLst/>
              <a:cxnLst/>
              <a:rect l="l" t="t" r="r" b="b"/>
              <a:pathLst>
                <a:path w="2533904" h="2174494">
                  <a:moveTo>
                    <a:pt x="0" y="0"/>
                  </a:moveTo>
                  <a:lnTo>
                    <a:pt x="2029841" y="0"/>
                  </a:lnTo>
                  <a:lnTo>
                    <a:pt x="2533904" y="1087247"/>
                  </a:lnTo>
                  <a:lnTo>
                    <a:pt x="2016252" y="2174494"/>
                  </a:lnTo>
                  <a:lnTo>
                    <a:pt x="0" y="2174494"/>
                  </a:lnTo>
                  <a:lnTo>
                    <a:pt x="490474" y="1087247"/>
                  </a:lnTo>
                  <a:close/>
                </a:path>
              </a:pathLst>
            </a:custGeom>
            <a:solidFill>
              <a:srgbClr val="F5F4F4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31" name="Freeform 31"/>
            <p:cNvSpPr/>
            <p:nvPr/>
          </p:nvSpPr>
          <p:spPr>
            <a:xfrm>
              <a:off x="8707501" y="65151"/>
              <a:ext cx="2534031" cy="2174494"/>
            </a:xfrm>
            <a:custGeom>
              <a:avLst/>
              <a:gdLst/>
              <a:ahLst/>
              <a:cxnLst/>
              <a:rect l="l" t="t" r="r" b="b"/>
              <a:pathLst>
                <a:path w="2534031" h="2174494">
                  <a:moveTo>
                    <a:pt x="0" y="0"/>
                  </a:moveTo>
                  <a:lnTo>
                    <a:pt x="2029968" y="0"/>
                  </a:lnTo>
                  <a:lnTo>
                    <a:pt x="2534031" y="1094232"/>
                  </a:lnTo>
                  <a:lnTo>
                    <a:pt x="2016379" y="2174494"/>
                  </a:lnTo>
                  <a:lnTo>
                    <a:pt x="0" y="2174494"/>
                  </a:lnTo>
                  <a:lnTo>
                    <a:pt x="489839" y="1094232"/>
                  </a:lnTo>
                  <a:close/>
                </a:path>
              </a:pathLst>
            </a:custGeom>
            <a:solidFill>
              <a:srgbClr val="F5F4F4"/>
            </a:solidFill>
          </p:spPr>
          <p:txBody>
            <a:bodyPr/>
            <a:lstStyle/>
            <a:p>
              <a:endParaRPr lang="en-BE"/>
            </a:p>
          </p:txBody>
        </p:sp>
        <p:sp>
          <p:nvSpPr>
            <p:cNvPr id="32" name="Freeform 32"/>
            <p:cNvSpPr/>
            <p:nvPr/>
          </p:nvSpPr>
          <p:spPr>
            <a:xfrm>
              <a:off x="5393691" y="762762"/>
              <a:ext cx="817499" cy="792988"/>
            </a:xfrm>
            <a:custGeom>
              <a:avLst/>
              <a:gdLst/>
              <a:ahLst/>
              <a:cxnLst/>
              <a:rect l="l" t="t" r="r" b="b"/>
              <a:pathLst>
                <a:path w="817499" h="792988">
                  <a:moveTo>
                    <a:pt x="408685" y="45720"/>
                  </a:moveTo>
                  <a:lnTo>
                    <a:pt x="517905" y="266954"/>
                  </a:lnTo>
                  <a:lnTo>
                    <a:pt x="517905" y="266954"/>
                  </a:lnTo>
                  <a:lnTo>
                    <a:pt x="517905" y="266954"/>
                  </a:lnTo>
                  <a:cubicBezTo>
                    <a:pt x="521334" y="273812"/>
                    <a:pt x="527811" y="278511"/>
                    <a:pt x="535431" y="279654"/>
                  </a:cubicBezTo>
                  <a:lnTo>
                    <a:pt x="535431" y="279654"/>
                  </a:lnTo>
                  <a:lnTo>
                    <a:pt x="779652" y="315087"/>
                  </a:lnTo>
                  <a:lnTo>
                    <a:pt x="602995" y="487299"/>
                  </a:lnTo>
                  <a:lnTo>
                    <a:pt x="602995" y="487299"/>
                  </a:lnTo>
                  <a:cubicBezTo>
                    <a:pt x="597407" y="492633"/>
                    <a:pt x="594994" y="500380"/>
                    <a:pt x="596264" y="507873"/>
                  </a:cubicBezTo>
                  <a:lnTo>
                    <a:pt x="596264" y="507873"/>
                  </a:lnTo>
                  <a:lnTo>
                    <a:pt x="596264" y="507873"/>
                  </a:lnTo>
                  <a:lnTo>
                    <a:pt x="638047" y="751078"/>
                  </a:lnTo>
                  <a:lnTo>
                    <a:pt x="419607" y="636270"/>
                  </a:lnTo>
                  <a:cubicBezTo>
                    <a:pt x="416178" y="634492"/>
                    <a:pt x="412495" y="633603"/>
                    <a:pt x="408685" y="633603"/>
                  </a:cubicBezTo>
                  <a:cubicBezTo>
                    <a:pt x="404876" y="633603"/>
                    <a:pt x="401192" y="634492"/>
                    <a:pt x="397764" y="636270"/>
                  </a:cubicBezTo>
                  <a:lnTo>
                    <a:pt x="397764" y="636270"/>
                  </a:lnTo>
                  <a:lnTo>
                    <a:pt x="179323" y="751078"/>
                  </a:lnTo>
                  <a:lnTo>
                    <a:pt x="220979" y="507873"/>
                  </a:lnTo>
                  <a:lnTo>
                    <a:pt x="220979" y="507873"/>
                  </a:lnTo>
                  <a:cubicBezTo>
                    <a:pt x="222250" y="500253"/>
                    <a:pt x="219837" y="492506"/>
                    <a:pt x="214248" y="487172"/>
                  </a:cubicBezTo>
                  <a:lnTo>
                    <a:pt x="214248" y="487172"/>
                  </a:lnTo>
                  <a:lnTo>
                    <a:pt x="37718" y="315214"/>
                  </a:lnTo>
                  <a:lnTo>
                    <a:pt x="281939" y="279781"/>
                  </a:lnTo>
                  <a:lnTo>
                    <a:pt x="281939" y="279781"/>
                  </a:lnTo>
                  <a:lnTo>
                    <a:pt x="281939" y="279781"/>
                  </a:lnTo>
                  <a:cubicBezTo>
                    <a:pt x="289559" y="278638"/>
                    <a:pt x="296036" y="273939"/>
                    <a:pt x="299465" y="267081"/>
                  </a:cubicBezTo>
                  <a:lnTo>
                    <a:pt x="299465" y="267081"/>
                  </a:lnTo>
                  <a:lnTo>
                    <a:pt x="299465" y="267081"/>
                  </a:lnTo>
                  <a:lnTo>
                    <a:pt x="408685" y="45847"/>
                  </a:lnTo>
                  <a:close/>
                  <a:moveTo>
                    <a:pt x="408685" y="0"/>
                  </a:moveTo>
                  <a:cubicBezTo>
                    <a:pt x="400430" y="0"/>
                    <a:pt x="392048" y="4191"/>
                    <a:pt x="387730" y="12954"/>
                  </a:cubicBezTo>
                  <a:lnTo>
                    <a:pt x="387730" y="12954"/>
                  </a:lnTo>
                  <a:lnTo>
                    <a:pt x="387730" y="12954"/>
                  </a:lnTo>
                  <a:lnTo>
                    <a:pt x="271906" y="247650"/>
                  </a:lnTo>
                  <a:lnTo>
                    <a:pt x="12953" y="285242"/>
                  </a:lnTo>
                  <a:lnTo>
                    <a:pt x="12953" y="285242"/>
                  </a:lnTo>
                  <a:lnTo>
                    <a:pt x="12953" y="285242"/>
                  </a:lnTo>
                  <a:cubicBezTo>
                    <a:pt x="7873" y="286004"/>
                    <a:pt x="3428" y="288290"/>
                    <a:pt x="0" y="291719"/>
                  </a:cubicBezTo>
                  <a:lnTo>
                    <a:pt x="0" y="291719"/>
                  </a:lnTo>
                  <a:lnTo>
                    <a:pt x="0" y="324993"/>
                  </a:lnTo>
                  <a:lnTo>
                    <a:pt x="0" y="324993"/>
                  </a:lnTo>
                  <a:cubicBezTo>
                    <a:pt x="0" y="324993"/>
                    <a:pt x="0" y="324993"/>
                    <a:pt x="127" y="325120"/>
                  </a:cubicBezTo>
                  <a:lnTo>
                    <a:pt x="127" y="325120"/>
                  </a:lnTo>
                  <a:lnTo>
                    <a:pt x="187452" y="507746"/>
                  </a:lnTo>
                  <a:lnTo>
                    <a:pt x="143256" y="765683"/>
                  </a:lnTo>
                  <a:cubicBezTo>
                    <a:pt x="142366" y="770890"/>
                    <a:pt x="143256" y="776097"/>
                    <a:pt x="145541" y="780415"/>
                  </a:cubicBezTo>
                  <a:cubicBezTo>
                    <a:pt x="149478" y="787781"/>
                    <a:pt x="157479" y="792988"/>
                    <a:pt x="166242" y="792988"/>
                  </a:cubicBezTo>
                  <a:cubicBezTo>
                    <a:pt x="169798" y="792988"/>
                    <a:pt x="173482" y="792099"/>
                    <a:pt x="177038" y="790321"/>
                  </a:cubicBezTo>
                  <a:lnTo>
                    <a:pt x="408685" y="668528"/>
                  </a:lnTo>
                  <a:lnTo>
                    <a:pt x="640333" y="790321"/>
                  </a:lnTo>
                  <a:lnTo>
                    <a:pt x="640333" y="790321"/>
                  </a:lnTo>
                  <a:lnTo>
                    <a:pt x="640333" y="790321"/>
                  </a:lnTo>
                  <a:cubicBezTo>
                    <a:pt x="643762" y="792099"/>
                    <a:pt x="647445" y="792988"/>
                    <a:pt x="651128" y="792988"/>
                  </a:cubicBezTo>
                  <a:cubicBezTo>
                    <a:pt x="652398" y="792988"/>
                    <a:pt x="653669" y="792861"/>
                    <a:pt x="654938" y="792607"/>
                  </a:cubicBezTo>
                  <a:cubicBezTo>
                    <a:pt x="666622" y="790575"/>
                    <a:pt x="676401" y="779399"/>
                    <a:pt x="674115" y="765683"/>
                  </a:cubicBezTo>
                  <a:lnTo>
                    <a:pt x="674115" y="765683"/>
                  </a:lnTo>
                  <a:lnTo>
                    <a:pt x="674115" y="765683"/>
                  </a:lnTo>
                  <a:lnTo>
                    <a:pt x="629919" y="507746"/>
                  </a:lnTo>
                  <a:lnTo>
                    <a:pt x="817371" y="325120"/>
                  </a:lnTo>
                  <a:lnTo>
                    <a:pt x="817371" y="325120"/>
                  </a:lnTo>
                  <a:cubicBezTo>
                    <a:pt x="817371" y="325120"/>
                    <a:pt x="817371" y="325120"/>
                    <a:pt x="817498" y="324993"/>
                  </a:cubicBezTo>
                  <a:lnTo>
                    <a:pt x="817498" y="324993"/>
                  </a:lnTo>
                  <a:lnTo>
                    <a:pt x="817498" y="291592"/>
                  </a:lnTo>
                  <a:lnTo>
                    <a:pt x="817498" y="291592"/>
                  </a:lnTo>
                  <a:cubicBezTo>
                    <a:pt x="814196" y="288290"/>
                    <a:pt x="809752" y="286004"/>
                    <a:pt x="804545" y="285242"/>
                  </a:cubicBezTo>
                  <a:lnTo>
                    <a:pt x="804545" y="285242"/>
                  </a:lnTo>
                  <a:lnTo>
                    <a:pt x="804545" y="285242"/>
                  </a:lnTo>
                  <a:lnTo>
                    <a:pt x="545591" y="247650"/>
                  </a:lnTo>
                  <a:lnTo>
                    <a:pt x="429767" y="12954"/>
                  </a:lnTo>
                  <a:lnTo>
                    <a:pt x="429767" y="12954"/>
                  </a:lnTo>
                  <a:cubicBezTo>
                    <a:pt x="427354" y="8128"/>
                    <a:pt x="423671" y="4572"/>
                    <a:pt x="419227" y="2413"/>
                  </a:cubicBezTo>
                  <a:cubicBezTo>
                    <a:pt x="416052" y="762"/>
                    <a:pt x="412496" y="0"/>
                    <a:pt x="408813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BE"/>
            </a:p>
          </p:txBody>
        </p:sp>
      </p:grpSp>
      <p:grpSp>
        <p:nvGrpSpPr>
          <p:cNvPr id="33" name="Group 33"/>
          <p:cNvGrpSpPr>
            <a:grpSpLocks noChangeAspect="1"/>
          </p:cNvGrpSpPr>
          <p:nvPr/>
        </p:nvGrpSpPr>
        <p:grpSpPr>
          <a:xfrm>
            <a:off x="857288" y="857758"/>
            <a:ext cx="1000274" cy="1000269"/>
            <a:chOff x="0" y="0"/>
            <a:chExt cx="3780384" cy="3780371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3780409" cy="3780409"/>
            </a:xfrm>
            <a:custGeom>
              <a:avLst/>
              <a:gdLst/>
              <a:ahLst/>
              <a:cxnLst/>
              <a:rect l="l" t="t" r="r" b="b"/>
              <a:pathLst>
                <a:path w="3780409" h="3780409">
                  <a:moveTo>
                    <a:pt x="0" y="3780409"/>
                  </a:moveTo>
                  <a:lnTo>
                    <a:pt x="3780409" y="3780409"/>
                  </a:lnTo>
                  <a:lnTo>
                    <a:pt x="378040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AAA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2171800" y="947052"/>
            <a:ext cx="4237645" cy="9568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04"/>
              </a:lnSpc>
            </a:pPr>
            <a:r>
              <a:rPr lang="en-US" sz="3704" b="1">
                <a:solidFill>
                  <a:srgbClr val="004F9F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MOQ &amp; </a:t>
            </a:r>
          </a:p>
          <a:p>
            <a:pPr algn="l">
              <a:lnSpc>
                <a:spcPts val="3704"/>
              </a:lnSpc>
            </a:pPr>
            <a:r>
              <a:rPr lang="en-US" sz="3704" b="1">
                <a:solidFill>
                  <a:srgbClr val="004F9F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PRICE INDICATION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218420" y="985528"/>
            <a:ext cx="278011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3600" b="1">
                <a:solidFill>
                  <a:srgbClr val="FFFFFF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5</a:t>
            </a:r>
          </a:p>
        </p:txBody>
      </p:sp>
      <p:grpSp>
        <p:nvGrpSpPr>
          <p:cNvPr id="37" name="Group 37"/>
          <p:cNvGrpSpPr>
            <a:grpSpLocks noChangeAspect="1"/>
          </p:cNvGrpSpPr>
          <p:nvPr/>
        </p:nvGrpSpPr>
        <p:grpSpPr>
          <a:xfrm>
            <a:off x="7787171" y="3241471"/>
            <a:ext cx="4768331" cy="4816316"/>
            <a:chOff x="0" y="0"/>
            <a:chExt cx="10732198" cy="10840199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10732135" cy="10840212"/>
            </a:xfrm>
            <a:custGeom>
              <a:avLst/>
              <a:gdLst/>
              <a:ahLst/>
              <a:cxnLst/>
              <a:rect l="l" t="t" r="r" b="b"/>
              <a:pathLst>
                <a:path w="10732135" h="10840212">
                  <a:moveTo>
                    <a:pt x="38100" y="10764012"/>
                  </a:moveTo>
                  <a:lnTo>
                    <a:pt x="10694035" y="10764012"/>
                  </a:lnTo>
                  <a:lnTo>
                    <a:pt x="10694035" y="10802112"/>
                  </a:lnTo>
                  <a:lnTo>
                    <a:pt x="10655935" y="10802112"/>
                  </a:lnTo>
                  <a:lnTo>
                    <a:pt x="10655935" y="38100"/>
                  </a:lnTo>
                  <a:lnTo>
                    <a:pt x="10694035" y="38100"/>
                  </a:lnTo>
                  <a:lnTo>
                    <a:pt x="10694035" y="76200"/>
                  </a:lnTo>
                  <a:lnTo>
                    <a:pt x="38100" y="76200"/>
                  </a:lnTo>
                  <a:lnTo>
                    <a:pt x="38100" y="38100"/>
                  </a:lnTo>
                  <a:lnTo>
                    <a:pt x="76200" y="38100"/>
                  </a:lnTo>
                  <a:lnTo>
                    <a:pt x="76200" y="10802112"/>
                  </a:lnTo>
                  <a:lnTo>
                    <a:pt x="38100" y="10802112"/>
                  </a:lnTo>
                  <a:lnTo>
                    <a:pt x="38100" y="10764012"/>
                  </a:lnTo>
                  <a:moveTo>
                    <a:pt x="38100" y="10840212"/>
                  </a:moveTo>
                  <a:lnTo>
                    <a:pt x="0" y="10840212"/>
                  </a:lnTo>
                  <a:lnTo>
                    <a:pt x="0" y="10802112"/>
                  </a:lnTo>
                  <a:lnTo>
                    <a:pt x="0" y="38100"/>
                  </a:lnTo>
                  <a:lnTo>
                    <a:pt x="0" y="0"/>
                  </a:lnTo>
                  <a:lnTo>
                    <a:pt x="38100" y="0"/>
                  </a:lnTo>
                  <a:lnTo>
                    <a:pt x="10694035" y="0"/>
                  </a:lnTo>
                  <a:lnTo>
                    <a:pt x="10732135" y="0"/>
                  </a:lnTo>
                  <a:lnTo>
                    <a:pt x="10732135" y="38100"/>
                  </a:lnTo>
                  <a:lnTo>
                    <a:pt x="10732135" y="10802112"/>
                  </a:lnTo>
                  <a:lnTo>
                    <a:pt x="10732135" y="10840212"/>
                  </a:lnTo>
                  <a:lnTo>
                    <a:pt x="10694035" y="10840212"/>
                  </a:lnTo>
                  <a:lnTo>
                    <a:pt x="38100" y="10840212"/>
                  </a:lnTo>
                  <a:close/>
                </a:path>
              </a:pathLst>
            </a:custGeom>
            <a:solidFill>
              <a:srgbClr val="D01317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39" name="TextBox 39"/>
          <p:cNvSpPr txBox="1"/>
          <p:nvPr/>
        </p:nvSpPr>
        <p:spPr>
          <a:xfrm>
            <a:off x="7988379" y="3431820"/>
            <a:ext cx="3355107" cy="12118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b="1">
                <a:solidFill>
                  <a:srgbClr val="D01317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LEVEL 4</a:t>
            </a:r>
          </a:p>
          <a:p>
            <a:pPr algn="l">
              <a:lnSpc>
                <a:spcPts val="2666"/>
              </a:lnSpc>
            </a:pPr>
            <a:r>
              <a:rPr lang="en-US" sz="2000">
                <a:solidFill>
                  <a:srgbClr val="D01317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Full-customisation on an exclusive softener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790831" y="4807616"/>
            <a:ext cx="4764670" cy="33664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ts val="2159"/>
              </a:lnSpc>
              <a:buFont typeface="Arial"/>
              <a:buChar char="•"/>
            </a:pPr>
            <a:r>
              <a:rPr lang="en-US" sz="1799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Project based </a:t>
            </a:r>
          </a:p>
          <a:p>
            <a:pPr marL="388620" lvl="1" indent="-194310" algn="l">
              <a:lnSpc>
                <a:spcPts val="2159"/>
              </a:lnSpc>
              <a:buFont typeface="Arial"/>
              <a:buChar char="•"/>
            </a:pPr>
            <a:r>
              <a:rPr lang="en-US" sz="1799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In cooperation with the customer</a:t>
            </a:r>
          </a:p>
          <a:p>
            <a:pPr marL="388620" lvl="1" indent="-194310" algn="l">
              <a:lnSpc>
                <a:spcPts val="2159"/>
              </a:lnSpc>
              <a:buFont typeface="Arial"/>
              <a:buChar char="•"/>
            </a:pPr>
            <a:r>
              <a:rPr lang="en-US" sz="1799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</a:rPr>
              <a:t>MOQ &amp; prices on request</a:t>
            </a:r>
          </a:p>
          <a:p>
            <a:pPr algn="l">
              <a:lnSpc>
                <a:spcPts val="2159"/>
              </a:lnSpc>
            </a:pPr>
            <a:endParaRPr lang="en-US" sz="1799">
              <a:solidFill>
                <a:srgbClr val="000000"/>
              </a:solidFill>
              <a:latin typeface="Proxima Nova 1 Light"/>
              <a:ea typeface="Proxima Nova 1 Light"/>
              <a:cs typeface="Proxima Nova 1 Light"/>
              <a:sym typeface="Proxima Nova 1 Light"/>
            </a:endParaRPr>
          </a:p>
          <a:p>
            <a:pPr algn="l">
              <a:lnSpc>
                <a:spcPts val="2159"/>
              </a:lnSpc>
            </a:pPr>
            <a:endParaRPr lang="en-US" sz="1799">
              <a:solidFill>
                <a:srgbClr val="000000"/>
              </a:solidFill>
              <a:latin typeface="Proxima Nova 1 Light"/>
              <a:ea typeface="Proxima Nova 1 Light"/>
              <a:cs typeface="Proxima Nova 1 Light"/>
              <a:sym typeface="Proxima Nova 1 Light"/>
            </a:endParaRPr>
          </a:p>
          <a:p>
            <a:pPr algn="l">
              <a:lnSpc>
                <a:spcPts val="2159"/>
              </a:lnSpc>
            </a:pPr>
            <a:endParaRPr lang="en-US" sz="1799">
              <a:solidFill>
                <a:srgbClr val="000000"/>
              </a:solidFill>
              <a:latin typeface="Proxima Nova 1 Light"/>
              <a:ea typeface="Proxima Nova 1 Light"/>
              <a:cs typeface="Proxima Nova 1 Light"/>
              <a:sym typeface="Proxima Nova 1 Light"/>
            </a:endParaRPr>
          </a:p>
          <a:p>
            <a:pPr algn="l">
              <a:lnSpc>
                <a:spcPts val="2159"/>
              </a:lnSpc>
            </a:pPr>
            <a:endParaRPr lang="en-US" sz="1799">
              <a:solidFill>
                <a:srgbClr val="000000"/>
              </a:solidFill>
              <a:latin typeface="Proxima Nova 1 Light"/>
              <a:ea typeface="Proxima Nova 1 Light"/>
              <a:cs typeface="Proxima Nova 1 Light"/>
              <a:sym typeface="Proxima Nova 1 Light"/>
            </a:endParaRPr>
          </a:p>
          <a:p>
            <a:pPr algn="l">
              <a:lnSpc>
                <a:spcPts val="2159"/>
              </a:lnSpc>
            </a:pPr>
            <a:endParaRPr lang="en-US" sz="1799" u="sng">
              <a:solidFill>
                <a:srgbClr val="000000"/>
              </a:solidFill>
              <a:latin typeface="Proxima Nova 1 Light"/>
              <a:ea typeface="Proxima Nova 1 Light"/>
              <a:cs typeface="Proxima Nova 1 Light"/>
              <a:sym typeface="Proxima Nova 1 Light"/>
              <a:hlinkClick r:id="rId3" action="ppaction://hlinksldjump"/>
            </a:endParaRPr>
          </a:p>
          <a:p>
            <a:pPr algn="l">
              <a:lnSpc>
                <a:spcPts val="2159"/>
              </a:lnSpc>
            </a:pPr>
            <a:endParaRPr lang="en-US" sz="1799" u="sng">
              <a:solidFill>
                <a:srgbClr val="000000"/>
              </a:solidFill>
              <a:latin typeface="Proxima Nova 1 Light"/>
              <a:ea typeface="Proxima Nova 1 Light"/>
              <a:cs typeface="Proxima Nova 1 Light"/>
              <a:sym typeface="Proxima Nova 1 Light"/>
              <a:hlinkClick r:id="rId3" action="ppaction://hlinksldjump"/>
            </a:endParaRPr>
          </a:p>
          <a:p>
            <a:pPr algn="l">
              <a:lnSpc>
                <a:spcPts val="2159"/>
              </a:lnSpc>
            </a:pPr>
            <a:endParaRPr lang="en-US" sz="1799" u="sng">
              <a:solidFill>
                <a:srgbClr val="000000"/>
              </a:solidFill>
              <a:latin typeface="Proxima Nova 1 Light"/>
              <a:ea typeface="Proxima Nova 1 Light"/>
              <a:cs typeface="Proxima Nova 1 Light"/>
              <a:sym typeface="Proxima Nova 1 Light"/>
              <a:hlinkClick r:id="rId3" action="ppaction://hlinksldjump"/>
            </a:endParaRPr>
          </a:p>
          <a:p>
            <a:pPr algn="l">
              <a:lnSpc>
                <a:spcPts val="2159"/>
              </a:lnSpc>
            </a:pPr>
            <a:r>
              <a:rPr lang="en-US" sz="1799" u="sng">
                <a:solidFill>
                  <a:srgbClr val="000000"/>
                </a:solidFill>
                <a:latin typeface="Proxima Nova 1 Light"/>
                <a:ea typeface="Proxima Nova 1 Light"/>
                <a:cs typeface="Proxima Nova 1 Light"/>
                <a:sym typeface="Proxima Nova 1 Light"/>
                <a:hlinkClick r:id="rId3" action="ppaction://hlinksldjump"/>
              </a:rPr>
              <a:t>Back to level 4</a:t>
            </a:r>
          </a:p>
          <a:p>
            <a:pPr algn="l">
              <a:lnSpc>
                <a:spcPts val="2159"/>
              </a:lnSpc>
            </a:pPr>
            <a:endParaRPr lang="en-US" sz="1799" u="sng">
              <a:solidFill>
                <a:srgbClr val="000000"/>
              </a:solidFill>
              <a:latin typeface="Proxima Nova 1 Light"/>
              <a:ea typeface="Proxima Nova 1 Light"/>
              <a:cs typeface="Proxima Nova 1 Light"/>
              <a:sym typeface="Proxima Nova 1 Light"/>
              <a:hlinkClick r:id="rId3" action="ppaction://hlinksldjump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A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066344" y="4843780"/>
            <a:ext cx="8155311" cy="894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99"/>
              </a:lnSpc>
            </a:pPr>
            <a:r>
              <a:rPr lang="en-US" sz="6699" b="1">
                <a:solidFill>
                  <a:srgbClr val="FFFFFF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PRACTICAL INFO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874470" y="4835889"/>
            <a:ext cx="1633771" cy="1633762"/>
            <a:chOff x="0" y="0"/>
            <a:chExt cx="2178361" cy="2178349"/>
          </a:xfrm>
        </p:grpSpPr>
        <p:grpSp>
          <p:nvGrpSpPr>
            <p:cNvPr id="4" name="Group 4"/>
            <p:cNvGrpSpPr>
              <a:grpSpLocks noChangeAspect="1"/>
            </p:cNvGrpSpPr>
            <p:nvPr/>
          </p:nvGrpSpPr>
          <p:grpSpPr>
            <a:xfrm>
              <a:off x="0" y="0"/>
              <a:ext cx="2178361" cy="2178349"/>
              <a:chOff x="0" y="0"/>
              <a:chExt cx="3780384" cy="3780371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3780409" cy="3780409"/>
              </a:xfrm>
              <a:custGeom>
                <a:avLst/>
                <a:gdLst/>
                <a:ahLst/>
                <a:cxnLst/>
                <a:rect l="l" t="t" r="r" b="b"/>
                <a:pathLst>
                  <a:path w="3780409" h="3780409">
                    <a:moveTo>
                      <a:pt x="0" y="3780409"/>
                    </a:moveTo>
                    <a:lnTo>
                      <a:pt x="3780409" y="3780409"/>
                    </a:lnTo>
                    <a:lnTo>
                      <a:pt x="378040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BE"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782903" y="237511"/>
              <a:ext cx="409354" cy="15699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911"/>
                </a:lnSpc>
                <a:spcBef>
                  <a:spcPct val="0"/>
                </a:spcBef>
              </a:pPr>
              <a:r>
                <a:rPr lang="en-US" sz="7079" b="1">
                  <a:solidFill>
                    <a:srgbClr val="005AAA"/>
                  </a:solidFill>
                  <a:latin typeface="Proxima Nova 1 Heavy"/>
                  <a:ea typeface="Proxima Nova 1 Heavy"/>
                  <a:cs typeface="Proxima Nova 1 Heavy"/>
                  <a:sym typeface="Proxima Nova 1 Heavy"/>
                </a:rPr>
                <a:t>6</a:t>
              </a:r>
            </a:p>
          </p:txBody>
        </p:sp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06034" y="2733771"/>
            <a:ext cx="16253266" cy="2657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Supply your logo &amp; corporate/brand guidelines to create the perfect personalisation</a:t>
            </a:r>
          </a:p>
          <a:p>
            <a:pPr marL="647703" lvl="1" indent="-323852" algn="l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Logo - vector file (SVG, AI, EPS or a vector-based PDF)</a:t>
            </a:r>
          </a:p>
          <a:p>
            <a:pPr marL="647703" lvl="1" indent="-323852" algn="l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Fonts </a:t>
            </a:r>
          </a:p>
          <a:p>
            <a:pPr marL="647703" lvl="1" indent="-323852" algn="l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Colors </a:t>
            </a:r>
          </a:p>
          <a:p>
            <a:pPr marL="647703" lvl="1" indent="-323852" algn="l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Proxima Nova 1"/>
                <a:ea typeface="Proxima Nova 1"/>
                <a:cs typeface="Proxima Nova 1"/>
                <a:sym typeface="Proxima Nova 1"/>
              </a:rPr>
              <a:t>...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20206" y="985528"/>
            <a:ext cx="274439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sz="3600" b="1">
                <a:solidFill>
                  <a:srgbClr val="FFFFFF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2</a:t>
            </a:r>
          </a:p>
        </p:txBody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857288" y="857758"/>
            <a:ext cx="1000274" cy="1000269"/>
            <a:chOff x="0" y="0"/>
            <a:chExt cx="3780384" cy="378037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780409" cy="3780409"/>
            </a:xfrm>
            <a:custGeom>
              <a:avLst/>
              <a:gdLst/>
              <a:ahLst/>
              <a:cxnLst/>
              <a:rect l="l" t="t" r="r" b="b"/>
              <a:pathLst>
                <a:path w="3780409" h="3780409">
                  <a:moveTo>
                    <a:pt x="0" y="3780409"/>
                  </a:moveTo>
                  <a:lnTo>
                    <a:pt x="3780409" y="3780409"/>
                  </a:lnTo>
                  <a:lnTo>
                    <a:pt x="378040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AAA"/>
            </a:solidFill>
          </p:spPr>
          <p:txBody>
            <a:bodyPr/>
            <a:lstStyle/>
            <a:p>
              <a:endParaRPr lang="en-BE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171800" y="931278"/>
            <a:ext cx="5343219" cy="6971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04"/>
              </a:lnSpc>
            </a:pPr>
            <a:r>
              <a:rPr lang="en-US" sz="3704" b="1">
                <a:solidFill>
                  <a:srgbClr val="005AAA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PRACTICAL INFO</a:t>
            </a:r>
          </a:p>
          <a:p>
            <a:pPr algn="l">
              <a:lnSpc>
                <a:spcPts val="1852"/>
              </a:lnSpc>
            </a:pPr>
            <a:endParaRPr lang="en-US" sz="3704" b="1">
              <a:solidFill>
                <a:srgbClr val="005AAA"/>
              </a:solidFill>
              <a:latin typeface="Proxima Nova 1 Bold"/>
              <a:ea typeface="Proxima Nova 1 Bold"/>
              <a:cs typeface="Proxima Nova 1 Bold"/>
              <a:sym typeface="Proxima Nova 1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221716" y="1092551"/>
            <a:ext cx="510023" cy="5488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45"/>
              </a:lnSpc>
            </a:pPr>
            <a:r>
              <a:rPr lang="en-US" sz="3175">
                <a:solidFill>
                  <a:srgbClr val="FFFFFF"/>
                </a:solidFill>
                <a:latin typeface="Proxima Nova 2"/>
                <a:ea typeface="Proxima Nova 2"/>
                <a:cs typeface="Proxima Nova 2"/>
                <a:sym typeface="Proxima Nova 2"/>
              </a:rPr>
              <a:t>6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A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066344" y="4843780"/>
            <a:ext cx="8905503" cy="17418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99"/>
              </a:lnSpc>
            </a:pPr>
            <a:r>
              <a:rPr lang="en-US" sz="6699" b="1">
                <a:solidFill>
                  <a:srgbClr val="FFFFFF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QUESTIONS</a:t>
            </a:r>
          </a:p>
          <a:p>
            <a:pPr algn="l">
              <a:lnSpc>
                <a:spcPts val="6699"/>
              </a:lnSpc>
            </a:pPr>
            <a:r>
              <a:rPr lang="en-US" sz="6699" b="1">
                <a:solidFill>
                  <a:srgbClr val="FFFFFF"/>
                </a:solidFill>
                <a:latin typeface="Proxima Nova 1 Bold"/>
                <a:ea typeface="Proxima Nova 1 Bold"/>
                <a:cs typeface="Proxima Nova 1 Bold"/>
                <a:sym typeface="Proxima Nova 1 Bold"/>
              </a:rPr>
              <a:t>REMARKS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924482" y="4835889"/>
            <a:ext cx="1633771" cy="1633762"/>
            <a:chOff x="0" y="0"/>
            <a:chExt cx="2178361" cy="2178349"/>
          </a:xfrm>
        </p:grpSpPr>
        <p:grpSp>
          <p:nvGrpSpPr>
            <p:cNvPr id="4" name="Group 4"/>
            <p:cNvGrpSpPr>
              <a:grpSpLocks noChangeAspect="1"/>
            </p:cNvGrpSpPr>
            <p:nvPr/>
          </p:nvGrpSpPr>
          <p:grpSpPr>
            <a:xfrm>
              <a:off x="0" y="0"/>
              <a:ext cx="2178361" cy="2178349"/>
              <a:chOff x="0" y="0"/>
              <a:chExt cx="3780384" cy="3780371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3780409" cy="3780409"/>
              </a:xfrm>
              <a:custGeom>
                <a:avLst/>
                <a:gdLst/>
                <a:ahLst/>
                <a:cxnLst/>
                <a:rect l="l" t="t" r="r" b="b"/>
                <a:pathLst>
                  <a:path w="3780409" h="3780409">
                    <a:moveTo>
                      <a:pt x="0" y="3780409"/>
                    </a:moveTo>
                    <a:lnTo>
                      <a:pt x="3780409" y="3780409"/>
                    </a:lnTo>
                    <a:lnTo>
                      <a:pt x="378040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BE"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681303" y="237511"/>
              <a:ext cx="409354" cy="15699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911"/>
                </a:lnSpc>
                <a:spcBef>
                  <a:spcPct val="0"/>
                </a:spcBef>
              </a:pPr>
              <a:r>
                <a:rPr lang="en-US" sz="7079" b="1">
                  <a:solidFill>
                    <a:srgbClr val="005AAA"/>
                  </a:solidFill>
                  <a:latin typeface="Proxima Nova 1 Heavy"/>
                  <a:ea typeface="Proxima Nova 1 Heavy"/>
                  <a:cs typeface="Proxima Nova 1 Heavy"/>
                  <a:sym typeface="Proxima Nova 1 Heavy"/>
                </a:rPr>
                <a:t>Q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GMKT_Access xmlns="aeccca6c-4ba9-49df-9fa5-54c071e61598">External</PGMKT_Access>
    <_dlc_DocId xmlns="aeccca6c-4ba9-49df-9fa5-54c071e61598">PGMKT-497967139-42645</_dlc_DocId>
    <_dlc_DocIdUrl xmlns="aeccca6c-4ba9-49df-9fa5-54c071e61598">
      <Url>https://polletgroupintranet.sharepoint.com/sites/PG_CORP_MKT/_layouts/15/DocIdRedir.aspx?ID=PGMKT-497967139-42645</Url>
      <Description>PGMKT-497967139-42645</Description>
    </_dlc_DocIdUrl>
    <PGMKT_Division_Domain xmlns="aeccca6c-4ba9-49df-9fa5-54c071e61598" xsi:nil="true"/>
    <lcf76f155ced4ddcb4097134ff3c332f xmlns="39e304ce-bc77-4c63-9667-155022621b35">
      <Terms xmlns="http://schemas.microsoft.com/office/infopath/2007/PartnerControls"/>
    </lcf76f155ced4ddcb4097134ff3c332f>
    <TaxCatchAll xmlns="aeccca6c-4ba9-49df-9fa5-54c071e61598" xsi:nil="true"/>
    <SharepointTagProduct xmlns="aeccca6c-4ba9-49df-9fa5-54c071e61598" xsi:nil="true"/>
    <PerfionSharepointApplication xmlns="aeccca6c-4ba9-49df-9fa5-54c071e61598" xsi:nil="true"/>
    <PGMKT_Division xmlns="aeccca6c-4ba9-49df-9fa5-54c071e61598" xsi:nil="true"/>
    <SharepointTagType xmlns="aeccca6c-4ba9-49df-9fa5-54c071e61598" xsi:nil="true"/>
    <PG_MKT_Raptor_DocumentType xmlns="39e304ce-bc77-4c63-9667-155022621b35" xsi:nil="true"/>
    <PGMKT_Company xmlns="aeccca6c-4ba9-49df-9fa5-54c071e61598" xsi:nil="true"/>
    <ItemReferencePerfion xmlns="aeccca6c-4ba9-49df-9fa5-54c071e61598" xsi:nil="true"/>
    <PerfionSharepointTagRange xmlns="aeccca6c-4ba9-49df-9fa5-54c071e61598" xsi:nil="true"/>
    <PGMKT_Language xmlns="aeccca6c-4ba9-49df-9fa5-54c071e61598" xsi:nil="true"/>
    <ShareExternally xmlns="39e304ce-bc77-4c63-9667-155022621b35">Internal</ShareExternally>
    <SendToPerfion xmlns="39e304ce-bc77-4c63-9667-155022621b35">Yes</SendToPerfion>
    <ProductCategories xmlns="39e304ce-bc77-4c63-9667-155022621b35">7. Marketing &amp; Sales | Sales Presentation</ProductCategories>
    <_dlc_DocIdPersistId xmlns="aeccca6c-4ba9-49df-9fa5-54c071e61598" xsi:nil="true"/>
    <LinkToProducts xmlns="39e304ce-bc77-4c63-9667-155022621b35" xsi:nil="true"/>
    <DocumentClass xmlns="39e304ce-bc77-4c63-9667-155022621b35">Product</DocumentClass>
    <Language xmlns="39e304ce-bc77-4c63-9667-155022621b35">
      <Value>English (EN)</Value>
    </Language>
    <Perfion_CorporateCategories xmlns="39e304ce-bc77-4c63-9667-155022621b35" xsi:nil="true"/>
    <Perfion_Processed xmlns="39e304ce-bc77-4c63-9667-155022621b35">No</Perfion_Processed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8DEC03792BE8541AF11C722E2909B32" ma:contentTypeVersion="44" ma:contentTypeDescription="Een nieuw document maken." ma:contentTypeScope="" ma:versionID="d7d5419d14891c9bcfe30770dbc7a9ef">
  <xsd:schema xmlns:xsd="http://www.w3.org/2001/XMLSchema" xmlns:xs="http://www.w3.org/2001/XMLSchema" xmlns:p="http://schemas.microsoft.com/office/2006/metadata/properties" xmlns:ns2="aeccca6c-4ba9-49df-9fa5-54c071e61598" xmlns:ns3="39e304ce-bc77-4c63-9667-155022621b35" targetNamespace="http://schemas.microsoft.com/office/2006/metadata/properties" ma:root="true" ma:fieldsID="57ac20786256dfce2a7b830fe745e5fb" ns2:_="" ns3:_="">
    <xsd:import namespace="aeccca6c-4ba9-49df-9fa5-54c071e61598"/>
    <xsd:import namespace="39e304ce-bc77-4c63-9667-155022621b35"/>
    <xsd:element name="properties">
      <xsd:complexType>
        <xsd:sequence>
          <xsd:element name="documentManagement">
            <xsd:complexType>
              <xsd:all>
                <xsd:element ref="ns2:_dlc_DocIdUrl" minOccurs="0"/>
                <xsd:element ref="ns3:DocumentClass" minOccurs="0"/>
                <xsd:element ref="ns3:ProductCategories" minOccurs="0"/>
                <xsd:element ref="ns3:Perfion_CorporateCategories" minOccurs="0"/>
                <xsd:element ref="ns3:Language" minOccurs="0"/>
                <xsd:element ref="ns3:ShareExternally" minOccurs="0"/>
                <xsd:element ref="ns3:LinkToProducts" minOccurs="0"/>
                <xsd:element ref="ns3:SendToPerfion" minOccurs="0"/>
                <xsd:element ref="ns3:MediaServiceDateTaken" minOccurs="0"/>
                <xsd:element ref="ns3:MediaLengthInSeconds" minOccurs="0"/>
                <xsd:element ref="ns2:SharedWithUsers" minOccurs="0"/>
                <xsd:element ref="ns2:SharedWithDetail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2:_dlc_DocId" minOccurs="0"/>
                <xsd:element ref="ns2:_dlc_DocIdPersistId" minOccurs="0"/>
                <xsd:element ref="ns3:MediaServiceAutoKeyPoints" minOccurs="0"/>
                <xsd:element ref="ns3:MediaServiceKeyPoints" minOccurs="0"/>
                <xsd:element ref="ns2:PGMKT_Division" minOccurs="0"/>
                <xsd:element ref="ns2:PGMKT_Access" minOccurs="0"/>
                <xsd:element ref="ns2:PGMKT_Division_Domain" minOccurs="0"/>
                <xsd:element ref="ns2:PGMKT_Language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  <xsd:element ref="ns3:PG_MKT_Raptor_DocumentType" minOccurs="0"/>
                <xsd:element ref="ns2:PerfionSharepointApplication" minOccurs="0"/>
                <xsd:element ref="ns2:ItemReferencePerfion" minOccurs="0"/>
                <xsd:element ref="ns2:SharepointTagProduct" minOccurs="0"/>
                <xsd:element ref="ns2:SharepointTagType" minOccurs="0"/>
                <xsd:element ref="ns2:PerfionSharepointTagRange" minOccurs="0"/>
                <xsd:element ref="ns2:PGMKT_Company" minOccurs="0"/>
                <xsd:element ref="ns3:MediaServiceBillingMetadata" minOccurs="0"/>
                <xsd:element ref="ns3:MediaServiceMetadata" minOccurs="0"/>
                <xsd:element ref="ns3:MediaServiceFastMetadata" minOccurs="0"/>
                <xsd:element ref="ns3:Perfion_Processe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ccca6c-4ba9-49df-9fa5-54c071e61598" elementFormDefault="qualified">
    <xsd:import namespace="http://schemas.microsoft.com/office/2006/documentManagement/types"/>
    <xsd:import namespace="http://schemas.microsoft.com/office/infopath/2007/PartnerControls"/>
    <xsd:element name="_dlc_DocIdUrl" ma:index="2" nillable="true" ma:displayName="Document-id" ma:description="Permanente koppeling naar dit document." ma:hidden="true" ma:internalName="_dlc_DocIdUrl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SharedWithUsers" ma:index="12" nillable="true" ma:displayName="Gedeeld met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Gedeeld met details" ma:hidden="true" ma:internalName="SharedWithDetails" ma:readOnly="true">
      <xsd:simpleType>
        <xsd:restriction base="dms:Note"/>
      </xsd:simpleType>
    </xsd:element>
    <xsd:element name="_dlc_DocId" ma:index="19" nillable="true" ma:displayName="Waarde van de document-id" ma:description="De waarde van de document-id die aan dit item is toegewezen." ma:hidden="true" ma:indexed="true" ma:internalName="_dlc_DocId" ma:readOnly="false">
      <xsd:simpleType>
        <xsd:restriction base="dms:Text"/>
      </xsd:simpleType>
    </xsd:element>
    <xsd:element name="_dlc_DocIdPersistId" ma:index="21" nillable="true" ma:displayName="Persist ID" ma:description="Keep ID on add." ma:hidden="true" ma:internalName="_dlc_DocIdPersistId" ma:readOnly="false">
      <xsd:simpleType>
        <xsd:restriction base="dms:Boolean"/>
      </xsd:simpleType>
    </xsd:element>
    <xsd:element name="PGMKT_Division" ma:index="24" nillable="true" ma:displayName="PGMKT_Raptor_Division" ma:description="no legal entity" ma:format="Dropdown" ma:hidden="true" ma:internalName="PGMKT_Division" ma:readOnly="false">
      <xsd:simpleType>
        <xsd:union memberTypes="dms:Text">
          <xsd:simpleType>
            <xsd:restriction base="dms:Choice">
              <xsd:enumeration value="Pollet Group"/>
              <xsd:enumeration value="Pollet Pool Group"/>
              <xsd:enumeration value="Pollet Medical Group"/>
              <xsd:enumeration value="Pollet Water Group"/>
            </xsd:restriction>
          </xsd:simpleType>
        </xsd:union>
      </xsd:simpleType>
    </xsd:element>
    <xsd:element name="PGMKT_Access" ma:index="25" nillable="true" ma:displayName="PGMKT_Access" ma:default="External" ma:format="Dropdown" ma:hidden="true" ma:internalName="PGMKT_Access" ma:readOnly="false">
      <xsd:simpleType>
        <xsd:restriction base="dms:Choice">
          <xsd:enumeration value="External"/>
          <xsd:enumeration value="Internal"/>
          <xsd:enumeration value="Internal - confidential"/>
        </xsd:restriction>
      </xsd:simpleType>
    </xsd:element>
    <xsd:element name="PGMKT_Division_Domain" ma:index="26" nillable="true" ma:displayName="PGMKT_Raptor_Division_Domain" ma:description="Domain within division doest not necessarily have an legal entity" ma:format="Dropdown" ma:hidden="true" ma:internalName="PGMKT_Division_Domain" ma:readOnly="false">
      <xsd:simpleType>
        <xsd:union memberTypes="dms:Text">
          <xsd:simpleType>
            <xsd:restriction base="dms:Choice">
              <xsd:enumeration value="PG Corporate"/>
              <xsd:enumeration value="PG Marketing"/>
              <xsd:enumeration value="PG HRM"/>
              <xsd:enumeration value="PG IT"/>
              <xsd:enumeration value="PG Logistics"/>
              <xsd:enumeration value="The Green Wave"/>
              <xsd:enumeration value="PG Academy"/>
              <xsd:enumeration value="PWG Academy"/>
              <xsd:enumeration value="PMG Academy"/>
              <xsd:enumeration value="PPG Academy"/>
              <xsd:enumeration value="PPG Technics"/>
            </xsd:restriction>
          </xsd:simpleType>
        </xsd:union>
      </xsd:simpleType>
    </xsd:element>
    <xsd:element name="PGMKT_Language" ma:index="27" nillable="true" ma:displayName="PGMKT_Raptor_Language" ma:format="Dropdown" ma:hidden="true" ma:internalName="PGMKT_Language" ma:readOnly="false">
      <xsd:simpleType>
        <xsd:union memberTypes="dms:Text">
          <xsd:simpleType>
            <xsd:restriction base="dms:Choice">
              <xsd:enumeration value="en-GB"/>
              <xsd:enumeration value="fr-FR"/>
              <xsd:enumeration value="nl-BE"/>
              <xsd:enumeration value="de-DE"/>
              <xsd:enumeration value="es-ES"/>
              <xsd:enumeration value="pt-PT"/>
              <xsd:enumeration value="XI"/>
              <xsd:enumeration value="pl-PL"/>
            </xsd:restriction>
          </xsd:simpleType>
        </xsd:union>
      </xsd:simpleType>
    </xsd:element>
    <xsd:element name="TaxCatchAll" ma:index="30" nillable="true" ma:displayName="Taxonomy Catch All Column" ma:hidden="true" ma:list="{97033ae5-4c81-4efd-8f0b-61a3014860c7}" ma:internalName="TaxCatchAll" ma:readOnly="false" ma:showField="CatchAllData" ma:web="aeccca6c-4ba9-49df-9fa5-54c071e6159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erfionSharepointApplication" ma:index="34" nillable="true" ma:displayName="PG_MKT_Perfion_Application" ma:format="Dropdown" ma:hidden="true" ma:internalName="PerfionSharepointApplication" ma:readOnly="false">
      <xsd:simpleType>
        <xsd:union memberTypes="dms:Text">
          <xsd:simpleType>
            <xsd:restriction base="dms:Choice">
              <xsd:enumeration value="Product Application"/>
            </xsd:restriction>
          </xsd:simpleType>
        </xsd:union>
      </xsd:simpleType>
    </xsd:element>
    <xsd:element name="ItemReferencePerfion" ma:index="35" nillable="true" ma:displayName="PG_MKT_Perfion_ItemReference" ma:format="Dropdown" ma:hidden="true" ma:internalName="ItemReferencePerfion" ma:readOnly="false">
      <xsd:simpleType>
        <xsd:restriction base="dms:Text">
          <xsd:maxLength value="255"/>
        </xsd:restriction>
      </xsd:simpleType>
    </xsd:element>
    <xsd:element name="SharepointTagProduct" ma:index="36" nillable="true" ma:displayName="PG_MKT_Perfion_Product_Category" ma:format="Dropdown" ma:hidden="true" ma:internalName="SharepointTagProduct" ma:readOnly="false">
      <xsd:simpleType>
        <xsd:union memberTypes="dms:Text">
          <xsd:simpleType>
            <xsd:restriction base="dms:Choice">
              <xsd:enumeration value="Aquadeck"/>
              <xsd:enumeration value="Daisy"/>
              <xsd:enumeration value="PVC"/>
              <xsd:enumeration value="Zwembadafdekkingen"/>
              <xsd:enumeration value="Zwembadreinigers"/>
              <xsd:enumeration value="Onderhoudsproducten"/>
              <xsd:enumeration value="Accessoires"/>
              <xsd:enumeration value="Polystyrene bouwblokken"/>
              <xsd:enumeration value="Liners"/>
              <xsd:enumeration value="Tegenstroomsystemen"/>
              <xsd:enumeration value="Verlichting"/>
              <xsd:enumeration value="Verwarming"/>
              <xsd:enumeration value="Chemicaliën"/>
              <xsd:enumeration value="Dosering en Waterbehandeling"/>
              <xsd:enumeration value="Pool Automation"/>
              <xsd:enumeration value="Inbouwstukken"/>
              <xsd:enumeration value="Pompen"/>
              <xsd:enumeration value="Filter media"/>
              <xsd:enumeration value="Filters"/>
            </xsd:restriction>
          </xsd:simpleType>
        </xsd:union>
      </xsd:simpleType>
    </xsd:element>
    <xsd:element name="SharepointTagType" ma:index="37" nillable="true" ma:displayName="PG_MKT_Perfion_ProductType" ma:format="Dropdown" ma:hidden="true" ma:internalName="SharepointTagType" ma:readOnly="false">
      <xsd:simpleType>
        <xsd:union memberTypes="dms:Text">
          <xsd:simpleType>
            <xsd:restriction base="dms:Choice">
              <xsd:enumeration value="Product Type"/>
            </xsd:restriction>
          </xsd:simpleType>
        </xsd:union>
      </xsd:simpleType>
    </xsd:element>
    <xsd:element name="PerfionSharepointTagRange" ma:index="38" nillable="true" ma:displayName="PG_MKT_Perfion_Range" ma:format="Dropdown" ma:hidden="true" ma:internalName="PerfionSharepointTagRange" ma:readOnly="false">
      <xsd:simpleType>
        <xsd:union memberTypes="dms:Text">
          <xsd:simpleType>
            <xsd:restriction base="dms:Choice">
              <xsd:enumeration value="Range"/>
            </xsd:restriction>
          </xsd:simpleType>
        </xsd:union>
      </xsd:simpleType>
    </xsd:element>
    <xsd:element name="PGMKT_Company" ma:index="39" nillable="true" ma:displayName="PGMKT_Raptor_Company" ma:description="will be legal entity out of raptor" ma:format="Dropdown" ma:hidden="true" ma:internalName="PGMKT_Company" ma:readOnly="false">
      <xsd:complexType>
        <xsd:complexContent>
          <xsd:extension base="dms:MultiChoiceFillIn">
            <xsd:sequence>
              <xsd:element name="Value" maxOccurs="unbounded" minOccurs="0" nillable="true">
                <xsd:simpleType>
                  <xsd:union memberTypes="dms:Text">
                    <xsd:simpleType>
                      <xsd:restriction base="dms:Choice">
                        <xsd:enumeration value="All For Pools"/>
                        <xsd:enumeration value="Aquadeck"/>
                        <xsd:enumeration value="Golden Coast"/>
                        <xsd:enumeration value="Pomaz"/>
                        <xsd:enumeration value="PPG Angola"/>
                        <xsd:enumeration value="PPG Belgium_1029"/>
                        <xsd:enumeration value="PPG Germany"/>
                        <xsd:enumeration value="PPG Portugal"/>
                        <xsd:enumeration value="PPG Spain"/>
                        <xsd:enumeration value="Niveko"/>
                        <xsd:enumeration value="Welldana"/>
                      </xsd:restriction>
                    </xsd:simpleType>
                  </xsd:union>
                </xsd:simple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e304ce-bc77-4c63-9667-155022621b35" elementFormDefault="qualified">
    <xsd:import namespace="http://schemas.microsoft.com/office/2006/documentManagement/types"/>
    <xsd:import namespace="http://schemas.microsoft.com/office/infopath/2007/PartnerControls"/>
    <xsd:element name="DocumentClass" ma:index="3" nillable="true" ma:displayName="DocumentClass" ma:format="RadioButtons" ma:internalName="DocumentClass">
      <xsd:simpleType>
        <xsd:restriction base="dms:Choice">
          <xsd:enumeration value="Product"/>
          <xsd:enumeration value="Corporate"/>
        </xsd:restriction>
      </xsd:simpleType>
    </xsd:element>
    <xsd:element name="ProductCategories" ma:index="4" nillable="true" ma:displayName="ProductCategories" ma:format="RadioButtons" ma:internalName="ProductCategories">
      <xsd:simpleType>
        <xsd:restriction base="dms:Choice">
          <xsd:enumeration value="1. Regulatory &amp; Standards | EU Legislation (CELEX, directives, regulations)"/>
          <xsd:enumeration value="1. Regulatory &amp; Standards | Standards (EN / NBN EN / ISO / IEC / DIN EN)"/>
          <xsd:enumeration value="2. Compliance Evidence | Declaration of Conformity"/>
          <xsd:enumeration value="2. Compliance Evidence | Certification"/>
          <xsd:enumeration value="2. Compliance Evidence | Test Reports"/>
          <xsd:enumeration value="2. Compliance Evidence | Audit Reports"/>
          <xsd:enumeration value="3. Manuals &amp; Instructions | User Manuals"/>
          <xsd:enumeration value="3. Manuals &amp; Instructions | Installation Instructions"/>
          <xsd:enumeration value="3. Manuals &amp; Instructions | Quick Guide"/>
          <xsd:enumeration value="3. Manuals &amp; Instructions | Service Instructions"/>
          <xsd:enumeration value="4. Technical Reference | Technical Data Sheet"/>
          <xsd:enumeration value="4. Technical Reference | Technical Information"/>
          <xsd:enumeration value="4. Technical Reference | Engineering Documents"/>
          <xsd:enumeration value="4. Technical Reference | Technical Drawings"/>
          <xsd:enumeration value="5. Safety | SDS/MSDS"/>
          <xsd:enumeration value="5. Safety | Risk Assessments"/>
          <xsd:enumeration value="6. Legal"/>
          <xsd:enumeration value="7. Marketing &amp; Sales | Leaflet"/>
          <xsd:enumeration value="7. Marketing &amp; Sales | Brochure"/>
          <xsd:enumeration value="7. Marketing &amp; Sales | Booklet"/>
          <xsd:enumeration value="7. Marketing &amp; Sales | Sales Presentation"/>
          <xsd:enumeration value="7. Marketing &amp; Sales | Sales Demo"/>
          <xsd:enumeration value="7. Marketing &amp; Sales | Branding Assets"/>
          <xsd:enumeration value="7. Marketing &amp; Sales | Catalogues &amp; Pricelists"/>
        </xsd:restriction>
      </xsd:simpleType>
    </xsd:element>
    <xsd:element name="Perfion_CorporateCategories" ma:index="5" nillable="true" ma:displayName="Perfion_CorporateCategories" ma:format="RadioButtons" ma:internalName="Perfion_CorporateCategories">
      <xsd:simpleType>
        <xsd:restriction base="dms:Choice">
          <xsd:enumeration value="Brochure"/>
          <xsd:enumeration value="Catalogue"/>
          <xsd:enumeration value="Leaflets"/>
          <xsd:enumeration value="Presentation"/>
        </xsd:restriction>
      </xsd:simpleType>
    </xsd:element>
    <xsd:element name="Language" ma:index="6" nillable="true" ma:displayName="Language" ma:format="Dropdown" ma:internalName="Languag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English (EN)"/>
                    <xsd:enumeration value="Dutch (NL)"/>
                    <xsd:enumeration value="French (FR)"/>
                    <xsd:enumeration value="German (DE)"/>
                    <xsd:enumeration value="Spanish (ES)"/>
                    <xsd:enumeration value="Portuguese (PT)"/>
                    <xsd:enumeration value="Italian (IT)"/>
                    <xsd:enumeration value="Polish (PL)"/>
                    <xsd:enumeration value="#Language independent"/>
                    <xsd:enumeration value="Arabic (AR)"/>
                    <xsd:enumeration value="Bulgarian (BG)"/>
                    <xsd:enumeration value="Chinese (Simplified)"/>
                    <xsd:enumeration value="Chinese (Traditional)"/>
                    <xsd:enumeration value="Croatian (HR)"/>
                    <xsd:enumeration value="Czech (CS)"/>
                    <xsd:enumeration value="Danish (DA)"/>
                    <xsd:enumeration value="Estonian (ET)"/>
                    <xsd:enumeration value="Finnish (FI)"/>
                    <xsd:enumeration value="Greek (EL)"/>
                    <xsd:enumeration value="Hungarian (HU)"/>
                    <xsd:enumeration value="Irish (GA)"/>
                    <xsd:enumeration value="Latvian (LV)"/>
                    <xsd:enumeration value="Lithuanian (LT)"/>
                    <xsd:enumeration value="Maltese (MT)"/>
                    <xsd:enumeration value="Norwegian (NO)"/>
                    <xsd:enumeration value="Romanian (RO)"/>
                    <xsd:enumeration value="Russian (RU)"/>
                    <xsd:enumeration value="Slovak (SK)"/>
                    <xsd:enumeration value="Slovenian (SL)"/>
                    <xsd:enumeration value="Swedish (SV)"/>
                    <xsd:enumeration value="Turkish (TR)"/>
                    <xsd:enumeration value="Ukrainian (UK)"/>
                  </xsd:restriction>
                </xsd:simpleType>
              </xsd:element>
            </xsd:sequence>
          </xsd:extension>
        </xsd:complexContent>
      </xsd:complexType>
    </xsd:element>
    <xsd:element name="ShareExternally" ma:index="7" nillable="true" ma:displayName="ShareExternally" ma:format="RadioButtons" ma:internalName="ShareExternally">
      <xsd:simpleType>
        <xsd:restriction base="dms:Choice">
          <xsd:enumeration value="External"/>
          <xsd:enumeration value="Internal"/>
          <xsd:enumeration value="Archive"/>
        </xsd:restriction>
      </xsd:simpleType>
    </xsd:element>
    <xsd:element name="LinkToProducts" ma:index="8" nillable="true" ma:displayName="LinkToProducts" ma:description="Add AX3 (or D365) Code(s) and use ; as seperator" ma:format="Dropdown" ma:internalName="LinkToProducts">
      <xsd:simpleType>
        <xsd:restriction base="dms:Note">
          <xsd:maxLength value="255"/>
        </xsd:restriction>
      </xsd:simpleType>
    </xsd:element>
    <xsd:element name="SendToPerfion" ma:index="9" nillable="true" ma:displayName="SendToPerfion" ma:default="No" ma:format="RadioButtons" ma:internalName="SendToPerfion">
      <xsd:simpleType>
        <xsd:restriction base="dms:Choice">
          <xsd:enumeration value="No"/>
          <xsd:enumeration value="Yes"/>
        </xsd:restriction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4" nillable="true" ma:displayName="Tags" ma:hidden="true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hidden="true" ma:internalName="MediaServiceOCR" ma:readOnly="true">
      <xsd:simpleType>
        <xsd:restriction base="dms:Note"/>
      </xsd:simpleType>
    </xsd:element>
    <xsd:element name="MediaServiceLocation" ma:index="18" nillable="true" ma:displayName="Location" ma:hidden="true" ma:internalName="MediaServiceLocation" ma:readOnly="true">
      <xsd:simpleType>
        <xsd:restriction base="dms:Text"/>
      </xsd:simpleType>
    </xsd:element>
    <xsd:element name="MediaServiceAutoKeyPoints" ma:index="2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3" nillable="true" ma:displayName="KeyPoints" ma:hidden="true" ma:internalName="MediaServiceKeyPoints" ma:readOnly="true">
      <xsd:simpleType>
        <xsd:restriction base="dms:Note"/>
      </xsd:simpleType>
    </xsd:element>
    <xsd:element name="lcf76f155ced4ddcb4097134ff3c332f" ma:index="29" nillable="true" ma:taxonomy="true" ma:internalName="lcf76f155ced4ddcb4097134ff3c332f" ma:taxonomyFieldName="MediaServiceImageTags" ma:displayName="Afbeeldingtags" ma:readOnly="false" ma:fieldId="{5cf76f15-5ced-4ddc-b409-7134ff3c332f}" ma:taxonomyMulti="true" ma:sspId="fe90c86c-5afe-441b-9eaa-351e60ff183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3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3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PG_MKT_Raptor_DocumentType" ma:index="33" nillable="true" ma:displayName="PG_MKT_Raptor_DocumentType" ma:format="Dropdown" ma:hidden="true" ma:internalName="PG_MKT_Raptor_DocumentType" ma:readOnly="false">
      <xsd:simpleType>
        <xsd:union memberTypes="dms:Text">
          <xsd:simpleType>
            <xsd:restriction base="dms:Choice">
              <xsd:enumeration value="Manual"/>
              <xsd:enumeration value="Pricelist"/>
              <xsd:enumeration value="Brochure"/>
              <xsd:enumeration value="Booklet"/>
              <xsd:enumeration value="Calculation sheet"/>
              <xsd:enumeration value="Catalogue With Prices"/>
              <xsd:enumeration value="Catalogue Without Prices"/>
              <xsd:enumeration value="Certificate"/>
              <xsd:enumeration value="Commercial Brochure"/>
              <xsd:enumeration value="Commercial Leaflet"/>
              <xsd:enumeration value="Cross Reference List"/>
              <xsd:enumeration value="Drawing"/>
              <xsd:enumeration value="FAQ"/>
              <xsd:enumeration value="Installation Guide"/>
              <xsd:enumeration value="Label"/>
              <xsd:enumeration value="Manual"/>
              <xsd:enumeration value="Newsletter"/>
              <xsd:enumeration value="Presentation Academy"/>
              <xsd:enumeration value="Presentation Product"/>
              <xsd:enumeration value="Product Comparison Sheet"/>
              <xsd:enumeration value="Product Instructions"/>
              <xsd:enumeration value="Product Sheet"/>
              <xsd:enumeration value="Product Update"/>
              <xsd:enumeration value="Material Safety Data Sheet"/>
              <xsd:enumeration value="Related Item List"/>
              <xsd:enumeration value="Spare Part List"/>
              <xsd:enumeration value="Start-up"/>
              <xsd:enumeration value="Technical Sheet"/>
              <xsd:enumeration value="Tool"/>
              <xsd:enumeration value="Troubleshooter"/>
              <xsd:enumeration value="Vendor Certificate"/>
              <xsd:enumeration value="Logo"/>
            </xsd:restriction>
          </xsd:simpleType>
        </xsd:union>
      </xsd:simpleType>
    </xsd:element>
    <xsd:element name="MediaServiceBillingMetadata" ma:index="40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Metadata" ma:index="46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47" nillable="true" ma:displayName="MediaServiceFastMetadata" ma:hidden="true" ma:internalName="MediaServiceFastMetadata" ma:readOnly="true">
      <xsd:simpleType>
        <xsd:restriction base="dms:Note"/>
      </xsd:simpleType>
    </xsd:element>
    <xsd:element name="Perfion_Processed" ma:index="48" nillable="true" ma:displayName="Perfion_Processed" ma:default="No" ma:format="RadioButtons" ma:internalName="Perfion_Processed">
      <xsd:simpleType>
        <xsd:restriction base="dms:Choice">
          <xsd:enumeration value="No"/>
          <xsd:enumeration value="Yes"/>
          <xsd:enumeration value="Versioning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Inhoudstype"/>
        <xsd:element ref="dc:title" minOccurs="0" maxOccurs="1" ma:index="1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183E781B-AB55-44C9-A1D5-19A5C5E4DD6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26ABE7C-27E1-4E04-A660-B3FD2A43F5EA}">
  <ds:schemaRefs>
    <ds:schemaRef ds:uri="39e304ce-bc77-4c63-9667-155022621b35"/>
    <ds:schemaRef ds:uri="aeccca6c-4ba9-49df-9fa5-54c071e6159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F9A49C63-82C6-4A0C-83F8-2EB7ED6914EF}"/>
</file>

<file path=customXml/itemProps4.xml><?xml version="1.0" encoding="utf-8"?>
<ds:datastoreItem xmlns:ds="http://schemas.openxmlformats.org/officeDocument/2006/customXml" ds:itemID="{DFA2EE7C-E4DA-4823-A7A2-E88CB41F409B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Custom</PresentationFormat>
  <Slides>40</Slides>
  <Notes>7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PWG Softeners &amp; Personalisation_EXTERNAL</dc:title>
  <cp:revision>1</cp:revision>
  <dcterms:created xsi:type="dcterms:W3CDTF">2006-08-16T00:00:00Z</dcterms:created>
  <dcterms:modified xsi:type="dcterms:W3CDTF">2026-03-02T14:50:51Z</dcterms:modified>
  <dc:identifier>DAHCzDvBb8M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0x01010098DEC03792BE8541AF11C722E2909B32</vt:lpwstr>
  </property>
  <property fmtid="{D5CDD505-2E9C-101B-9397-08002B2CF9AE}" pid="3" name="_dlc_DocIdItemGuid">
    <vt:lpwstr>8230081c-aca5-4533-8d37-139bfdce6bf4</vt:lpwstr>
  </property>
  <property fmtid="{D5CDD505-2E9C-101B-9397-08002B2CF9AE}" pid="4" name="MediaServiceImageTags">
    <vt:lpwstr/>
  </property>
</Properties>
</file>