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0.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3.xml" ContentType="application/vnd.openxmlformats-officedocument.presentationml.slide+xml"/>
  <Override PartName="/ppt/slides/slide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2.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464" r:id="rId2"/>
    <p:sldId id="467" r:id="rId3"/>
    <p:sldId id="470" r:id="rId4"/>
    <p:sldId id="471" r:id="rId5"/>
    <p:sldId id="472" r:id="rId6"/>
    <p:sldId id="473" r:id="rId7"/>
    <p:sldId id="474" r:id="rId8"/>
    <p:sldId id="475" r:id="rId9"/>
    <p:sldId id="476" r:id="rId10"/>
    <p:sldId id="477" r:id="rId11"/>
    <p:sldId id="478" r:id="rId12"/>
    <p:sldId id="479" r:id="rId13"/>
    <p:sldId id="480" r:id="rId14"/>
    <p:sldId id="481" r:id="rId15"/>
    <p:sldId id="465" r:id="rId16"/>
  </p:sldIdLst>
  <p:sldSz cx="9144000" cy="6858000" type="screen4x3"/>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4224" userDrawn="1">
          <p15:clr>
            <a:srgbClr val="A4A3A4"/>
          </p15:clr>
        </p15:guide>
        <p15:guide id="6" pos="5110" userDrawn="1">
          <p15:clr>
            <a:srgbClr val="A4A3A4"/>
          </p15:clr>
        </p15:guide>
        <p15:guide id="7" orient="horz" pos="1752" userDrawn="1">
          <p15:clr>
            <a:srgbClr val="A4A3A4"/>
          </p15:clr>
        </p15:guide>
      </p15:sldGuideLst>
    </p:ext>
    <p:ext uri="{2D200454-40CA-4A62-9FC3-DE9A4176ACB9}">
      <p15:notesGuideLst xmlns=""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BC2DF"/>
    <a:srgbClr val="A6CAEE"/>
    <a:srgbClr val="88B6E0"/>
    <a:srgbClr val="70A8DA"/>
    <a:srgbClr val="0000FF"/>
    <a:srgbClr val="404040"/>
    <a:srgbClr val="FFC885"/>
    <a:srgbClr val="C75050"/>
    <a:srgbClr val="92B5DB"/>
    <a:srgbClr val="3333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261" autoAdjust="0"/>
    <p:restoredTop sz="88837" autoAdjust="0"/>
  </p:normalViewPr>
  <p:slideViewPr>
    <p:cSldViewPr snapToGrid="0" showGuides="1">
      <p:cViewPr>
        <p:scale>
          <a:sx n="100" d="100"/>
          <a:sy n="100" d="100"/>
        </p:scale>
        <p:origin x="-2142" y="-24"/>
      </p:cViewPr>
      <p:guideLst>
        <p:guide orient="horz" pos="4224"/>
        <p:guide orient="horz" pos="1752"/>
        <p:guide pos="3833"/>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showGuides="1">
      <p:cViewPr>
        <p:scale>
          <a:sx n="66" d="100"/>
          <a:sy n="66" d="100"/>
        </p:scale>
        <p:origin x="-636"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9B30A6-E1E3-4DDB-8259-FD663B9A1444}" type="datetimeFigureOut">
              <a:rPr lang="zh-CN" altLang="en-US" smtClean="0"/>
              <a:pPr/>
              <a:t>2021/6/12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5B2D53-A606-4368-92BB-CDEFFDB4FED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4BE96E-66E5-4AE0-97D7-7FDAD5BCA6DB}" type="datetimeFigureOut">
              <a:rPr lang="zh-CN" altLang="en-US" smtClean="0"/>
              <a:pPr/>
              <a:t>2021/6/12</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271971-2C66-405E-A74D-7E371BACBA1C}" type="slidenum">
              <a:rPr lang="zh-CN" altLang="en-US" smtClean="0"/>
              <a:pPr/>
              <a:t>‹#›</a:t>
            </a:fld>
            <a:endParaRPr lang="zh-CN" altLang="en-US"/>
          </a:p>
        </p:txBody>
      </p:sp>
    </p:spTree>
    <p:extLst>
      <p:ext uri="{BB962C8B-B14F-4D97-AF65-F5344CB8AC3E}">
        <p14:creationId xmlns="" xmlns:p14="http://schemas.microsoft.com/office/powerpoint/2010/main" val="1133137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1200" dirty="0" smtClean="0">
              <a:solidFill>
                <a:schemeClr val="tx1"/>
              </a:solidFill>
              <a:latin typeface="Times New Roman" panose="02020603050405020304" pitchFamily="18" charset="0"/>
              <a:ea typeface="楷体_GB2312" pitchFamily="49" charset="-122"/>
            </a:endParaRPr>
          </a:p>
          <a:p>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eaLnBrk="1" hangingPunct="1">
              <a:defRPr/>
            </a:pPr>
            <a:r>
              <a:rPr lang="en-US" altLang="zh-CN" sz="1200" kern="1200" dirty="0" smtClean="0">
                <a:solidFill>
                  <a:schemeClr val="tx1"/>
                </a:solidFill>
                <a:latin typeface="+mn-lt"/>
                <a:ea typeface="+mn-ea"/>
                <a:cs typeface="+mn-cs"/>
                <a:sym typeface="方正兰亭黑_GBK" panose="02000000000000000000" pitchFamily="2" charset="-122"/>
              </a:rPr>
              <a:t>Q</a:t>
            </a:r>
            <a:r>
              <a:rPr lang="zh-CN" altLang="en-US" sz="1200" kern="1200" dirty="0" smtClean="0">
                <a:solidFill>
                  <a:schemeClr val="tx1"/>
                </a:solidFill>
                <a:latin typeface="+mn-lt"/>
                <a:ea typeface="+mn-ea"/>
                <a:cs typeface="+mn-cs"/>
                <a:sym typeface="方正兰亭黑_GBK" panose="02000000000000000000" pitchFamily="2" charset="-122"/>
              </a:rPr>
              <a:t>系列软水机</a:t>
            </a:r>
            <a:r>
              <a:rPr lang="zh-CN" altLang="en-US" sz="1200" kern="1200" dirty="0" smtClean="0">
                <a:solidFill>
                  <a:schemeClr val="tx1"/>
                </a:solidFill>
                <a:latin typeface="+mn-lt"/>
                <a:ea typeface="+mn-ea"/>
                <a:cs typeface="+mn-cs"/>
              </a:rPr>
              <a:t>特点</a:t>
            </a:r>
            <a:endParaRPr lang="en-US" altLang="zh-CN" sz="1200" dirty="0" smtClean="0">
              <a:solidFill>
                <a:schemeClr val="accent2"/>
              </a:solidFill>
            </a:endParaRPr>
          </a:p>
          <a:p>
            <a:pPr marL="342900" indent="-342900" eaLnBrk="1" hangingPunct="1">
              <a:defRPr/>
            </a:pPr>
            <a:r>
              <a:rPr lang="en-US" altLang="zh-CN" sz="1200" dirty="0" smtClean="0"/>
              <a:t>1. </a:t>
            </a:r>
            <a:r>
              <a:rPr lang="zh-CN" altLang="en-US" dirty="0" smtClean="0"/>
              <a:t>采用</a:t>
            </a:r>
            <a:r>
              <a:rPr lang="en-US" altLang="zh-CN" dirty="0" smtClean="0"/>
              <a:t>3.5</a:t>
            </a:r>
            <a:r>
              <a:rPr lang="zh-CN" altLang="en-US" dirty="0" smtClean="0"/>
              <a:t>寸</a:t>
            </a:r>
            <a:r>
              <a:rPr lang="en-US" altLang="zh-CN" dirty="0" smtClean="0"/>
              <a:t>LCD</a:t>
            </a:r>
            <a:r>
              <a:rPr lang="zh-CN" altLang="en-US" dirty="0" smtClean="0"/>
              <a:t>显示，触摸按键；</a:t>
            </a:r>
            <a:endParaRPr lang="en-US" altLang="zh-CN" dirty="0" smtClean="0"/>
          </a:p>
          <a:p>
            <a:pPr marL="342900" indent="-342900" eaLnBrk="1" hangingPunct="1">
              <a:buFont typeface="+mj-ea"/>
              <a:buNone/>
              <a:defRPr/>
            </a:pPr>
            <a:r>
              <a:rPr lang="en-US" altLang="zh-CN" dirty="0" smtClean="0"/>
              <a:t>2. </a:t>
            </a:r>
            <a:r>
              <a:rPr lang="zh-CN" altLang="en-US" dirty="0" smtClean="0"/>
              <a:t>适配</a:t>
            </a:r>
            <a:r>
              <a:rPr lang="en-US" altLang="zh-CN" dirty="0" smtClean="0"/>
              <a:t>0913/1013</a:t>
            </a:r>
            <a:r>
              <a:rPr lang="zh-CN" altLang="en-US" dirty="0" smtClean="0"/>
              <a:t>和</a:t>
            </a:r>
            <a:r>
              <a:rPr lang="en-US" altLang="zh-CN" dirty="0" smtClean="0"/>
              <a:t>1035</a:t>
            </a:r>
            <a:r>
              <a:rPr lang="zh-CN" altLang="en-US" dirty="0" smtClean="0"/>
              <a:t>树脂罐；</a:t>
            </a:r>
            <a:endParaRPr lang="en-US" altLang="zh-CN" dirty="0" smtClean="0"/>
          </a:p>
          <a:p>
            <a:pPr marL="342900" indent="-342900" eaLnBrk="1" hangingPunct="1">
              <a:buFont typeface="+mj-ea"/>
              <a:buNone/>
              <a:defRPr/>
            </a:pPr>
            <a:r>
              <a:rPr lang="en-US" altLang="zh-CN" sz="1200" kern="0" dirty="0" smtClean="0">
                <a:sym typeface="MS Reference Specialty" pitchFamily="2" charset="2"/>
              </a:rPr>
              <a:t>3. </a:t>
            </a:r>
            <a:r>
              <a:rPr lang="zh-CN" altLang="zh-CN" dirty="0" smtClean="0"/>
              <a:t>可连接</a:t>
            </a:r>
            <a:r>
              <a:rPr lang="en-US" altLang="zh-CN" dirty="0" err="1" smtClean="0"/>
              <a:t>wifi</a:t>
            </a:r>
            <a:r>
              <a:rPr lang="zh-CN" altLang="zh-CN" dirty="0" smtClean="0"/>
              <a:t>，手机</a:t>
            </a:r>
            <a:r>
              <a:rPr lang="en-US" altLang="zh-CN" dirty="0" smtClean="0"/>
              <a:t>app</a:t>
            </a:r>
            <a:r>
              <a:rPr lang="zh-CN" altLang="zh-CN" dirty="0" smtClean="0"/>
              <a:t>操控</a:t>
            </a:r>
            <a:r>
              <a:rPr lang="zh-CN" altLang="en-US" dirty="0" smtClean="0"/>
              <a:t>；</a:t>
            </a:r>
            <a:endParaRPr lang="en-US" altLang="zh-CN" dirty="0" smtClean="0"/>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en-US" altLang="zh-CN" sz="1200" kern="0" dirty="0" smtClean="0">
                <a:sym typeface="MS Reference Specialty" pitchFamily="2" charset="2"/>
              </a:rPr>
              <a:t>4. </a:t>
            </a:r>
            <a:r>
              <a:rPr lang="zh-CN" altLang="zh-CN" dirty="0" smtClean="0"/>
              <a:t>智能防泄漏和实时防泄漏功能</a:t>
            </a:r>
            <a:r>
              <a:rPr lang="en-US" altLang="zh-CN" dirty="0" smtClean="0"/>
              <a:t>;</a:t>
            </a:r>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en-US" altLang="zh-CN" sz="1200" kern="0" dirty="0" smtClean="0">
                <a:sym typeface="MS Reference Specialty" pitchFamily="2" charset="2"/>
              </a:rPr>
              <a:t>5. </a:t>
            </a:r>
            <a:r>
              <a:rPr lang="zh-CN" altLang="en-US" dirty="0" smtClean="0"/>
              <a:t>产品尺寸长</a:t>
            </a:r>
            <a:r>
              <a:rPr lang="en-US" altLang="zh-CN" dirty="0" smtClean="0"/>
              <a:t>450mm*</a:t>
            </a:r>
            <a:r>
              <a:rPr lang="zh-CN" altLang="en-US" dirty="0" smtClean="0"/>
              <a:t>宽</a:t>
            </a:r>
            <a:r>
              <a:rPr lang="en-US" altLang="zh-CN" dirty="0" smtClean="0"/>
              <a:t>320mm*</a:t>
            </a:r>
            <a:r>
              <a:rPr lang="zh-CN" altLang="en-US" dirty="0" smtClean="0"/>
              <a:t>高</a:t>
            </a:r>
            <a:r>
              <a:rPr lang="en-US" altLang="zh-CN" dirty="0" smtClean="0"/>
              <a:t>555(1116)mm</a:t>
            </a:r>
            <a:endParaRPr lang="zh-CN" altLang="en-US" dirty="0" smtClean="0"/>
          </a:p>
          <a:p>
            <a:pPr marL="342900" indent="-342900" eaLnBrk="1" hangingPunct="1">
              <a:buFont typeface="+mj-ea"/>
              <a:buNone/>
              <a:defRPr/>
            </a:pPr>
            <a:endParaRPr lang="en-US" altLang="zh-CN" sz="1200" kern="0" dirty="0" smtClean="0">
              <a:sym typeface="MS Reference Specialty" pitchFamily="2" charset="2"/>
            </a:endParaRPr>
          </a:p>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eaLnBrk="1" hangingPunct="1">
              <a:defRPr/>
            </a:pPr>
            <a:r>
              <a:rPr lang="en-US" altLang="zh-CN" sz="1200" kern="1200" dirty="0" smtClean="0">
                <a:solidFill>
                  <a:schemeClr val="tx1"/>
                </a:solidFill>
                <a:latin typeface="+mn-lt"/>
                <a:ea typeface="+mn-ea"/>
                <a:cs typeface="+mn-cs"/>
                <a:sym typeface="方正兰亭黑_GBK" panose="02000000000000000000" pitchFamily="2" charset="-122"/>
              </a:rPr>
              <a:t>Q</a:t>
            </a:r>
            <a:r>
              <a:rPr lang="zh-CN" altLang="en-US" sz="1200" kern="1200" dirty="0" smtClean="0">
                <a:solidFill>
                  <a:schemeClr val="tx1"/>
                </a:solidFill>
                <a:latin typeface="+mn-lt"/>
                <a:ea typeface="+mn-ea"/>
                <a:cs typeface="+mn-cs"/>
                <a:sym typeface="方正兰亭黑_GBK" panose="02000000000000000000" pitchFamily="2" charset="-122"/>
              </a:rPr>
              <a:t>系列软水机</a:t>
            </a:r>
            <a:r>
              <a:rPr lang="zh-CN" altLang="en-US" sz="1200" kern="1200" dirty="0" smtClean="0">
                <a:solidFill>
                  <a:schemeClr val="tx1"/>
                </a:solidFill>
                <a:latin typeface="+mn-lt"/>
                <a:ea typeface="+mn-ea"/>
                <a:cs typeface="+mn-cs"/>
              </a:rPr>
              <a:t>特点</a:t>
            </a:r>
            <a:endParaRPr lang="en-US" altLang="zh-CN" sz="1200" dirty="0" smtClean="0">
              <a:solidFill>
                <a:schemeClr val="accent2"/>
              </a:solidFill>
            </a:endParaRPr>
          </a:p>
          <a:p>
            <a:pPr marL="342900" indent="-342900" eaLnBrk="1" hangingPunct="1">
              <a:defRPr/>
            </a:pPr>
            <a:r>
              <a:rPr lang="en-US" altLang="zh-CN" sz="1200" dirty="0" smtClean="0"/>
              <a:t>1. </a:t>
            </a:r>
            <a:r>
              <a:rPr lang="zh-CN" altLang="en-US" dirty="0" smtClean="0"/>
              <a:t>采用</a:t>
            </a:r>
            <a:r>
              <a:rPr lang="en-US" altLang="zh-CN" dirty="0" smtClean="0"/>
              <a:t>3.5</a:t>
            </a:r>
            <a:r>
              <a:rPr lang="zh-CN" altLang="en-US" dirty="0" smtClean="0"/>
              <a:t>寸</a:t>
            </a:r>
            <a:r>
              <a:rPr lang="en-US" altLang="zh-CN" dirty="0" smtClean="0"/>
              <a:t>LCD</a:t>
            </a:r>
            <a:r>
              <a:rPr lang="zh-CN" altLang="en-US" dirty="0" smtClean="0"/>
              <a:t>显示，触摸按键；</a:t>
            </a:r>
            <a:endParaRPr lang="en-US" altLang="zh-CN" dirty="0" smtClean="0"/>
          </a:p>
          <a:p>
            <a:pPr marL="342900" indent="-342900" eaLnBrk="1" hangingPunct="1">
              <a:buFont typeface="+mj-ea"/>
              <a:buNone/>
              <a:defRPr/>
            </a:pPr>
            <a:r>
              <a:rPr lang="en-US" altLang="zh-CN" dirty="0" smtClean="0"/>
              <a:t>2. </a:t>
            </a:r>
            <a:r>
              <a:rPr lang="zh-CN" altLang="en-US" dirty="0" smtClean="0"/>
              <a:t>适配</a:t>
            </a:r>
            <a:r>
              <a:rPr lang="en-US" altLang="zh-CN" dirty="0" smtClean="0"/>
              <a:t>0913/1013</a:t>
            </a:r>
            <a:r>
              <a:rPr lang="zh-CN" altLang="en-US" dirty="0" smtClean="0"/>
              <a:t>和</a:t>
            </a:r>
            <a:r>
              <a:rPr lang="en-US" altLang="zh-CN" dirty="0" smtClean="0"/>
              <a:t>1035</a:t>
            </a:r>
            <a:r>
              <a:rPr lang="zh-CN" altLang="en-US" dirty="0" smtClean="0"/>
              <a:t>树脂罐；</a:t>
            </a:r>
            <a:endParaRPr lang="en-US" altLang="zh-CN" dirty="0" smtClean="0"/>
          </a:p>
          <a:p>
            <a:pPr marL="342900" indent="-342900" eaLnBrk="1" hangingPunct="1">
              <a:buFont typeface="+mj-ea"/>
              <a:buNone/>
              <a:defRPr/>
            </a:pPr>
            <a:r>
              <a:rPr lang="en-US" altLang="zh-CN" sz="1200" kern="0" dirty="0" smtClean="0">
                <a:sym typeface="MS Reference Specialty" pitchFamily="2" charset="2"/>
              </a:rPr>
              <a:t>3. </a:t>
            </a:r>
            <a:r>
              <a:rPr lang="zh-CN" altLang="zh-CN" dirty="0" smtClean="0"/>
              <a:t>可连接</a:t>
            </a:r>
            <a:r>
              <a:rPr lang="en-US" altLang="zh-CN" dirty="0" err="1" smtClean="0"/>
              <a:t>wifi</a:t>
            </a:r>
            <a:r>
              <a:rPr lang="zh-CN" altLang="zh-CN" dirty="0" smtClean="0"/>
              <a:t>，手机</a:t>
            </a:r>
            <a:r>
              <a:rPr lang="en-US" altLang="zh-CN" dirty="0" smtClean="0"/>
              <a:t>app</a:t>
            </a:r>
            <a:r>
              <a:rPr lang="zh-CN" altLang="zh-CN" dirty="0" smtClean="0"/>
              <a:t>操控</a:t>
            </a:r>
            <a:r>
              <a:rPr lang="zh-CN" altLang="en-US" dirty="0" smtClean="0"/>
              <a:t>；</a:t>
            </a:r>
            <a:endParaRPr lang="en-US" altLang="zh-CN" dirty="0" smtClean="0"/>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en-US" altLang="zh-CN" sz="1200" kern="0" dirty="0" smtClean="0">
                <a:sym typeface="MS Reference Specialty" pitchFamily="2" charset="2"/>
              </a:rPr>
              <a:t>4. </a:t>
            </a:r>
            <a:r>
              <a:rPr lang="zh-CN" altLang="zh-CN" dirty="0" smtClean="0"/>
              <a:t>智能防泄漏和实时防泄漏功能</a:t>
            </a:r>
            <a:r>
              <a:rPr lang="en-US" altLang="zh-CN" dirty="0" smtClean="0"/>
              <a:t>;</a:t>
            </a:r>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en-US" altLang="zh-CN" sz="1200" kern="0" dirty="0" smtClean="0">
                <a:sym typeface="MS Reference Specialty" pitchFamily="2" charset="2"/>
              </a:rPr>
              <a:t>5. </a:t>
            </a:r>
            <a:r>
              <a:rPr lang="zh-CN" altLang="en-US" dirty="0" smtClean="0"/>
              <a:t>产品尺寸长</a:t>
            </a:r>
            <a:r>
              <a:rPr lang="en-US" altLang="zh-CN" dirty="0" smtClean="0"/>
              <a:t>450mm*</a:t>
            </a:r>
            <a:r>
              <a:rPr lang="zh-CN" altLang="en-US" dirty="0" smtClean="0"/>
              <a:t>宽</a:t>
            </a:r>
            <a:r>
              <a:rPr lang="en-US" altLang="zh-CN" dirty="0" smtClean="0"/>
              <a:t>320mm*</a:t>
            </a:r>
            <a:r>
              <a:rPr lang="zh-CN" altLang="en-US" dirty="0" smtClean="0"/>
              <a:t>高</a:t>
            </a:r>
            <a:r>
              <a:rPr lang="en-US" altLang="zh-CN" dirty="0" smtClean="0"/>
              <a:t>555(1116)mm</a:t>
            </a:r>
            <a:endParaRPr lang="zh-CN" altLang="en-US" dirty="0" smtClean="0"/>
          </a:p>
          <a:p>
            <a:pPr marL="342900" indent="-342900" eaLnBrk="1" hangingPunct="1">
              <a:buFont typeface="+mj-ea"/>
              <a:buNone/>
              <a:defRPr/>
            </a:pPr>
            <a:endParaRPr lang="en-US" altLang="zh-CN" sz="1200" kern="0" dirty="0" smtClean="0">
              <a:sym typeface="MS Reference Specialty" pitchFamily="2" charset="2"/>
            </a:endParaRPr>
          </a:p>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eaLnBrk="1" hangingPunct="1">
              <a:defRPr/>
            </a:pPr>
            <a:r>
              <a:rPr lang="en-US" altLang="zh-CN" sz="1200" kern="1200" dirty="0" smtClean="0">
                <a:solidFill>
                  <a:schemeClr val="tx1"/>
                </a:solidFill>
                <a:latin typeface="+mn-lt"/>
                <a:ea typeface="+mn-ea"/>
                <a:cs typeface="+mn-cs"/>
                <a:sym typeface="方正兰亭黑_GBK" panose="02000000000000000000" pitchFamily="2" charset="-122"/>
              </a:rPr>
              <a:t>S</a:t>
            </a:r>
            <a:r>
              <a:rPr lang="zh-CN" altLang="en-US" sz="1200" kern="1200" dirty="0" smtClean="0">
                <a:solidFill>
                  <a:schemeClr val="tx1"/>
                </a:solidFill>
                <a:latin typeface="+mn-lt"/>
                <a:ea typeface="+mn-ea"/>
                <a:cs typeface="+mn-cs"/>
                <a:sym typeface="方正兰亭黑_GBK" panose="02000000000000000000" pitchFamily="2" charset="-122"/>
              </a:rPr>
              <a:t>系列中央净水机</a:t>
            </a:r>
            <a:r>
              <a:rPr lang="zh-CN" altLang="en-US" sz="1200" kern="1200" dirty="0" smtClean="0">
                <a:solidFill>
                  <a:schemeClr val="tx1"/>
                </a:solidFill>
                <a:latin typeface="+mn-lt"/>
                <a:ea typeface="+mn-ea"/>
                <a:cs typeface="+mn-cs"/>
              </a:rPr>
              <a:t>特点</a:t>
            </a:r>
            <a:endParaRPr lang="en-US" altLang="zh-CN" sz="1200" dirty="0" smtClean="0">
              <a:solidFill>
                <a:schemeClr val="accent2"/>
              </a:solidFill>
            </a:endParaRPr>
          </a:p>
          <a:p>
            <a:pPr marL="342900" indent="-342900" eaLnBrk="1" hangingPunct="1">
              <a:defRPr/>
            </a:pPr>
            <a:r>
              <a:rPr lang="en-US" altLang="zh-CN" sz="1200" dirty="0" smtClean="0"/>
              <a:t>1. </a:t>
            </a:r>
            <a:r>
              <a:rPr lang="zh-CN" altLang="en-US" dirty="0" smtClean="0"/>
              <a:t>机型与</a:t>
            </a:r>
            <a:r>
              <a:rPr lang="en-US" altLang="zh-CN" dirty="0" smtClean="0"/>
              <a:t>S</a:t>
            </a:r>
            <a:r>
              <a:rPr lang="zh-CN" altLang="en-US" dirty="0" smtClean="0"/>
              <a:t>款软水机配套；</a:t>
            </a:r>
            <a:endParaRPr lang="en-US" altLang="zh-CN" dirty="0" smtClean="0"/>
          </a:p>
          <a:p>
            <a:pPr marL="342900" indent="-342900" eaLnBrk="1" hangingPunct="1">
              <a:buFont typeface="+mj-ea"/>
              <a:buNone/>
              <a:defRPr/>
            </a:pPr>
            <a:r>
              <a:rPr lang="en-US" altLang="zh-CN" dirty="0" smtClean="0"/>
              <a:t>2. </a:t>
            </a:r>
            <a:r>
              <a:rPr lang="zh-CN" altLang="en-US" dirty="0" smtClean="0"/>
              <a:t>树脂罐为</a:t>
            </a:r>
            <a:r>
              <a:rPr lang="en-US" altLang="zh-CN" dirty="0" smtClean="0"/>
              <a:t>1015</a:t>
            </a:r>
            <a:r>
              <a:rPr lang="zh-CN" altLang="en-US" dirty="0" smtClean="0"/>
              <a:t>和</a:t>
            </a:r>
            <a:r>
              <a:rPr lang="en-US" altLang="zh-CN" dirty="0" smtClean="0"/>
              <a:t>1035</a:t>
            </a:r>
            <a:r>
              <a:rPr lang="zh-CN" altLang="en-US" dirty="0" smtClean="0"/>
              <a:t>；</a:t>
            </a:r>
            <a:endParaRPr lang="en-US" altLang="zh-CN" dirty="0" smtClean="0"/>
          </a:p>
          <a:p>
            <a:pPr marL="342900" indent="-342900" eaLnBrk="1" hangingPunct="1">
              <a:buFont typeface="+mj-ea"/>
              <a:buNone/>
              <a:defRPr/>
            </a:pPr>
            <a:r>
              <a:rPr lang="en-US" altLang="zh-CN" sz="1200" kern="0" dirty="0" smtClean="0">
                <a:sym typeface="MS Reference Specialty" pitchFamily="2" charset="2"/>
              </a:rPr>
              <a:t>3. </a:t>
            </a:r>
            <a:r>
              <a:rPr lang="zh-CN" altLang="zh-CN" dirty="0" smtClean="0"/>
              <a:t>可连接</a:t>
            </a:r>
            <a:r>
              <a:rPr lang="en-US" altLang="zh-CN" dirty="0" err="1" smtClean="0"/>
              <a:t>wifi</a:t>
            </a:r>
            <a:r>
              <a:rPr lang="zh-CN" altLang="zh-CN" dirty="0" smtClean="0"/>
              <a:t>，手机</a:t>
            </a:r>
            <a:r>
              <a:rPr lang="en-US" altLang="zh-CN" dirty="0" smtClean="0"/>
              <a:t>app</a:t>
            </a:r>
            <a:r>
              <a:rPr lang="zh-CN" altLang="zh-CN" dirty="0" smtClean="0"/>
              <a:t>操控</a:t>
            </a:r>
            <a:r>
              <a:rPr lang="zh-CN" altLang="en-US" dirty="0" smtClean="0"/>
              <a:t>；</a:t>
            </a:r>
            <a:endParaRPr lang="en-US" altLang="zh-CN" dirty="0" smtClean="0"/>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en-US" altLang="zh-CN" sz="1200" kern="0" dirty="0" smtClean="0">
                <a:sym typeface="MS Reference Specialty" pitchFamily="2" charset="2"/>
              </a:rPr>
              <a:t>4. </a:t>
            </a:r>
            <a:r>
              <a:rPr lang="zh-CN" altLang="zh-CN" dirty="0" smtClean="0"/>
              <a:t>智能防泄漏和实时防泄漏功能</a:t>
            </a:r>
            <a:r>
              <a:rPr lang="en-US" altLang="zh-CN" dirty="0" smtClean="0"/>
              <a:t>;</a:t>
            </a:r>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en-US" altLang="zh-CN" sz="1200" kern="0" dirty="0" smtClean="0">
                <a:sym typeface="MS Reference Specialty" pitchFamily="2" charset="2"/>
              </a:rPr>
              <a:t>5. </a:t>
            </a:r>
            <a:r>
              <a:rPr lang="zh-CN" altLang="en-US" dirty="0" smtClean="0"/>
              <a:t>产品尺寸长</a:t>
            </a:r>
            <a:r>
              <a:rPr lang="en-US" altLang="zh-CN" dirty="0" smtClean="0"/>
              <a:t>380mm*</a:t>
            </a:r>
            <a:r>
              <a:rPr lang="zh-CN" altLang="en-US" dirty="0" smtClean="0"/>
              <a:t>宽</a:t>
            </a:r>
            <a:r>
              <a:rPr lang="en-US" altLang="zh-CN" dirty="0" smtClean="0"/>
              <a:t>300mm*</a:t>
            </a:r>
            <a:r>
              <a:rPr lang="zh-CN" altLang="en-US" dirty="0" smtClean="0"/>
              <a:t>高</a:t>
            </a:r>
            <a:r>
              <a:rPr lang="en-US" altLang="zh-CN" dirty="0" smtClean="0"/>
              <a:t>537(1047)mm</a:t>
            </a:r>
            <a:endParaRPr lang="zh-CN" altLang="en-US" dirty="0" smtClean="0"/>
          </a:p>
          <a:p>
            <a:pPr marL="342900" indent="-342900" eaLnBrk="1" hangingPunct="1">
              <a:buFont typeface="+mj-ea"/>
              <a:buNone/>
              <a:defRPr/>
            </a:pPr>
            <a:endParaRPr lang="en-US" altLang="zh-CN" sz="1200" kern="0" dirty="0" smtClean="0">
              <a:sym typeface="MS Reference Specialty" pitchFamily="2" charset="2"/>
            </a:endParaRPr>
          </a:p>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eaLnBrk="1" hangingPunct="1">
              <a:defRPr/>
            </a:pPr>
            <a:r>
              <a:rPr lang="en-US" altLang="zh-CN" sz="1200" kern="1200" dirty="0" smtClean="0">
                <a:solidFill>
                  <a:schemeClr val="tx1"/>
                </a:solidFill>
                <a:latin typeface="+mn-lt"/>
                <a:ea typeface="+mn-ea"/>
                <a:cs typeface="+mn-cs"/>
                <a:sym typeface="方正兰亭黑_GBK" panose="02000000000000000000" pitchFamily="2" charset="-122"/>
              </a:rPr>
              <a:t>S</a:t>
            </a:r>
            <a:r>
              <a:rPr lang="zh-CN" altLang="en-US" sz="1200" kern="1200" dirty="0" smtClean="0">
                <a:solidFill>
                  <a:schemeClr val="tx1"/>
                </a:solidFill>
                <a:latin typeface="+mn-lt"/>
                <a:ea typeface="+mn-ea"/>
                <a:cs typeface="+mn-cs"/>
                <a:sym typeface="方正兰亭黑_GBK" panose="02000000000000000000" pitchFamily="2" charset="-122"/>
              </a:rPr>
              <a:t>系列中央净水机</a:t>
            </a:r>
            <a:r>
              <a:rPr lang="zh-CN" altLang="en-US" sz="1200" kern="1200" dirty="0" smtClean="0">
                <a:solidFill>
                  <a:schemeClr val="tx1"/>
                </a:solidFill>
                <a:latin typeface="+mn-lt"/>
                <a:ea typeface="+mn-ea"/>
                <a:cs typeface="+mn-cs"/>
              </a:rPr>
              <a:t>特点</a:t>
            </a:r>
            <a:endParaRPr lang="en-US" altLang="zh-CN" sz="1200" dirty="0" smtClean="0">
              <a:solidFill>
                <a:schemeClr val="accent2"/>
              </a:solidFill>
            </a:endParaRPr>
          </a:p>
          <a:p>
            <a:pPr marL="342900" indent="-342900" eaLnBrk="1" hangingPunct="1">
              <a:defRPr/>
            </a:pPr>
            <a:r>
              <a:rPr lang="en-US" altLang="zh-CN" sz="1200" dirty="0" smtClean="0"/>
              <a:t>1. </a:t>
            </a:r>
            <a:r>
              <a:rPr lang="zh-CN" altLang="en-US" dirty="0" smtClean="0"/>
              <a:t>机型与</a:t>
            </a:r>
            <a:r>
              <a:rPr lang="en-US" altLang="zh-CN" dirty="0" smtClean="0"/>
              <a:t>Q</a:t>
            </a:r>
            <a:r>
              <a:rPr lang="zh-CN" altLang="en-US" dirty="0" smtClean="0"/>
              <a:t>款软水机配套；</a:t>
            </a:r>
            <a:endParaRPr lang="en-US" altLang="zh-CN" dirty="0" smtClean="0"/>
          </a:p>
          <a:p>
            <a:pPr marL="342900" indent="-342900" eaLnBrk="1" hangingPunct="1">
              <a:buFont typeface="+mj-ea"/>
              <a:buNone/>
              <a:defRPr/>
            </a:pPr>
            <a:r>
              <a:rPr lang="en-US" altLang="zh-CN" dirty="0" smtClean="0"/>
              <a:t>2. </a:t>
            </a:r>
            <a:r>
              <a:rPr lang="zh-CN" altLang="en-US" dirty="0" smtClean="0"/>
              <a:t>树脂罐为</a:t>
            </a:r>
            <a:r>
              <a:rPr lang="en-US" altLang="zh-CN" dirty="0" smtClean="0"/>
              <a:t>1017</a:t>
            </a:r>
            <a:r>
              <a:rPr lang="zh-CN" altLang="en-US" dirty="0" smtClean="0"/>
              <a:t>和</a:t>
            </a:r>
            <a:r>
              <a:rPr lang="en-US" altLang="zh-CN" dirty="0" smtClean="0"/>
              <a:t>1035</a:t>
            </a:r>
            <a:r>
              <a:rPr lang="zh-CN" altLang="en-US" dirty="0" smtClean="0"/>
              <a:t>；</a:t>
            </a:r>
            <a:endParaRPr lang="en-US" altLang="zh-CN" dirty="0" smtClean="0"/>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en-US" altLang="zh-CN" sz="1200" kern="0" dirty="0" smtClean="0">
                <a:sym typeface="MS Reference Specialty" pitchFamily="2" charset="2"/>
              </a:rPr>
              <a:t>3. </a:t>
            </a:r>
            <a:r>
              <a:rPr lang="zh-CN" altLang="zh-CN" dirty="0" smtClean="0"/>
              <a:t>可连接</a:t>
            </a:r>
            <a:r>
              <a:rPr lang="en-US" altLang="zh-CN" dirty="0" err="1" smtClean="0"/>
              <a:t>wifi</a:t>
            </a:r>
            <a:r>
              <a:rPr lang="zh-CN" altLang="zh-CN" dirty="0" smtClean="0"/>
              <a:t>，手机</a:t>
            </a:r>
            <a:r>
              <a:rPr lang="en-US" altLang="zh-CN" dirty="0" smtClean="0"/>
              <a:t>app</a:t>
            </a:r>
            <a:r>
              <a:rPr lang="zh-CN" altLang="zh-CN" dirty="0" smtClean="0"/>
              <a:t>操控</a:t>
            </a:r>
            <a:r>
              <a:rPr lang="zh-CN" altLang="en-US" dirty="0" smtClean="0"/>
              <a:t>；</a:t>
            </a:r>
            <a:endParaRPr lang="en-US" altLang="zh-CN" dirty="0" smtClean="0"/>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en-US" altLang="zh-CN" sz="1200" kern="0" dirty="0" smtClean="0">
                <a:sym typeface="MS Reference Specialty" pitchFamily="2" charset="2"/>
              </a:rPr>
              <a:t>4. </a:t>
            </a:r>
            <a:r>
              <a:rPr lang="zh-CN" altLang="zh-CN" dirty="0" smtClean="0"/>
              <a:t>智能防泄漏和实时防泄漏功能</a:t>
            </a:r>
            <a:r>
              <a:rPr lang="zh-CN" altLang="en-US" dirty="0" smtClean="0"/>
              <a:t>。</a:t>
            </a:r>
            <a:endParaRPr lang="en-US" altLang="zh-CN" dirty="0" smtClean="0"/>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en-US" altLang="zh-CN" sz="1200" kern="0" dirty="0" smtClean="0">
                <a:sym typeface="MS Reference Specialty" pitchFamily="2" charset="2"/>
              </a:rPr>
              <a:t>5. </a:t>
            </a:r>
            <a:r>
              <a:rPr lang="zh-CN" altLang="en-US" dirty="0" smtClean="0"/>
              <a:t>产品尺寸长</a:t>
            </a:r>
            <a:r>
              <a:rPr lang="en-US" altLang="zh-CN" dirty="0" smtClean="0"/>
              <a:t>360mm*</a:t>
            </a:r>
            <a:r>
              <a:rPr lang="zh-CN" altLang="en-US" dirty="0" smtClean="0"/>
              <a:t>宽</a:t>
            </a:r>
            <a:r>
              <a:rPr lang="en-US" altLang="zh-CN" dirty="0" smtClean="0"/>
              <a:t>318mm*</a:t>
            </a:r>
            <a:r>
              <a:rPr lang="zh-CN" altLang="en-US" dirty="0" smtClean="0"/>
              <a:t>高</a:t>
            </a:r>
            <a:r>
              <a:rPr lang="en-US" altLang="zh-CN" dirty="0" smtClean="0"/>
              <a:t>588(1049)mm</a:t>
            </a:r>
            <a:endParaRPr lang="zh-CN" altLang="en-US" dirty="0" smtClean="0"/>
          </a:p>
          <a:p>
            <a:pPr marL="342900" indent="-342900" eaLnBrk="1" hangingPunct="1">
              <a:buFont typeface="+mj-ea"/>
              <a:buNone/>
              <a:defRPr/>
            </a:pPr>
            <a:endParaRPr lang="en-US" altLang="zh-CN" sz="1200" kern="0" dirty="0" smtClean="0">
              <a:sym typeface="MS Reference Specialty" pitchFamily="2" charset="2"/>
            </a:endParaRPr>
          </a:p>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a:buAutoNum type="arabicPeriod"/>
            </a:pPr>
            <a:r>
              <a:rPr lang="zh-CN" altLang="en-US" dirty="0" smtClean="0"/>
              <a:t>第一级为两支碳纤维膜并联出水，独立的出水接口供厨房使用</a:t>
            </a:r>
            <a:r>
              <a:rPr lang="en-US" altLang="zh-CN" dirty="0" smtClean="0"/>
              <a:t>,</a:t>
            </a:r>
            <a:r>
              <a:rPr lang="zh-CN" altLang="en-US" dirty="0" smtClean="0"/>
              <a:t>过滤精度为：</a:t>
            </a:r>
            <a:r>
              <a:rPr lang="en-US" altLang="zh-CN" dirty="0" smtClean="0"/>
              <a:t>0.2-0.3um</a:t>
            </a:r>
            <a:r>
              <a:rPr lang="zh-CN" altLang="en-US" dirty="0" smtClean="0"/>
              <a:t>、碳纤维膜快速更换设计；</a:t>
            </a:r>
            <a:endParaRPr lang="en-US" altLang="zh-CN" dirty="0" smtClean="0"/>
          </a:p>
          <a:p>
            <a:pPr marL="342900" indent="-342900">
              <a:buAutoNum type="arabicPeriod"/>
            </a:pPr>
            <a:r>
              <a:rPr lang="zh-CN" altLang="en-US" dirty="0" smtClean="0"/>
              <a:t>第二级软化出水供全屋其它洗浴等用水， 再生方式为补软水再生、干盐箱模式、再生时出原水、</a:t>
            </a:r>
            <a:r>
              <a:rPr lang="zh-CN" altLang="en-US" dirty="0" smtClean="0">
                <a:latin typeface="Calibri" panose="020F0502020204030204" pitchFamily="34" charset="0"/>
                <a:cs typeface="Times New Roman" panose="02020603050405020304" pitchFamily="18" charset="0"/>
              </a:rPr>
              <a:t>缺盐提醒功能；</a:t>
            </a:r>
            <a:endParaRPr lang="en-US" altLang="zh-CN" dirty="0" smtClean="0"/>
          </a:p>
          <a:p>
            <a:pPr marL="342900" indent="-342900">
              <a:buAutoNum type="arabicPeriod"/>
            </a:pPr>
            <a:r>
              <a:rPr lang="zh-CN" altLang="en-US" dirty="0" smtClean="0"/>
              <a:t>进出水接口为</a:t>
            </a:r>
            <a:r>
              <a:rPr lang="en-US" altLang="zh-CN" dirty="0" smtClean="0"/>
              <a:t>6</a:t>
            </a:r>
            <a:r>
              <a:rPr lang="zh-CN" altLang="en-US" dirty="0" smtClean="0"/>
              <a:t>分外螺，</a:t>
            </a:r>
            <a:r>
              <a:rPr lang="zh-CN" altLang="en-US" dirty="0" smtClean="0">
                <a:latin typeface="Calibri" panose="020F0502020204030204" pitchFamily="34" charset="0"/>
                <a:cs typeface="Times New Roman" panose="02020603050405020304" pitchFamily="18" charset="0"/>
              </a:rPr>
              <a:t>产品尺寸为：长</a:t>
            </a:r>
            <a:r>
              <a:rPr lang="en-US" altLang="zh-CN" dirty="0" smtClean="0">
                <a:latin typeface="Calibri" panose="020F0502020204030204" pitchFamily="34" charset="0"/>
                <a:cs typeface="Times New Roman" panose="02020603050405020304" pitchFamily="18" charset="0"/>
              </a:rPr>
              <a:t>520mm*</a:t>
            </a:r>
            <a:r>
              <a:rPr lang="zh-CN" altLang="en-US" dirty="0" smtClean="0">
                <a:latin typeface="Calibri" panose="020F0502020204030204" pitchFamily="34" charset="0"/>
                <a:cs typeface="Times New Roman" panose="02020603050405020304" pitchFamily="18" charset="0"/>
              </a:rPr>
              <a:t>宽</a:t>
            </a:r>
            <a:r>
              <a:rPr lang="en-US" altLang="zh-CN" dirty="0" smtClean="0">
                <a:latin typeface="Calibri" panose="020F0502020204030204" pitchFamily="34" charset="0"/>
                <a:cs typeface="Times New Roman" panose="02020603050405020304" pitchFamily="18" charset="0"/>
              </a:rPr>
              <a:t>355mm*</a:t>
            </a:r>
            <a:r>
              <a:rPr lang="zh-CN" altLang="en-US" dirty="0" smtClean="0">
                <a:latin typeface="Calibri" panose="020F0502020204030204" pitchFamily="34" charset="0"/>
                <a:cs typeface="Times New Roman" panose="02020603050405020304" pitchFamily="18" charset="0"/>
              </a:rPr>
              <a:t>高</a:t>
            </a:r>
            <a:r>
              <a:rPr lang="en-US" altLang="zh-CN" dirty="0" smtClean="0">
                <a:latin typeface="Calibri" panose="020F0502020204030204" pitchFamily="34" charset="0"/>
                <a:cs typeface="Times New Roman" panose="02020603050405020304" pitchFamily="18" charset="0"/>
              </a:rPr>
              <a:t>1048mm</a:t>
            </a:r>
            <a:endParaRPr lang="en-US" altLang="zh-CN" dirty="0" smtClean="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净软一体机总制水量计算公式：</a:t>
            </a:r>
            <a:endParaRPr kumimoji="0" lang="zh-CN" altLang="en-US"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总制水量（单位</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L</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余氯吸附能力值（</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g/L</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1000/</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原水余氯值（</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mg/L</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endParaRPr kumimoji="0" lang="zh-CN" altLang="en-US"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根据并联双罐测试数据设定：余氯吸附值能力值为</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100g/L</a:t>
            </a:r>
            <a:endParaRPr kumimoji="0" lang="zh-CN" altLang="zh-CN"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例如：原水余氯值</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0.5mg/L</a:t>
            </a:r>
            <a:endParaRPr kumimoji="0" lang="zh-CN" altLang="zh-CN"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      </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则总制水量</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L=100*1000/0.5=200000L,</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即</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200</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吨。</a:t>
            </a:r>
            <a:endParaRPr kumimoji="0" lang="en-US"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前台增加一个子菜单：</a:t>
            </a:r>
            <a:endParaRPr kumimoji="0" lang="zh-CN" altLang="en-US"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  </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原水余氯含量设置，设置范围为：</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0.1-10mg/L</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，默认为</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:0.5mg/L</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endParaRPr kumimoji="0" lang="zh-CN" altLang="en-US"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后台增加一个子菜单：</a:t>
            </a:r>
            <a:endParaRPr kumimoji="0" lang="zh-CN" altLang="en-US"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  </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A)</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滤料余氯吸附能力值设置，单位为：</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g/L</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，设置范围为：</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50-200g/L</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endParaRPr kumimoji="0" lang="en-US"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  </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默认为：</a:t>
            </a:r>
            <a:r>
              <a:rPr kumimoji="0" lang="zh-CN" altLang="zh-CN"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100g/L</a:t>
            </a:r>
            <a:r>
              <a:rPr kumimoji="0" lang="zh-CN" altLang="en-US" sz="1200" b="0" i="0" u="none" strike="noStrike" cap="none" normalizeH="0" baseline="0" dirty="0" smtClean="0">
                <a:ln>
                  <a:noFill/>
                </a:ln>
                <a:solidFill>
                  <a:srgbClr val="000000"/>
                </a:solidFill>
                <a:effectLst/>
                <a:latin typeface="Calibri" panose="020F0502020204030204" pitchFamily="34" charset="0"/>
                <a:ea typeface="宋体" panose="02010600030101010101" pitchFamily="2" charset="-122"/>
                <a:cs typeface="宋体" panose="02010600030101010101" pitchFamily="2" charset="-122"/>
              </a:rPr>
              <a:t>；</a:t>
            </a:r>
            <a:endParaRPr kumimoji="0" lang="zh-CN" altLang="en-US"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endParaRPr kumimoji="0" lang="zh-CN" altLang="en-US" sz="12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342900" indent="-342900" eaLnBrk="1" hangingPunct="1">
              <a:buFont typeface="+mj-ea"/>
              <a:buNone/>
              <a:defRPr/>
            </a:pPr>
            <a:endParaRPr lang="en-US" altLang="zh-CN" sz="1200" kern="0" dirty="0" smtClean="0">
              <a:sym typeface="MS Reference Specialty" pitchFamily="2" charset="2"/>
            </a:endParaRPr>
          </a:p>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smtClean="0"/>
              <a:t>配置：</a:t>
            </a:r>
            <a:r>
              <a:rPr lang="en-US" altLang="zh-CN" dirty="0" smtClean="0"/>
              <a:t>0817</a:t>
            </a:r>
            <a:r>
              <a:rPr lang="zh-CN" altLang="en-US" dirty="0" smtClean="0"/>
              <a:t>玻璃钢罐，</a:t>
            </a:r>
            <a:r>
              <a:rPr lang="en-US" altLang="zh-CN" dirty="0" smtClean="0"/>
              <a:t>F64BC</a:t>
            </a:r>
            <a:r>
              <a:rPr lang="zh-CN" altLang="en-US" dirty="0" smtClean="0"/>
              <a:t>手动控制阀</a:t>
            </a:r>
            <a:endParaRPr lang="en-US" altLang="zh-CN" dirty="0" smtClean="0"/>
          </a:p>
          <a:p>
            <a:r>
              <a:rPr lang="zh-CN" altLang="en-US" dirty="0" smtClean="0"/>
              <a:t>规格：长</a:t>
            </a:r>
            <a:r>
              <a:rPr lang="en-US" altLang="zh-CN" dirty="0" smtClean="0"/>
              <a:t>475mm x </a:t>
            </a:r>
            <a:r>
              <a:rPr lang="zh-CN" altLang="en-US" dirty="0" smtClean="0"/>
              <a:t>宽</a:t>
            </a:r>
            <a:r>
              <a:rPr lang="en-US" altLang="zh-CN" dirty="0" smtClean="0"/>
              <a:t>265mm x </a:t>
            </a:r>
            <a:r>
              <a:rPr lang="zh-CN" altLang="en-US" dirty="0" smtClean="0"/>
              <a:t>高</a:t>
            </a:r>
            <a:r>
              <a:rPr lang="en-US" altLang="zh-CN" dirty="0" smtClean="0"/>
              <a:t>535mm</a:t>
            </a:r>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zh-CN" altLang="en-US" dirty="0" smtClean="0"/>
              <a:t>特点：手动控制，无需用电；小巧、经济、实用。</a:t>
            </a:r>
          </a:p>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smtClean="0"/>
              <a:t>配置：</a:t>
            </a:r>
            <a:r>
              <a:rPr lang="en-US" altLang="zh-CN" dirty="0" smtClean="0"/>
              <a:t>0817</a:t>
            </a:r>
            <a:r>
              <a:rPr lang="zh-CN" altLang="en-US" dirty="0" smtClean="0"/>
              <a:t>玻璃钢罐，</a:t>
            </a:r>
            <a:r>
              <a:rPr lang="en-US" altLang="zh-CN" dirty="0" smtClean="0"/>
              <a:t>F64BC</a:t>
            </a:r>
            <a:r>
              <a:rPr lang="zh-CN" altLang="en-US" dirty="0" smtClean="0"/>
              <a:t>手动控制阀</a:t>
            </a:r>
            <a:endParaRPr lang="en-US" altLang="zh-CN" dirty="0" smtClean="0"/>
          </a:p>
          <a:p>
            <a:r>
              <a:rPr lang="zh-CN" altLang="en-US" dirty="0" smtClean="0"/>
              <a:t>规格：长</a:t>
            </a:r>
            <a:r>
              <a:rPr lang="en-US" altLang="zh-CN" dirty="0" smtClean="0"/>
              <a:t>475mm x </a:t>
            </a:r>
            <a:r>
              <a:rPr lang="zh-CN" altLang="en-US" dirty="0" smtClean="0"/>
              <a:t>宽</a:t>
            </a:r>
            <a:r>
              <a:rPr lang="en-US" altLang="zh-CN" dirty="0" smtClean="0"/>
              <a:t>265mm x </a:t>
            </a:r>
            <a:r>
              <a:rPr lang="zh-CN" altLang="en-US" dirty="0" smtClean="0"/>
              <a:t>高</a:t>
            </a:r>
            <a:r>
              <a:rPr lang="en-US" altLang="zh-CN" dirty="0" smtClean="0"/>
              <a:t>535mm</a:t>
            </a:r>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zh-CN" altLang="en-US" dirty="0" smtClean="0"/>
              <a:t>特点：手动控制，无需用电；小巧、经济、实用。</a:t>
            </a:r>
          </a:p>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smtClean="0"/>
              <a:t>配置：</a:t>
            </a:r>
            <a:r>
              <a:rPr lang="en-US" altLang="zh-CN" dirty="0" smtClean="0"/>
              <a:t>0817</a:t>
            </a:r>
            <a:r>
              <a:rPr lang="zh-CN" altLang="en-US" dirty="0" smtClean="0"/>
              <a:t>玻璃钢罐，</a:t>
            </a:r>
            <a:r>
              <a:rPr lang="en-US" altLang="zh-CN" dirty="0" smtClean="0"/>
              <a:t>F64BC</a:t>
            </a:r>
            <a:r>
              <a:rPr lang="zh-CN" altLang="en-US" dirty="0" smtClean="0"/>
              <a:t>手动控制阀</a:t>
            </a:r>
            <a:endParaRPr lang="en-US" altLang="zh-CN" dirty="0" smtClean="0"/>
          </a:p>
          <a:p>
            <a:r>
              <a:rPr lang="zh-CN" altLang="en-US" dirty="0" smtClean="0"/>
              <a:t>规格：长</a:t>
            </a:r>
            <a:r>
              <a:rPr lang="en-US" altLang="zh-CN" dirty="0" smtClean="0"/>
              <a:t>475mm x </a:t>
            </a:r>
            <a:r>
              <a:rPr lang="zh-CN" altLang="en-US" dirty="0" smtClean="0"/>
              <a:t>宽</a:t>
            </a:r>
            <a:r>
              <a:rPr lang="en-US" altLang="zh-CN" dirty="0" smtClean="0"/>
              <a:t>265mm x </a:t>
            </a:r>
            <a:r>
              <a:rPr lang="zh-CN" altLang="en-US" dirty="0" smtClean="0"/>
              <a:t>高</a:t>
            </a:r>
            <a:r>
              <a:rPr lang="en-US" altLang="zh-CN" dirty="0" smtClean="0"/>
              <a:t>535mm</a:t>
            </a:r>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zh-CN" altLang="en-US" dirty="0" smtClean="0"/>
              <a:t>特点：手动控制，无需用电；小巧、经济、实用。</a:t>
            </a:r>
          </a:p>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smtClean="0"/>
              <a:t>配置：</a:t>
            </a:r>
            <a:r>
              <a:rPr lang="en-US" altLang="zh-CN" dirty="0" smtClean="0"/>
              <a:t>0817</a:t>
            </a:r>
            <a:r>
              <a:rPr lang="zh-CN" altLang="en-US" dirty="0" smtClean="0"/>
              <a:t>玻璃钢罐，</a:t>
            </a:r>
            <a:r>
              <a:rPr lang="en-US" altLang="zh-CN" dirty="0" smtClean="0"/>
              <a:t>F64BC</a:t>
            </a:r>
            <a:r>
              <a:rPr lang="zh-CN" altLang="en-US" dirty="0" smtClean="0"/>
              <a:t>手动控制阀</a:t>
            </a:r>
            <a:endParaRPr lang="en-US" altLang="zh-CN" dirty="0" smtClean="0"/>
          </a:p>
          <a:p>
            <a:r>
              <a:rPr lang="zh-CN" altLang="en-US" dirty="0" smtClean="0"/>
              <a:t>规格：长</a:t>
            </a:r>
            <a:r>
              <a:rPr lang="en-US" altLang="zh-CN" dirty="0" smtClean="0"/>
              <a:t>475mm x </a:t>
            </a:r>
            <a:r>
              <a:rPr lang="zh-CN" altLang="en-US" dirty="0" smtClean="0"/>
              <a:t>宽</a:t>
            </a:r>
            <a:r>
              <a:rPr lang="en-US" altLang="zh-CN" dirty="0" smtClean="0"/>
              <a:t>265mm x </a:t>
            </a:r>
            <a:r>
              <a:rPr lang="zh-CN" altLang="en-US" dirty="0" smtClean="0"/>
              <a:t>高</a:t>
            </a:r>
            <a:r>
              <a:rPr lang="en-US" altLang="zh-CN" dirty="0" smtClean="0"/>
              <a:t>535mm</a:t>
            </a:r>
          </a:p>
          <a:p>
            <a:pPr marL="342900" marR="0" indent="-342900" algn="l" defTabSz="914400" rtl="0" eaLnBrk="1" fontAlgn="auto" latinLnBrk="0" hangingPunct="1">
              <a:lnSpc>
                <a:spcPct val="100000"/>
              </a:lnSpc>
              <a:spcBef>
                <a:spcPts val="0"/>
              </a:spcBef>
              <a:spcAft>
                <a:spcPts val="0"/>
              </a:spcAft>
              <a:buClrTx/>
              <a:buSzTx/>
              <a:buFont typeface="+mj-ea"/>
              <a:buNone/>
              <a:tabLst/>
              <a:defRPr/>
            </a:pPr>
            <a:r>
              <a:rPr lang="zh-CN" altLang="en-US" dirty="0" smtClean="0"/>
              <a:t>特点：手动控制，无需用电；小巧、经济、实用。</a:t>
            </a:r>
          </a:p>
          <a:p>
            <a:pPr marL="342900" indent="-342900" eaLnBrk="1" hangingPunct="1">
              <a:buFont typeface="+mj-ea"/>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eaLnBrk="1" hangingPunct="1">
              <a:defRPr/>
            </a:pPr>
            <a:endParaRPr lang="zh-CN" altLang="zh-CN"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2180632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灯片编号占位符 6"/>
          <p:cNvSpPr>
            <a:spLocks noGrp="1"/>
          </p:cNvSpPr>
          <p:nvPr>
            <p:ph type="sldNum" sz="quarter" idx="12"/>
          </p:nvPr>
        </p:nvSpPr>
        <p:spPr>
          <a:xfrm>
            <a:off x="8374878" y="6381988"/>
            <a:ext cx="661765" cy="365125"/>
          </a:xfrm>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497642612"/>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3006589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2547388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2454208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308338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3936351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715150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2663798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1788513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 xmlns:p14="http://schemas.microsoft.com/office/powerpoint/2010/main" val="2556688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6817" y="808675"/>
            <a:ext cx="8583717" cy="5378479"/>
          </a:xfrm>
          <a:prstGeom prst="rect">
            <a:avLst/>
          </a:prstGeom>
        </p:spPr>
        <p:txBody>
          <a:bodyPr vert="horz" lIns="91440" tIns="45720" rIns="91440" bIns="45720" rtlCol="0">
            <a:normAutofit/>
          </a:bodyPr>
          <a:lstStyle/>
          <a:p>
            <a:pPr lvl="0"/>
            <a:r>
              <a:rPr lang="en-US" altLang="zh-CN" dirty="0" smtClean="0"/>
              <a:t>Co </a:t>
            </a:r>
            <a:r>
              <a:rPr lang="zh-CN" altLang="en-US" dirty="0" smtClean="0"/>
              <a:t>润新国外模板</a:t>
            </a:r>
            <a:r>
              <a:rPr lang="en-US" altLang="zh-CN" dirty="0" smtClean="0"/>
              <a:t> </a:t>
            </a:r>
            <a:endParaRPr lang="zh-CN" altLang="en-US" dirty="0"/>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8374878" y="6381988"/>
            <a:ext cx="66176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AF99F-76E7-41BC-BC3B-28E0C2273351}" type="slidenum">
              <a:rPr lang="zh-CN" altLang="en-US" smtClean="0"/>
              <a:pPr/>
              <a:t>‹#›</a:t>
            </a:fld>
            <a:endParaRPr lang="zh-CN" altLang="en-US" dirty="0"/>
          </a:p>
        </p:txBody>
      </p:sp>
      <p:sp>
        <p:nvSpPr>
          <p:cNvPr id="8" name="Rectangle 3"/>
          <p:cNvSpPr>
            <a:spLocks noChangeArrowheads="1"/>
          </p:cNvSpPr>
          <p:nvPr userDrawn="1"/>
        </p:nvSpPr>
        <p:spPr bwMode="auto">
          <a:xfrm>
            <a:off x="188118" y="80963"/>
            <a:ext cx="7246723" cy="633412"/>
          </a:xfrm>
          <a:prstGeom prst="rect">
            <a:avLst/>
          </a:prstGeom>
          <a:noFill/>
          <a:ln w="9525">
            <a:noFill/>
            <a:miter lim="800000"/>
            <a:headEnd/>
            <a:tailEnd/>
          </a:ln>
        </p:spPr>
        <p:txBody>
          <a:bodyPr anchor="ctr"/>
          <a:lstStyle/>
          <a:p>
            <a:endParaRPr lang="en-US" altLang="zh-CN" sz="2400" b="1" i="0" baseline="0" dirty="0">
              <a:solidFill>
                <a:schemeClr val="tx1"/>
              </a:solidFill>
              <a:latin typeface="宋体" pitchFamily="2" charset="-122"/>
              <a:sym typeface="方正正纤黑简体"/>
            </a:endParaRPr>
          </a:p>
        </p:txBody>
      </p:sp>
      <p:pic>
        <p:nvPicPr>
          <p:cNvPr id="1026" name="Picture 2" descr="润新Logo"/>
          <p:cNvPicPr>
            <a:picLocks noChangeAspect="1" noChangeArrowheads="1"/>
          </p:cNvPicPr>
          <p:nvPr userDrawn="1"/>
        </p:nvPicPr>
        <p:blipFill>
          <a:blip r:embed="rId15" cstate="print"/>
          <a:srcRect/>
          <a:stretch>
            <a:fillRect/>
          </a:stretch>
        </p:blipFill>
        <p:spPr bwMode="auto">
          <a:xfrm>
            <a:off x="7685549" y="25638"/>
            <a:ext cx="1411200" cy="634801"/>
          </a:xfrm>
          <a:prstGeom prst="rect">
            <a:avLst/>
          </a:prstGeom>
          <a:noFill/>
          <a:ln w="9525">
            <a:noFill/>
            <a:miter lim="800000"/>
            <a:headEnd/>
            <a:tailEnd/>
          </a:ln>
        </p:spPr>
      </p:pic>
    </p:spTree>
    <p:extLst>
      <p:ext uri="{BB962C8B-B14F-4D97-AF65-F5344CB8AC3E}">
        <p14:creationId xmlns="" xmlns:p14="http://schemas.microsoft.com/office/powerpoint/2010/main" val="2060435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None/>
        <a:defRPr sz="2000" kern="1200" baseline="0">
          <a:solidFill>
            <a:schemeClr val="tx1"/>
          </a:solidFill>
          <a:latin typeface="Arial"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0" y="1323976"/>
            <a:ext cx="9144000" cy="3126446"/>
            <a:chOff x="0" y="1417918"/>
            <a:chExt cx="9144000" cy="2033835"/>
          </a:xfrm>
        </p:grpSpPr>
        <p:sp>
          <p:nvSpPr>
            <p:cNvPr id="4" name="矩形 3"/>
            <p:cNvSpPr/>
            <p:nvPr/>
          </p:nvSpPr>
          <p:spPr>
            <a:xfrm>
              <a:off x="0" y="1417918"/>
              <a:ext cx="9144000" cy="2006846"/>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content"/>
            <p:cNvSpPr txBox="1"/>
            <p:nvPr/>
          </p:nvSpPr>
          <p:spPr>
            <a:xfrm>
              <a:off x="155352" y="1569716"/>
              <a:ext cx="8988648" cy="1882037"/>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pPr algn="ctr">
                <a:lnSpc>
                  <a:spcPct val="130000"/>
                </a:lnSpc>
              </a:pPr>
              <a:r>
                <a:rPr lang="en-US" altLang="zh-CN" sz="7000" dirty="0" smtClean="0">
                  <a:latin typeface="+mn-lt"/>
                </a:rPr>
                <a:t>New </a:t>
              </a:r>
              <a:r>
                <a:rPr lang="en-US" altLang="zh-CN" sz="7000" dirty="0" err="1" smtClean="0">
                  <a:latin typeface="+mn-lt"/>
                </a:rPr>
                <a:t>Runlucky</a:t>
              </a:r>
              <a:r>
                <a:rPr lang="en-US" altLang="zh-CN" sz="7000" dirty="0" smtClean="0">
                  <a:latin typeface="+mn-lt"/>
                </a:rPr>
                <a:t> Residential Products</a:t>
              </a:r>
              <a:endParaRPr lang="zh-CN" altLang="en-US" sz="7000" dirty="0" err="1" smtClean="0">
                <a:latin typeface="+mn-lt"/>
              </a:endParaRPr>
            </a:p>
          </p:txBody>
        </p:sp>
      </p:grpSp>
      <p:sp>
        <p:nvSpPr>
          <p:cNvPr id="27" name="灯片编号占位符 26"/>
          <p:cNvSpPr>
            <a:spLocks noGrp="1"/>
          </p:cNvSpPr>
          <p:nvPr>
            <p:ph type="sldNum" sz="quarter" idx="4294967295"/>
          </p:nvPr>
        </p:nvSpPr>
        <p:spPr>
          <a:xfrm>
            <a:off x="8374878" y="6381988"/>
            <a:ext cx="661765" cy="365125"/>
          </a:xfrm>
        </p:spPr>
        <p:txBody>
          <a:bodyPr/>
          <a:lstStyle/>
          <a:p>
            <a:fld id="{7E3AF99F-76E7-41BC-BC3B-28E0C2273351}" type="slidenum">
              <a:rPr lang="zh-CN" altLang="en-US" smtClean="0"/>
              <a:pPr/>
              <a:t>1</a:t>
            </a:fld>
            <a:endParaRPr lang="zh-CN" altLang="en-US"/>
          </a:p>
        </p:txBody>
      </p:sp>
      <p:sp>
        <p:nvSpPr>
          <p:cNvPr id="6" name="矩形 5"/>
          <p:cNvSpPr/>
          <p:nvPr/>
        </p:nvSpPr>
        <p:spPr>
          <a:xfrm>
            <a:off x="6657898" y="5646339"/>
            <a:ext cx="1382110" cy="400110"/>
          </a:xfrm>
          <a:prstGeom prst="rect">
            <a:avLst/>
          </a:prstGeom>
        </p:spPr>
        <p:txBody>
          <a:bodyPr wrap="none">
            <a:spAutoFit/>
          </a:bodyPr>
          <a:lstStyle/>
          <a:p>
            <a:r>
              <a:rPr lang="en-US" altLang="zh-CN" sz="2000" dirty="0" smtClean="0">
                <a:sym typeface="方正正纤黑简体" panose="02000000000000000000" charset="-122"/>
              </a:rPr>
              <a:t>June 2021</a:t>
            </a:r>
            <a:endParaRPr lang="zh-CN" altLang="en-US" sz="20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2</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305067"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New Residential Softener (Q series)</a:t>
            </a:r>
            <a:endParaRPr lang="zh-CN" altLang="en-US" sz="2400" b="1" dirty="0">
              <a:sym typeface="方正兰亭黑_GBK" panose="02000000000000000000" pitchFamily="2" charset="-122"/>
            </a:endParaRPr>
          </a:p>
        </p:txBody>
      </p:sp>
      <p:sp>
        <p:nvSpPr>
          <p:cNvPr id="7" name="TextBox 6"/>
          <p:cNvSpPr txBox="1">
            <a:spLocks noChangeArrowheads="1"/>
          </p:cNvSpPr>
          <p:nvPr/>
        </p:nvSpPr>
        <p:spPr bwMode="auto">
          <a:xfrm>
            <a:off x="456702" y="1605509"/>
            <a:ext cx="8249147" cy="1474207"/>
          </a:xfrm>
          <a:prstGeom prst="rect">
            <a:avLst/>
          </a:prstGeom>
          <a:noFill/>
          <a:ln w="9525">
            <a:noFill/>
            <a:miter lim="800000"/>
          </a:ln>
        </p:spPr>
        <p:txBody>
          <a:bodyPr wrap="square" lIns="88349" tIns="44175" rIns="88349" bIns="44175">
            <a:spAutoFit/>
          </a:bodyPr>
          <a:lstStyle/>
          <a:p>
            <a:pPr marL="457200" indent="-457200" algn="just">
              <a:buAutoNum type="arabicPeriod"/>
              <a:defRPr/>
            </a:pPr>
            <a:r>
              <a:rPr lang="en-US" altLang="zh-CN" dirty="0" smtClean="0"/>
              <a:t>Using 3.5 inch LCD display, touch buttons;</a:t>
            </a:r>
          </a:p>
          <a:p>
            <a:pPr marL="457200" indent="-457200" algn="just">
              <a:buAutoNum type="arabicPeriod"/>
              <a:defRPr/>
            </a:pPr>
            <a:r>
              <a:rPr lang="en-US" altLang="zh-CN" dirty="0" smtClean="0"/>
              <a:t>Suitable to 0913/1013 and 1035 resin tanks;</a:t>
            </a:r>
          </a:p>
          <a:p>
            <a:pPr marL="457200" indent="-457200" algn="just">
              <a:buAutoNum type="arabicPeriod"/>
              <a:defRPr/>
            </a:pPr>
            <a:r>
              <a:rPr lang="en-US" altLang="zh-CN" dirty="0" smtClean="0"/>
              <a:t>Can be connected to </a:t>
            </a:r>
            <a:r>
              <a:rPr lang="en-US" altLang="zh-CN" dirty="0" err="1" smtClean="0"/>
              <a:t>wifi</a:t>
            </a:r>
            <a:r>
              <a:rPr lang="en-US" altLang="zh-CN" dirty="0" smtClean="0"/>
              <a:t>, and controlled by mobile app;</a:t>
            </a:r>
          </a:p>
          <a:p>
            <a:pPr marL="457200" indent="-457200" algn="just">
              <a:buAutoNum type="arabicPeriod"/>
              <a:defRPr/>
            </a:pPr>
            <a:r>
              <a:rPr lang="en-US" altLang="zh-CN" dirty="0" smtClean="0"/>
              <a:t>Intelligent anti-leakage and real-time anti-leakage functions;</a:t>
            </a:r>
          </a:p>
          <a:p>
            <a:pPr marL="457200" indent="-457200" algn="just">
              <a:buAutoNum type="arabicPeriod"/>
              <a:defRPr/>
            </a:pPr>
            <a:r>
              <a:rPr lang="en-US" altLang="zh-CN" dirty="0" smtClean="0"/>
              <a:t>Product size: length 450mm*width 320mm*height 555(1116)mm.</a:t>
            </a:r>
            <a:endParaRPr lang="en-US" altLang="zh-CN" dirty="0"/>
          </a:p>
        </p:txBody>
      </p:sp>
      <p:sp>
        <p:nvSpPr>
          <p:cNvPr id="11" name="TextBox 10"/>
          <p:cNvSpPr txBox="1"/>
          <p:nvPr/>
        </p:nvSpPr>
        <p:spPr>
          <a:xfrm>
            <a:off x="579914" y="1001663"/>
            <a:ext cx="2044536" cy="492442"/>
          </a:xfrm>
          <a:prstGeom prst="rect">
            <a:avLst/>
          </a:prstGeom>
          <a:solidFill>
            <a:srgbClr val="C75050"/>
          </a:solidFill>
        </p:spPr>
        <p:txBody>
          <a:bodyPr wrap="square" rtlCol="0">
            <a:spAutoFit/>
          </a:bodyPr>
          <a:lstStyle/>
          <a:p>
            <a:pPr lvl="0">
              <a:lnSpc>
                <a:spcPct val="130000"/>
              </a:lnSpc>
            </a:pPr>
            <a:r>
              <a:rPr lang="en-US" altLang="zh-CN" sz="2000" b="1" dirty="0" smtClean="0">
                <a:solidFill>
                  <a:schemeClr val="bg1"/>
                </a:solidFill>
                <a:latin typeface="Arial" panose="020B0604020202020204" pitchFamily="34" charset="0"/>
              </a:rPr>
              <a:t>Characteristics </a:t>
            </a:r>
          </a:p>
        </p:txBody>
      </p:sp>
      <p:pic>
        <p:nvPicPr>
          <p:cNvPr id="22" name="Picture 3"/>
          <p:cNvPicPr>
            <a:picLocks noChangeAspect="1" noChangeArrowheads="1"/>
          </p:cNvPicPr>
          <p:nvPr/>
        </p:nvPicPr>
        <p:blipFill>
          <a:blip r:embed="rId3" cstate="print"/>
          <a:srcRect/>
          <a:stretch>
            <a:fillRect/>
          </a:stretch>
        </p:blipFill>
        <p:spPr bwMode="auto">
          <a:xfrm>
            <a:off x="1298849" y="3394263"/>
            <a:ext cx="2353338" cy="2730312"/>
          </a:xfrm>
          <a:prstGeom prst="rect">
            <a:avLst/>
          </a:prstGeom>
          <a:noFill/>
          <a:ln w="9525">
            <a:noFill/>
            <a:miter lim="800000"/>
            <a:headEnd/>
            <a:tailEnd/>
          </a:ln>
        </p:spPr>
      </p:pic>
      <p:pic>
        <p:nvPicPr>
          <p:cNvPr id="23" name="Picture 2"/>
          <p:cNvPicPr>
            <a:picLocks noChangeAspect="1" noChangeArrowheads="1"/>
          </p:cNvPicPr>
          <p:nvPr/>
        </p:nvPicPr>
        <p:blipFill>
          <a:blip r:embed="rId4" cstate="print"/>
          <a:srcRect/>
          <a:stretch>
            <a:fillRect/>
          </a:stretch>
        </p:blipFill>
        <p:spPr bwMode="auto">
          <a:xfrm>
            <a:off x="4950904" y="3108386"/>
            <a:ext cx="2897696" cy="3540919"/>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3</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305067"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New Residential Softener (Q series)</a:t>
            </a:r>
            <a:endParaRPr lang="zh-CN" altLang="en-US" sz="2400" b="1" dirty="0">
              <a:sym typeface="方正兰亭黑_GBK" panose="02000000000000000000" pitchFamily="2" charset="-122"/>
            </a:endParaRPr>
          </a:p>
        </p:txBody>
      </p:sp>
      <p:sp>
        <p:nvSpPr>
          <p:cNvPr id="11" name="TextBox 10"/>
          <p:cNvSpPr txBox="1"/>
          <p:nvPr/>
        </p:nvSpPr>
        <p:spPr>
          <a:xfrm>
            <a:off x="618014" y="611138"/>
            <a:ext cx="1772761" cy="492443"/>
          </a:xfrm>
          <a:prstGeom prst="rect">
            <a:avLst/>
          </a:prstGeom>
          <a:solidFill>
            <a:srgbClr val="C75050"/>
          </a:solidFill>
        </p:spPr>
        <p:txBody>
          <a:bodyPr wrap="square" rtlCol="0">
            <a:spAutoFit/>
          </a:bodyPr>
          <a:lstStyle/>
          <a:p>
            <a:pPr lvl="0">
              <a:lnSpc>
                <a:spcPct val="130000"/>
              </a:lnSpc>
            </a:pPr>
            <a:r>
              <a:rPr lang="en-US" altLang="zh-CN" sz="2000" b="1" dirty="0" smtClean="0">
                <a:solidFill>
                  <a:schemeClr val="bg1"/>
                </a:solidFill>
                <a:latin typeface="Arial" panose="020B0604020202020204" pitchFamily="34" charset="0"/>
              </a:rPr>
              <a:t>Specification </a:t>
            </a:r>
          </a:p>
        </p:txBody>
      </p:sp>
      <p:graphicFrame>
        <p:nvGraphicFramePr>
          <p:cNvPr id="12" name="表格 11"/>
          <p:cNvGraphicFramePr>
            <a:graphicFrameLocks noGrp="1"/>
          </p:cNvGraphicFramePr>
          <p:nvPr/>
        </p:nvGraphicFramePr>
        <p:xfrm>
          <a:off x="571500" y="1219200"/>
          <a:ext cx="7920881" cy="5577840"/>
        </p:xfrm>
        <a:graphic>
          <a:graphicData uri="http://schemas.openxmlformats.org/drawingml/2006/table">
            <a:tbl>
              <a:tblPr/>
              <a:tblGrid>
                <a:gridCol w="2719390"/>
                <a:gridCol w="2601796"/>
                <a:gridCol w="2599695"/>
              </a:tblGrid>
              <a:tr h="24574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Model</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R60Q/80Q</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150</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Q</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303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sz="1800" dirty="0" smtClean="0">
                          <a:latin typeface="Arial" panose="020B0604020202020204" pitchFamily="34" charset="0"/>
                          <a:cs typeface="Arial" panose="020B0604020202020204" pitchFamily="34" charset="0"/>
                        </a:rPr>
                        <a:t>Service f</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low rate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m3/h</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0.5-1.2/0.8-1.5</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1.0-3.0</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303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Working pressure </a:t>
                      </a:r>
                      <a:r>
                        <a:rPr kumimoji="0" lang="en-US" sz="1800" b="0" i="0" u="none" strike="noStrike" cap="none" normalizeH="0" baseline="0" dirty="0" err="1" smtClean="0">
                          <a:ln>
                            <a:noFill/>
                          </a:ln>
                          <a:solidFill>
                            <a:schemeClr val="tx1"/>
                          </a:solidFill>
                          <a:effectLst/>
                          <a:latin typeface="+mn-lt"/>
                          <a:ea typeface="宋体" panose="02010600030101010101" pitchFamily="2" charset="-122"/>
                          <a:cs typeface="Times New Roman" panose="02020603050405020304" pitchFamily="18" charset="0"/>
                        </a:rPr>
                        <a:t>MPa</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0.15-0.6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0.15-0.6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587">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Inlet/outlet</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G3/4</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G3/4</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or G1</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02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Tank</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0913/1013</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1035</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549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Resin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8/10</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28</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780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Total water treatment capacity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m3</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2.1/2.5 </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7.0</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600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Outlet water hardness </a:t>
                      </a:r>
                      <a:r>
                        <a:rPr kumimoji="0" lang="en-US" sz="1800" b="0" i="0" u="none" strike="noStrike" cap="none" normalizeH="0" baseline="0" dirty="0" err="1" smtClean="0">
                          <a:ln>
                            <a:noFill/>
                          </a:ln>
                          <a:solidFill>
                            <a:schemeClr val="tx1"/>
                          </a:solidFill>
                          <a:effectLst/>
                          <a:latin typeface="+mn-lt"/>
                          <a:ea typeface="宋体" panose="02010600030101010101" pitchFamily="2" charset="-122"/>
                          <a:cs typeface="Times New Roman" panose="02020603050405020304" pitchFamily="18" charset="0"/>
                        </a:rPr>
                        <a:t>mmol</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780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Appearance (length*width*height)</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450*320*555</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450*320*1116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5826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Application</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Family of 2-3 people, medium and small-sized house with 1 bathroom)</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Family of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3-5 </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people,</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apartment/villa and small commercial house with 1-2 bathroom</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4</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980229"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New Whole House Water Filter(S series)</a:t>
            </a:r>
            <a:endParaRPr lang="zh-CN" altLang="en-US" sz="2400" b="1" dirty="0">
              <a:sym typeface="方正兰亭黑_GBK" panose="02000000000000000000" pitchFamily="2" charset="-122"/>
            </a:endParaRPr>
          </a:p>
        </p:txBody>
      </p:sp>
      <p:sp>
        <p:nvSpPr>
          <p:cNvPr id="7" name="TextBox 6"/>
          <p:cNvSpPr txBox="1">
            <a:spLocks noChangeArrowheads="1"/>
          </p:cNvSpPr>
          <p:nvPr/>
        </p:nvSpPr>
        <p:spPr bwMode="auto">
          <a:xfrm>
            <a:off x="361452" y="1443584"/>
            <a:ext cx="8249147" cy="1628096"/>
          </a:xfrm>
          <a:prstGeom prst="rect">
            <a:avLst/>
          </a:prstGeom>
          <a:noFill/>
          <a:ln w="9525">
            <a:noFill/>
            <a:miter lim="800000"/>
          </a:ln>
        </p:spPr>
        <p:txBody>
          <a:bodyPr wrap="square" lIns="88349" tIns="44175" rIns="88349" bIns="44175">
            <a:spAutoFit/>
          </a:bodyPr>
          <a:lstStyle/>
          <a:p>
            <a:pPr marL="457200" indent="-457200" algn="just">
              <a:buAutoNum type="arabicPeriod"/>
              <a:defRPr/>
            </a:pPr>
            <a:r>
              <a:rPr lang="en-US" altLang="zh-CN" sz="2000" dirty="0" smtClean="0"/>
              <a:t>Model is matched with S water softener;</a:t>
            </a:r>
          </a:p>
          <a:p>
            <a:pPr marL="457200" indent="-457200" algn="just">
              <a:buAutoNum type="arabicPeriod"/>
              <a:defRPr/>
            </a:pPr>
            <a:r>
              <a:rPr lang="en-US" altLang="zh-CN" sz="2000" dirty="0" smtClean="0"/>
              <a:t>Suitable to 1015 and 1035 resin tanks;</a:t>
            </a:r>
          </a:p>
          <a:p>
            <a:pPr marL="457200" indent="-457200" algn="just">
              <a:buAutoNum type="arabicPeriod"/>
              <a:defRPr/>
            </a:pPr>
            <a:r>
              <a:rPr lang="en-US" altLang="zh-CN" sz="2000" dirty="0" smtClean="0"/>
              <a:t>Can be connected to </a:t>
            </a:r>
            <a:r>
              <a:rPr lang="en-US" altLang="zh-CN" sz="2000" dirty="0" err="1" smtClean="0"/>
              <a:t>wifi</a:t>
            </a:r>
            <a:r>
              <a:rPr lang="en-US" altLang="zh-CN" sz="2000" dirty="0" smtClean="0"/>
              <a:t>, and controlled by mobile app;</a:t>
            </a:r>
          </a:p>
          <a:p>
            <a:pPr marL="457200" indent="-457200" algn="just">
              <a:buAutoNum type="arabicPeriod"/>
              <a:defRPr/>
            </a:pPr>
            <a:r>
              <a:rPr lang="en-US" altLang="zh-CN" sz="2000" dirty="0" smtClean="0"/>
              <a:t>Intelligent anti-leakage and real-time anti-leakage functions;</a:t>
            </a:r>
          </a:p>
          <a:p>
            <a:pPr marL="457200" indent="-457200" algn="just">
              <a:buAutoNum type="arabicPeriod"/>
              <a:defRPr/>
            </a:pPr>
            <a:r>
              <a:rPr lang="en-US" altLang="zh-CN" sz="2000" dirty="0" smtClean="0"/>
              <a:t>Product </a:t>
            </a:r>
            <a:r>
              <a:rPr lang="en-US" altLang="zh-CN" dirty="0" smtClean="0"/>
              <a:t>size</a:t>
            </a:r>
            <a:r>
              <a:rPr lang="en-US" altLang="zh-CN" sz="2000" dirty="0" smtClean="0"/>
              <a:t>: length 380mm*width 300mm*height 537(1047)mm.</a:t>
            </a:r>
            <a:endParaRPr lang="en-US" altLang="zh-CN" sz="2000" dirty="0"/>
          </a:p>
        </p:txBody>
      </p:sp>
      <p:sp>
        <p:nvSpPr>
          <p:cNvPr id="11" name="TextBox 10"/>
          <p:cNvSpPr txBox="1"/>
          <p:nvPr/>
        </p:nvSpPr>
        <p:spPr>
          <a:xfrm>
            <a:off x="579914" y="820688"/>
            <a:ext cx="2044536" cy="492442"/>
          </a:xfrm>
          <a:prstGeom prst="rect">
            <a:avLst/>
          </a:prstGeom>
          <a:solidFill>
            <a:srgbClr val="C75050"/>
          </a:solidFill>
        </p:spPr>
        <p:txBody>
          <a:bodyPr wrap="square" rtlCol="0">
            <a:spAutoFit/>
          </a:bodyPr>
          <a:lstStyle/>
          <a:p>
            <a:pPr lvl="0">
              <a:lnSpc>
                <a:spcPct val="130000"/>
              </a:lnSpc>
            </a:pPr>
            <a:r>
              <a:rPr lang="en-US" altLang="zh-CN" sz="2000" b="1" dirty="0" smtClean="0">
                <a:solidFill>
                  <a:schemeClr val="bg1"/>
                </a:solidFill>
                <a:latin typeface="Arial" panose="020B0604020202020204" pitchFamily="34" charset="0"/>
              </a:rPr>
              <a:t>Characteristics </a:t>
            </a:r>
          </a:p>
        </p:txBody>
      </p:sp>
      <p:pic>
        <p:nvPicPr>
          <p:cNvPr id="12" name="Picture 2"/>
          <p:cNvPicPr>
            <a:picLocks noChangeAspect="1" noChangeArrowheads="1"/>
          </p:cNvPicPr>
          <p:nvPr/>
        </p:nvPicPr>
        <p:blipFill>
          <a:blip r:embed="rId3" cstate="print"/>
          <a:srcRect/>
          <a:stretch>
            <a:fillRect/>
          </a:stretch>
        </p:blipFill>
        <p:spPr bwMode="auto">
          <a:xfrm>
            <a:off x="7445831" y="660334"/>
            <a:ext cx="1698169" cy="1739967"/>
          </a:xfrm>
          <a:prstGeom prst="rect">
            <a:avLst/>
          </a:prstGeom>
          <a:noFill/>
          <a:ln w="9525">
            <a:noFill/>
            <a:miter lim="800000"/>
            <a:headEnd/>
            <a:tailEnd/>
          </a:ln>
        </p:spPr>
      </p:pic>
      <p:graphicFrame>
        <p:nvGraphicFramePr>
          <p:cNvPr id="14" name="表格 13"/>
          <p:cNvGraphicFramePr>
            <a:graphicFrameLocks noGrp="1"/>
          </p:cNvGraphicFramePr>
          <p:nvPr/>
        </p:nvGraphicFramePr>
        <p:xfrm>
          <a:off x="400050" y="3133725"/>
          <a:ext cx="8346453" cy="3657600"/>
        </p:xfrm>
        <a:graphic>
          <a:graphicData uri="http://schemas.openxmlformats.org/drawingml/2006/table">
            <a:tbl>
              <a:tblPr/>
              <a:tblGrid>
                <a:gridCol w="2468086"/>
                <a:gridCol w="2657101"/>
                <a:gridCol w="3221266"/>
              </a:tblGrid>
              <a:tr h="349261">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Model</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RL-J55S</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RL-J120S</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9261">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Suggested flow rate</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m3/h</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0.5-1.2</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0.8-2.0</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9261">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Working pressure </a:t>
                      </a:r>
                      <a:r>
                        <a:rPr kumimoji="0" lang="en-US" sz="1800" b="0" i="0" u="none" strike="noStrike" cap="none" normalizeH="0" baseline="0" dirty="0" err="1" smtClean="0">
                          <a:ln>
                            <a:noFill/>
                          </a:ln>
                          <a:solidFill>
                            <a:schemeClr val="tx1"/>
                          </a:solidFill>
                          <a:effectLst/>
                          <a:latin typeface="+mn-lt"/>
                          <a:ea typeface="宋体" panose="02010600030101010101" pitchFamily="2" charset="-122"/>
                          <a:cs typeface="Times New Roman" panose="02020603050405020304" pitchFamily="18" charset="0"/>
                        </a:rPr>
                        <a:t>MPa</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0.15-0.6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0.15-0.6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623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Inlet/outlet</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¾”</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¾”</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242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Tank</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1015</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1035</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9436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Filter material</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10</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 activated carbon</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4</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 quartz sand +22L activated carbon</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340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Appearance (length*width*height)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b="0" dirty="0" smtClean="0">
                          <a:latin typeface="+mn-lt"/>
                        </a:rPr>
                        <a:t>380mm*300mm*537mm</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lang="en-US" altLang="zh-CN" b="0" dirty="0" smtClean="0">
                          <a:latin typeface="+mn-lt"/>
                        </a:rPr>
                        <a:t>380mm*300mm*1047mm</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5</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980229"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New Whole House Water Filter(Q series)</a:t>
            </a:r>
            <a:endParaRPr lang="zh-CN" altLang="en-US" sz="2400" b="1" dirty="0">
              <a:sym typeface="方正兰亭黑_GBK" panose="02000000000000000000" pitchFamily="2" charset="-122"/>
            </a:endParaRPr>
          </a:p>
        </p:txBody>
      </p:sp>
      <p:sp>
        <p:nvSpPr>
          <p:cNvPr id="7" name="TextBox 6"/>
          <p:cNvSpPr txBox="1">
            <a:spLocks noChangeArrowheads="1"/>
          </p:cNvSpPr>
          <p:nvPr/>
        </p:nvSpPr>
        <p:spPr bwMode="auto">
          <a:xfrm>
            <a:off x="275727" y="1338809"/>
            <a:ext cx="8249147" cy="1628096"/>
          </a:xfrm>
          <a:prstGeom prst="rect">
            <a:avLst/>
          </a:prstGeom>
          <a:noFill/>
          <a:ln w="9525">
            <a:noFill/>
            <a:miter lim="800000"/>
          </a:ln>
        </p:spPr>
        <p:txBody>
          <a:bodyPr wrap="square" lIns="88349" tIns="44175" rIns="88349" bIns="44175">
            <a:spAutoFit/>
          </a:bodyPr>
          <a:lstStyle/>
          <a:p>
            <a:pPr marL="457200" indent="-457200" algn="just">
              <a:buAutoNum type="arabicPeriod"/>
              <a:defRPr/>
            </a:pPr>
            <a:r>
              <a:rPr lang="en-US" altLang="zh-CN" sz="2000" dirty="0" smtClean="0"/>
              <a:t>Model is matched with Q water softener;</a:t>
            </a:r>
          </a:p>
          <a:p>
            <a:pPr marL="457200" indent="-457200" algn="just">
              <a:buAutoNum type="arabicPeriod"/>
              <a:defRPr/>
            </a:pPr>
            <a:r>
              <a:rPr lang="en-US" altLang="zh-CN" sz="2000" dirty="0" smtClean="0"/>
              <a:t>Suitable to 1017 and 1035 resin tanks;</a:t>
            </a:r>
          </a:p>
          <a:p>
            <a:pPr marL="457200" indent="-457200" algn="just">
              <a:buAutoNum type="arabicPeriod"/>
              <a:defRPr/>
            </a:pPr>
            <a:r>
              <a:rPr lang="en-US" altLang="zh-CN" sz="2000" dirty="0" smtClean="0"/>
              <a:t>Can be connected to </a:t>
            </a:r>
            <a:r>
              <a:rPr lang="en-US" altLang="zh-CN" sz="2000" dirty="0" err="1" smtClean="0"/>
              <a:t>wifi</a:t>
            </a:r>
            <a:r>
              <a:rPr lang="en-US" altLang="zh-CN" sz="2000" dirty="0" smtClean="0"/>
              <a:t>, and controlled by mobile app;</a:t>
            </a:r>
          </a:p>
          <a:p>
            <a:pPr marL="457200" indent="-457200" algn="just">
              <a:buAutoNum type="arabicPeriod"/>
              <a:defRPr/>
            </a:pPr>
            <a:r>
              <a:rPr lang="en-US" altLang="zh-CN" sz="2000" dirty="0" smtClean="0"/>
              <a:t>Intelligent anti-leakage and real-time anti-leakage functions;</a:t>
            </a:r>
          </a:p>
          <a:p>
            <a:pPr marL="457200" indent="-457200" algn="just">
              <a:buAutoNum type="arabicPeriod"/>
              <a:defRPr/>
            </a:pPr>
            <a:r>
              <a:rPr lang="en-US" altLang="zh-CN" sz="2000" dirty="0" smtClean="0"/>
              <a:t>Product </a:t>
            </a:r>
            <a:r>
              <a:rPr lang="en-US" altLang="zh-CN" dirty="0" smtClean="0"/>
              <a:t>size</a:t>
            </a:r>
            <a:r>
              <a:rPr lang="en-US" altLang="zh-CN" sz="2000" dirty="0" smtClean="0"/>
              <a:t>: length 360mm*width 318mm*height 588(1049)mm.</a:t>
            </a:r>
            <a:endParaRPr lang="en-US" altLang="zh-CN" sz="2000" dirty="0"/>
          </a:p>
        </p:txBody>
      </p:sp>
      <p:sp>
        <p:nvSpPr>
          <p:cNvPr id="11" name="TextBox 10"/>
          <p:cNvSpPr txBox="1"/>
          <p:nvPr/>
        </p:nvSpPr>
        <p:spPr>
          <a:xfrm>
            <a:off x="551339" y="744488"/>
            <a:ext cx="2044536" cy="492442"/>
          </a:xfrm>
          <a:prstGeom prst="rect">
            <a:avLst/>
          </a:prstGeom>
          <a:solidFill>
            <a:srgbClr val="C75050"/>
          </a:solidFill>
        </p:spPr>
        <p:txBody>
          <a:bodyPr wrap="square" rtlCol="0">
            <a:spAutoFit/>
          </a:bodyPr>
          <a:lstStyle/>
          <a:p>
            <a:pPr lvl="0">
              <a:lnSpc>
                <a:spcPct val="130000"/>
              </a:lnSpc>
            </a:pPr>
            <a:r>
              <a:rPr lang="en-US" altLang="zh-CN" sz="2000" b="1" dirty="0" smtClean="0">
                <a:solidFill>
                  <a:schemeClr val="bg1"/>
                </a:solidFill>
                <a:latin typeface="Arial" panose="020B0604020202020204" pitchFamily="34" charset="0"/>
              </a:rPr>
              <a:t>Characteristics </a:t>
            </a:r>
          </a:p>
        </p:txBody>
      </p:sp>
      <p:graphicFrame>
        <p:nvGraphicFramePr>
          <p:cNvPr id="13" name="表格 12"/>
          <p:cNvGraphicFramePr>
            <a:graphicFrameLocks noGrp="1"/>
          </p:cNvGraphicFramePr>
          <p:nvPr/>
        </p:nvGraphicFramePr>
        <p:xfrm>
          <a:off x="409575" y="3057525"/>
          <a:ext cx="8251203" cy="3657600"/>
        </p:xfrm>
        <a:graphic>
          <a:graphicData uri="http://schemas.openxmlformats.org/drawingml/2006/table">
            <a:tbl>
              <a:tblPr/>
              <a:tblGrid>
                <a:gridCol w="2352675"/>
                <a:gridCol w="2686050"/>
                <a:gridCol w="3212478"/>
              </a:tblGrid>
              <a:tr h="36576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Model</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RL-J60Q</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RL-J120Q</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9261">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Suggested flow rate</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m3/h</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0.6-1.5</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0.8-2.0</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9261">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Working pressure </a:t>
                      </a:r>
                      <a:r>
                        <a:rPr kumimoji="0" lang="en-US" sz="1800" b="0" i="0" u="none" strike="noStrike" cap="none" normalizeH="0" baseline="0" dirty="0" err="1" smtClean="0">
                          <a:ln>
                            <a:noFill/>
                          </a:ln>
                          <a:solidFill>
                            <a:schemeClr val="tx1"/>
                          </a:solidFill>
                          <a:effectLst/>
                          <a:latin typeface="+mn-lt"/>
                          <a:ea typeface="宋体" panose="02010600030101010101" pitchFamily="2" charset="-122"/>
                          <a:cs typeface="Times New Roman" panose="02020603050405020304" pitchFamily="18" charset="0"/>
                        </a:rPr>
                        <a:t>MPa</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0.15-0.6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0.15-0.6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9261">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Inlet/outlet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¾”</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¾”</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607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Tank</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1017</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1035</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9261">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Filter material</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4</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 quartz sand+7L activated carbon</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4</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 quartz sand+22L activated carbon</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800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Appearance (length*width*height)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dirty="0" smtClean="0">
                          <a:solidFill>
                            <a:schemeClr val="tx1"/>
                          </a:solidFill>
                          <a:latin typeface="+mn-lt"/>
                        </a:rPr>
                        <a:t>360mm*318mm*588mm</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lang="en-US" altLang="zh-CN" b="0" dirty="0" smtClean="0">
                          <a:solidFill>
                            <a:schemeClr val="tx1"/>
                          </a:solidFill>
                          <a:latin typeface="+mn-lt"/>
                        </a:rPr>
                        <a:t>360mm*318mm*</a:t>
                      </a:r>
                      <a:r>
                        <a:rPr lang="en-US" altLang="zh-CN" dirty="0" smtClean="0">
                          <a:solidFill>
                            <a:schemeClr val="tx1"/>
                          </a:solidFill>
                          <a:latin typeface="+mn-lt"/>
                        </a:rPr>
                        <a:t>1049mm</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15" name="Picture 2"/>
          <p:cNvPicPr>
            <a:picLocks noChangeAspect="1" noChangeArrowheads="1"/>
          </p:cNvPicPr>
          <p:nvPr/>
        </p:nvPicPr>
        <p:blipFill>
          <a:blip r:embed="rId3" cstate="print"/>
          <a:srcRect/>
          <a:stretch>
            <a:fillRect/>
          </a:stretch>
        </p:blipFill>
        <p:spPr bwMode="auto">
          <a:xfrm>
            <a:off x="7540327" y="764219"/>
            <a:ext cx="1603673" cy="1883731"/>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6</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2" y="115747"/>
            <a:ext cx="5837354" cy="827228"/>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Complete Machine Combined Filtration  and Softening(</a:t>
            </a:r>
            <a:r>
              <a:rPr lang="en-US" altLang="zh-CN" sz="2400" dirty="0" smtClean="0"/>
              <a:t>R120S</a:t>
            </a:r>
            <a:r>
              <a:rPr lang="en-US" altLang="zh-CN" sz="2400" b="1" dirty="0" smtClean="0">
                <a:sym typeface="方正兰亭黑_GBK" panose="02000000000000000000" pitchFamily="2" charset="-122"/>
              </a:rPr>
              <a:t>)</a:t>
            </a:r>
            <a:endParaRPr lang="zh-CN" altLang="en-US" sz="2400" b="1" dirty="0">
              <a:sym typeface="方正兰亭黑_GBK" panose="02000000000000000000" pitchFamily="2" charset="-122"/>
            </a:endParaRPr>
          </a:p>
        </p:txBody>
      </p:sp>
      <p:sp>
        <p:nvSpPr>
          <p:cNvPr id="7" name="TextBox 6"/>
          <p:cNvSpPr txBox="1">
            <a:spLocks noChangeArrowheads="1"/>
          </p:cNvSpPr>
          <p:nvPr/>
        </p:nvSpPr>
        <p:spPr bwMode="auto">
          <a:xfrm>
            <a:off x="456702" y="1605509"/>
            <a:ext cx="8249147" cy="2859202"/>
          </a:xfrm>
          <a:prstGeom prst="rect">
            <a:avLst/>
          </a:prstGeom>
          <a:noFill/>
          <a:ln w="9525">
            <a:noFill/>
            <a:miter lim="800000"/>
          </a:ln>
        </p:spPr>
        <p:txBody>
          <a:bodyPr wrap="square" lIns="88349" tIns="44175" rIns="88349" bIns="44175">
            <a:spAutoFit/>
          </a:bodyPr>
          <a:lstStyle/>
          <a:p>
            <a:pPr marL="457200" indent="-457200" algn="just">
              <a:buAutoNum type="arabicPeriod"/>
              <a:defRPr/>
            </a:pPr>
            <a:r>
              <a:rPr lang="en-US" altLang="zh-CN" dirty="0" smtClean="0"/>
              <a:t>The first grade is the parallel connection of two carbon fiber membranes, and the independent water outlet is used in the kitchen. The filtration accuracy is: 0.2-0.3um, and the carbon fiber membrane can be replaced quickly. </a:t>
            </a:r>
          </a:p>
          <a:p>
            <a:pPr marL="457200" indent="-457200" algn="just">
              <a:buAutoNum type="arabicPeriod"/>
              <a:defRPr/>
            </a:pPr>
            <a:r>
              <a:rPr lang="en-US" altLang="zh-CN" dirty="0" smtClean="0"/>
              <a:t>The second grade is soften water for other bathing water in the whole house. The regeneration method is soft water regeneration, and it has dry salt mode, raw water bypass during regeneration, and salt shortage alarm  functions;</a:t>
            </a:r>
          </a:p>
          <a:p>
            <a:pPr marL="457200" indent="-457200" algn="just">
              <a:buAutoNum type="arabicPeriod"/>
              <a:defRPr/>
            </a:pPr>
            <a:r>
              <a:rPr lang="en-US" altLang="zh-CN" dirty="0" smtClean="0"/>
              <a:t>Water inlet and outlet ports are 3/4” screw, and the product size is: length 520mm*width 355mm*height 1048mm.</a:t>
            </a:r>
            <a:endParaRPr lang="en-US" altLang="zh-CN" dirty="0"/>
          </a:p>
        </p:txBody>
      </p:sp>
      <p:sp>
        <p:nvSpPr>
          <p:cNvPr id="11" name="TextBox 10"/>
          <p:cNvSpPr txBox="1"/>
          <p:nvPr/>
        </p:nvSpPr>
        <p:spPr>
          <a:xfrm>
            <a:off x="579914" y="1001663"/>
            <a:ext cx="2044536" cy="492442"/>
          </a:xfrm>
          <a:prstGeom prst="rect">
            <a:avLst/>
          </a:prstGeom>
          <a:solidFill>
            <a:srgbClr val="C75050"/>
          </a:solidFill>
        </p:spPr>
        <p:txBody>
          <a:bodyPr wrap="square" rtlCol="0">
            <a:spAutoFit/>
          </a:bodyPr>
          <a:lstStyle/>
          <a:p>
            <a:pPr lvl="0">
              <a:lnSpc>
                <a:spcPct val="130000"/>
              </a:lnSpc>
            </a:pPr>
            <a:r>
              <a:rPr lang="en-US" altLang="zh-CN" sz="2000" b="1" dirty="0" smtClean="0">
                <a:solidFill>
                  <a:schemeClr val="bg1"/>
                </a:solidFill>
                <a:latin typeface="Arial" panose="020B0604020202020204" pitchFamily="34" charset="0"/>
              </a:rPr>
              <a:t>Characteristics </a:t>
            </a:r>
          </a:p>
        </p:txBody>
      </p:sp>
      <p:pic>
        <p:nvPicPr>
          <p:cNvPr id="12" name="Picture 2"/>
          <p:cNvPicPr>
            <a:picLocks noChangeAspect="1" noChangeArrowheads="1"/>
          </p:cNvPicPr>
          <p:nvPr/>
        </p:nvPicPr>
        <p:blipFill>
          <a:blip r:embed="rId3" cstate="print"/>
          <a:srcRect/>
          <a:stretch>
            <a:fillRect/>
          </a:stretch>
        </p:blipFill>
        <p:spPr bwMode="auto">
          <a:xfrm>
            <a:off x="3248024" y="4449939"/>
            <a:ext cx="1971675" cy="2408061"/>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7</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2" y="115746"/>
            <a:ext cx="5894504" cy="798653"/>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Complete Machine Combined Filtration  and Softening(</a:t>
            </a:r>
            <a:r>
              <a:rPr lang="en-US" altLang="zh-CN" sz="2400" dirty="0" smtClean="0"/>
              <a:t>R120S</a:t>
            </a:r>
            <a:r>
              <a:rPr lang="en-US" altLang="zh-CN" sz="2400" b="1" dirty="0" smtClean="0">
                <a:sym typeface="方正兰亭黑_GBK" panose="02000000000000000000" pitchFamily="2" charset="-122"/>
              </a:rPr>
              <a:t>)</a:t>
            </a:r>
            <a:endParaRPr lang="zh-CN" altLang="en-US" sz="2400" b="1" dirty="0">
              <a:sym typeface="方正兰亭黑_GBK" panose="02000000000000000000" pitchFamily="2" charset="-122"/>
            </a:endParaRPr>
          </a:p>
        </p:txBody>
      </p:sp>
      <p:sp>
        <p:nvSpPr>
          <p:cNvPr id="10" name="TextBox 9"/>
          <p:cNvSpPr txBox="1">
            <a:spLocks noChangeArrowheads="1"/>
          </p:cNvSpPr>
          <p:nvPr/>
        </p:nvSpPr>
        <p:spPr bwMode="auto">
          <a:xfrm>
            <a:off x="275727" y="1338809"/>
            <a:ext cx="8249147" cy="3136201"/>
          </a:xfrm>
          <a:prstGeom prst="rect">
            <a:avLst/>
          </a:prstGeom>
          <a:noFill/>
          <a:ln w="9525">
            <a:noFill/>
            <a:miter lim="800000"/>
          </a:ln>
        </p:spPr>
        <p:txBody>
          <a:bodyPr wrap="square" lIns="88349" tIns="44175" rIns="88349" bIns="44175">
            <a:spAutoFit/>
          </a:bodyPr>
          <a:lstStyle/>
          <a:p>
            <a:pPr marL="457200" indent="-457200" algn="just">
              <a:defRPr/>
            </a:pPr>
            <a:r>
              <a:rPr lang="en-US" altLang="zh-CN" dirty="0" smtClean="0"/>
              <a:t>The calculation formula of the total water capacity of complete machine combined filtration and softening:</a:t>
            </a:r>
          </a:p>
          <a:p>
            <a:pPr marL="457200" indent="-457200" algn="just">
              <a:defRPr/>
            </a:pPr>
            <a:endParaRPr lang="en-US" altLang="zh-CN" dirty="0" smtClean="0"/>
          </a:p>
          <a:p>
            <a:pPr marL="457200" indent="-457200" algn="just">
              <a:defRPr/>
            </a:pPr>
            <a:r>
              <a:rPr lang="en-US" altLang="zh-CN" dirty="0" smtClean="0"/>
              <a:t>    Total water capacity (unit L) = residual chlorine adsorption capacity value (g/L)*1000/raw water residual chlorine value (mg/L)</a:t>
            </a:r>
          </a:p>
          <a:p>
            <a:pPr marL="457200" indent="-457200" algn="just">
              <a:defRPr/>
            </a:pPr>
            <a:endParaRPr lang="en-US" altLang="zh-CN" dirty="0" smtClean="0"/>
          </a:p>
          <a:p>
            <a:pPr marL="457200" indent="-457200" algn="just">
              <a:defRPr/>
            </a:pPr>
            <a:r>
              <a:rPr lang="en-US" altLang="zh-CN" dirty="0" smtClean="0"/>
              <a:t>Set according to the test data of parallel double tanks: the residual chlorine adsorption value is 100g/L.</a:t>
            </a:r>
          </a:p>
          <a:p>
            <a:pPr marL="457200" indent="-457200" algn="just">
              <a:defRPr/>
            </a:pPr>
            <a:r>
              <a:rPr lang="en-US" altLang="zh-CN" dirty="0" smtClean="0"/>
              <a:t>    </a:t>
            </a:r>
          </a:p>
          <a:p>
            <a:pPr marL="457200" indent="-457200" algn="just">
              <a:defRPr/>
            </a:pPr>
            <a:r>
              <a:rPr lang="en-US" altLang="zh-CN" dirty="0" smtClean="0"/>
              <a:t>For example: the residual chlorine value of raw water is 0.5mg/L       </a:t>
            </a:r>
          </a:p>
          <a:p>
            <a:pPr marL="457200" indent="-457200" algn="just">
              <a:defRPr/>
            </a:pPr>
            <a:r>
              <a:rPr lang="en-US" altLang="zh-CN" dirty="0" smtClean="0"/>
              <a:t>    Total water capacity L=100*1000/0.5=200000L, that is, 200T.</a:t>
            </a:r>
            <a:endParaRPr lang="en-US" altLang="zh-CN" dirty="0"/>
          </a:p>
        </p:txBody>
      </p:sp>
      <p:sp>
        <p:nvSpPr>
          <p:cNvPr id="13" name="TextBox 12"/>
          <p:cNvSpPr txBox="1">
            <a:spLocks noChangeArrowheads="1"/>
          </p:cNvSpPr>
          <p:nvPr/>
        </p:nvSpPr>
        <p:spPr bwMode="auto">
          <a:xfrm>
            <a:off x="332877" y="4562475"/>
            <a:ext cx="8249147" cy="2028205"/>
          </a:xfrm>
          <a:prstGeom prst="rect">
            <a:avLst/>
          </a:prstGeom>
          <a:noFill/>
          <a:ln w="9525">
            <a:noFill/>
            <a:miter lim="800000"/>
          </a:ln>
        </p:spPr>
        <p:txBody>
          <a:bodyPr wrap="square" lIns="88349" tIns="44175" rIns="88349" bIns="44175">
            <a:spAutoFit/>
          </a:bodyPr>
          <a:lstStyle/>
          <a:p>
            <a:pPr marL="457200" indent="-457200" algn="just">
              <a:defRPr/>
            </a:pPr>
            <a:r>
              <a:rPr lang="en-US" altLang="zh-CN" dirty="0" smtClean="0"/>
              <a:t>Add a sub-menu at the foreground:   </a:t>
            </a:r>
          </a:p>
          <a:p>
            <a:pPr marL="457200" indent="-457200" algn="just">
              <a:defRPr/>
            </a:pPr>
            <a:r>
              <a:rPr lang="en-US" altLang="zh-CN" dirty="0" smtClean="0"/>
              <a:t>Raw water residual chlorine content setting, the setting range is: 0.1-10mg/L, the default is: 0.5mg/L;</a:t>
            </a:r>
          </a:p>
          <a:p>
            <a:pPr marL="457200" indent="-457200" algn="just">
              <a:defRPr/>
            </a:pPr>
            <a:endParaRPr lang="en-US" altLang="zh-CN" dirty="0" smtClean="0"/>
          </a:p>
          <a:p>
            <a:pPr marL="457200" indent="-457200" algn="just">
              <a:defRPr/>
            </a:pPr>
            <a:r>
              <a:rPr lang="en-US" altLang="zh-CN" dirty="0" smtClean="0"/>
              <a:t>Add a sub-menu in the background: </a:t>
            </a:r>
          </a:p>
          <a:p>
            <a:pPr marL="457200" indent="-457200" algn="just">
              <a:defRPr/>
            </a:pPr>
            <a:r>
              <a:rPr lang="en-US" altLang="zh-CN" dirty="0" smtClean="0"/>
              <a:t>Filter material residual chlorine adsorption capacity value setting, unit: g/L, the setting range is: 50-200g/L, the default is: 100g/L;</a:t>
            </a:r>
            <a:endParaRPr lang="en-US" altLang="zh-CN"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8</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2" y="115746"/>
            <a:ext cx="5894504" cy="798653"/>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Complete Machine Combined Filtration  and Softening(</a:t>
            </a:r>
            <a:r>
              <a:rPr lang="en-US" altLang="zh-CN" sz="2400" dirty="0" smtClean="0"/>
              <a:t>R120S</a:t>
            </a:r>
            <a:r>
              <a:rPr lang="en-US" altLang="zh-CN" sz="2400" b="1" dirty="0" smtClean="0">
                <a:sym typeface="方正兰亭黑_GBK" panose="02000000000000000000" pitchFamily="2" charset="-122"/>
              </a:rPr>
              <a:t>)</a:t>
            </a:r>
            <a:endParaRPr lang="zh-CN" altLang="en-US" sz="2400" b="1" dirty="0">
              <a:sym typeface="方正兰亭黑_GBK" panose="02000000000000000000" pitchFamily="2" charset="-122"/>
            </a:endParaRPr>
          </a:p>
        </p:txBody>
      </p:sp>
      <p:graphicFrame>
        <p:nvGraphicFramePr>
          <p:cNvPr id="9" name="表格 8"/>
          <p:cNvGraphicFramePr>
            <a:graphicFrameLocks noGrp="1"/>
          </p:cNvGraphicFramePr>
          <p:nvPr/>
        </p:nvGraphicFramePr>
        <p:xfrm>
          <a:off x="1533525" y="1306765"/>
          <a:ext cx="5904656" cy="5076896"/>
        </p:xfrm>
        <a:graphic>
          <a:graphicData uri="http://schemas.openxmlformats.org/drawingml/2006/table">
            <a:tbl>
              <a:tblPr/>
              <a:tblGrid>
                <a:gridCol w="2828925"/>
                <a:gridCol w="3075731"/>
              </a:tblGrid>
              <a:tr h="52387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Model</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RL-R120S</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43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Suggested flow rate</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m3/h</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1.0-2.0</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43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Working pressure </a:t>
                      </a:r>
                      <a:r>
                        <a:rPr kumimoji="0" lang="en-US" sz="1800" b="0" i="0" u="none" strike="noStrike" cap="none" normalizeH="0" baseline="0" dirty="0" err="1" smtClean="0">
                          <a:ln>
                            <a:noFill/>
                          </a:ln>
                          <a:solidFill>
                            <a:schemeClr val="tx1"/>
                          </a:solidFill>
                          <a:effectLst/>
                          <a:latin typeface="+mn-lt"/>
                          <a:ea typeface="宋体" panose="02010600030101010101" pitchFamily="2" charset="-122"/>
                          <a:cs typeface="Times New Roman" panose="02020603050405020304" pitchFamily="18" charset="0"/>
                        </a:rPr>
                        <a:t>MPa</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0.15-0.6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43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Inlet/outlet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¾”</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293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Tank</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0935</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43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Filter material</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23L</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resin</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490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Carbon rod specification</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15</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rPr>
                        <a:t> </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inch</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43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Power adapter</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Input: AC100-240V/50-30Hz</a:t>
                      </a:r>
                    </a:p>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Output: DC12V,1.5A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764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Appearance (length*width*height)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b="0" dirty="0" smtClean="0">
                          <a:latin typeface="+mn-lt"/>
                        </a:rPr>
                        <a:t>520mm*355mm*1048mm</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9</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865929"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T Series Residential Softener(</a:t>
            </a:r>
            <a:r>
              <a:rPr lang="en-US" altLang="zh-CN" sz="2400" b="1" dirty="0" smtClean="0"/>
              <a:t>RL-R60T</a:t>
            </a:r>
            <a:r>
              <a:rPr lang="en-US" altLang="zh-CN" sz="2400" b="1" dirty="0" smtClean="0">
                <a:sym typeface="方正兰亭黑_GBK" panose="02000000000000000000" pitchFamily="2" charset="-122"/>
              </a:rPr>
              <a:t>)</a:t>
            </a:r>
            <a:endParaRPr lang="zh-CN" altLang="en-US" sz="2400" b="1" dirty="0">
              <a:sym typeface="方正兰亭黑_GBK" panose="02000000000000000000" pitchFamily="2" charset="-122"/>
            </a:endParaRPr>
          </a:p>
        </p:txBody>
      </p:sp>
      <p:sp>
        <p:nvSpPr>
          <p:cNvPr id="7" name="TextBox 6"/>
          <p:cNvSpPr txBox="1">
            <a:spLocks noChangeArrowheads="1"/>
          </p:cNvSpPr>
          <p:nvPr/>
        </p:nvSpPr>
        <p:spPr bwMode="auto">
          <a:xfrm>
            <a:off x="361452" y="1443584"/>
            <a:ext cx="8249147" cy="1320319"/>
          </a:xfrm>
          <a:prstGeom prst="rect">
            <a:avLst/>
          </a:prstGeom>
          <a:noFill/>
          <a:ln w="9525">
            <a:noFill/>
            <a:miter lim="800000"/>
          </a:ln>
        </p:spPr>
        <p:txBody>
          <a:bodyPr wrap="square" lIns="88349" tIns="44175" rIns="88349" bIns="44175">
            <a:spAutoFit/>
          </a:bodyPr>
          <a:lstStyle/>
          <a:p>
            <a:pPr marL="457200" indent="-457200" algn="just">
              <a:buAutoNum type="arabicPeriod"/>
              <a:defRPr/>
            </a:pPr>
            <a:r>
              <a:rPr lang="en-US" altLang="zh-CN" sz="2000" dirty="0" smtClean="0"/>
              <a:t>Configuration: 0817 FRP tank, F64BC manual control valve</a:t>
            </a:r>
          </a:p>
          <a:p>
            <a:pPr marL="457200" indent="-457200" algn="just">
              <a:buAutoNum type="arabicPeriod"/>
              <a:defRPr/>
            </a:pPr>
            <a:r>
              <a:rPr lang="en-US" altLang="zh-CN" sz="2000" dirty="0" smtClean="0"/>
              <a:t>Specification: length 475mm*width 265mm*height 535mm;</a:t>
            </a:r>
          </a:p>
          <a:p>
            <a:pPr marL="457200" indent="-457200" algn="just">
              <a:buAutoNum type="arabicPeriod"/>
              <a:defRPr/>
            </a:pPr>
            <a:r>
              <a:rPr lang="en-US" altLang="zh-CN" sz="2000" dirty="0" smtClean="0"/>
              <a:t>Characteristics: manual control, no electricity needed; small, economical and practical.</a:t>
            </a:r>
            <a:endParaRPr lang="en-US" altLang="zh-CN" sz="2000" dirty="0"/>
          </a:p>
        </p:txBody>
      </p:sp>
      <p:sp>
        <p:nvSpPr>
          <p:cNvPr id="11" name="TextBox 10"/>
          <p:cNvSpPr txBox="1"/>
          <p:nvPr/>
        </p:nvSpPr>
        <p:spPr>
          <a:xfrm>
            <a:off x="579914" y="820688"/>
            <a:ext cx="2044536" cy="492442"/>
          </a:xfrm>
          <a:prstGeom prst="rect">
            <a:avLst/>
          </a:prstGeom>
          <a:solidFill>
            <a:srgbClr val="C75050"/>
          </a:solidFill>
        </p:spPr>
        <p:txBody>
          <a:bodyPr wrap="square" rtlCol="0">
            <a:spAutoFit/>
          </a:bodyPr>
          <a:lstStyle/>
          <a:p>
            <a:pPr lvl="0">
              <a:lnSpc>
                <a:spcPct val="130000"/>
              </a:lnSpc>
            </a:pPr>
            <a:r>
              <a:rPr lang="en-US" altLang="zh-CN" sz="2000" b="1" dirty="0" smtClean="0">
                <a:solidFill>
                  <a:schemeClr val="bg1"/>
                </a:solidFill>
                <a:latin typeface="Arial" panose="020B0604020202020204" pitchFamily="34" charset="0"/>
              </a:rPr>
              <a:t>Characteristics </a:t>
            </a:r>
          </a:p>
        </p:txBody>
      </p:sp>
      <p:pic>
        <p:nvPicPr>
          <p:cNvPr id="10" name="图片 9" descr="图片1.png"/>
          <p:cNvPicPr>
            <a:picLocks noChangeAspect="1"/>
          </p:cNvPicPr>
          <p:nvPr/>
        </p:nvPicPr>
        <p:blipFill>
          <a:blip r:embed="rId3"/>
          <a:stretch>
            <a:fillRect/>
          </a:stretch>
        </p:blipFill>
        <p:spPr>
          <a:xfrm>
            <a:off x="2323008" y="2900964"/>
            <a:ext cx="4496892" cy="3957036"/>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10</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865929"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T Series Residential Softener(</a:t>
            </a:r>
            <a:r>
              <a:rPr lang="en-US" altLang="zh-CN" sz="2400" b="1" dirty="0" smtClean="0"/>
              <a:t>RL-R60T</a:t>
            </a:r>
            <a:r>
              <a:rPr lang="en-US" altLang="zh-CN" sz="2400" b="1" dirty="0" smtClean="0">
                <a:sym typeface="方正兰亭黑_GBK" panose="02000000000000000000" pitchFamily="2" charset="-122"/>
              </a:rPr>
              <a:t>)</a:t>
            </a:r>
            <a:endParaRPr lang="zh-CN" altLang="en-US" sz="2400" b="1" dirty="0">
              <a:sym typeface="方正兰亭黑_GBK" panose="02000000000000000000" pitchFamily="2" charset="-122"/>
            </a:endParaRPr>
          </a:p>
        </p:txBody>
      </p:sp>
      <p:graphicFrame>
        <p:nvGraphicFramePr>
          <p:cNvPr id="13" name="表格 12"/>
          <p:cNvGraphicFramePr>
            <a:graphicFrameLocks noGrp="1"/>
          </p:cNvGraphicFramePr>
          <p:nvPr/>
        </p:nvGraphicFramePr>
        <p:xfrm>
          <a:off x="876300" y="836326"/>
          <a:ext cx="7372350" cy="5457424"/>
        </p:xfrm>
        <a:graphic>
          <a:graphicData uri="http://schemas.openxmlformats.org/drawingml/2006/table">
            <a:tbl>
              <a:tblPr/>
              <a:tblGrid>
                <a:gridCol w="3552825"/>
                <a:gridCol w="3819525"/>
              </a:tblGrid>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Model</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RL-R60</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Suggested flow rate</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m3/h</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0.5-1.2</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Working temperature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5~38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Working pressure </a:t>
                      </a:r>
                      <a:r>
                        <a:rPr kumimoji="0" lang="en-US" sz="1800" b="0" i="0" u="none" strike="noStrike" cap="none" normalizeH="0" baseline="0" dirty="0" err="1" smtClean="0">
                          <a:ln>
                            <a:noFill/>
                          </a:ln>
                          <a:solidFill>
                            <a:schemeClr val="tx1"/>
                          </a:solidFill>
                          <a:effectLst/>
                          <a:latin typeface="+mn-lt"/>
                          <a:ea typeface="宋体" panose="02010600030101010101" pitchFamily="2" charset="-122"/>
                          <a:cs typeface="Times New Roman" panose="02020603050405020304" pitchFamily="18" charset="0"/>
                        </a:rPr>
                        <a:t>MPa</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0.15-0.6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Inlet/outlet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¾”</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Tank</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0817</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Resin</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8L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291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Total water treatment capacity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m3</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2.1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8224">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Outlet water hardness </a:t>
                      </a:r>
                      <a:r>
                        <a:rPr kumimoji="0" lang="en-US" sz="1800" b="0" i="0" u="none" strike="noStrike" cap="none" normalizeH="0" baseline="0" dirty="0" err="1" smtClean="0">
                          <a:ln>
                            <a:noFill/>
                          </a:ln>
                          <a:solidFill>
                            <a:schemeClr val="tx1"/>
                          </a:solidFill>
                          <a:effectLst/>
                          <a:latin typeface="+mn-lt"/>
                          <a:ea typeface="宋体" panose="02010600030101010101" pitchFamily="2" charset="-122"/>
                          <a:cs typeface="Times New Roman" panose="02020603050405020304" pitchFamily="18" charset="0"/>
                        </a:rPr>
                        <a:t>mmol</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291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Appearance (length*width*height)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b="0" dirty="0" smtClean="0">
                          <a:latin typeface="+mn-lt"/>
                        </a:rPr>
                        <a:t>475mm*265mm*535mm</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56843">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Application</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Family of 1-3 people, apartment with 1 bathroom</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medium and small-sized house</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p>
                      <a:pPr marL="0" marR="0" lvl="0" indent="0" algn="ctr" defTabSz="914400" rtl="0" eaLnBrk="0" fontAlgn="base" latinLnBrk="0" hangingPunct="0">
                        <a:lnSpc>
                          <a:spcPct val="100000"/>
                        </a:lnSpc>
                        <a:spcBef>
                          <a:spcPct val="0"/>
                        </a:spcBef>
                        <a:spcAft>
                          <a:spcPct val="0"/>
                        </a:spcAft>
                        <a:buClrTx/>
                        <a:buSzTx/>
                        <a:buFontTx/>
                        <a:buNone/>
                      </a:pP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11</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865929"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T Series Residential Softener(</a:t>
            </a:r>
            <a:r>
              <a:rPr lang="en-US" altLang="zh-CN" sz="2400" b="1" dirty="0" smtClean="0"/>
              <a:t>RL-R60T</a:t>
            </a:r>
            <a:r>
              <a:rPr lang="en-US" altLang="zh-CN" sz="2400" b="1" dirty="0" smtClean="0">
                <a:sym typeface="方正兰亭黑_GBK" panose="02000000000000000000" pitchFamily="2" charset="-122"/>
              </a:rPr>
              <a:t>)</a:t>
            </a:r>
            <a:endParaRPr lang="zh-CN" altLang="en-US" sz="2400" b="1" dirty="0">
              <a:sym typeface="方正兰亭黑_GBK" panose="02000000000000000000" pitchFamily="2" charset="-122"/>
            </a:endParaRPr>
          </a:p>
        </p:txBody>
      </p:sp>
      <p:sp>
        <p:nvSpPr>
          <p:cNvPr id="7" name="TextBox 6"/>
          <p:cNvSpPr txBox="1">
            <a:spLocks noChangeArrowheads="1"/>
          </p:cNvSpPr>
          <p:nvPr/>
        </p:nvSpPr>
        <p:spPr bwMode="auto">
          <a:xfrm>
            <a:off x="361452" y="1443584"/>
            <a:ext cx="8249147" cy="1320319"/>
          </a:xfrm>
          <a:prstGeom prst="rect">
            <a:avLst/>
          </a:prstGeom>
          <a:noFill/>
          <a:ln w="9525">
            <a:noFill/>
            <a:miter lim="800000"/>
          </a:ln>
        </p:spPr>
        <p:txBody>
          <a:bodyPr wrap="square" lIns="88349" tIns="44175" rIns="88349" bIns="44175">
            <a:spAutoFit/>
          </a:bodyPr>
          <a:lstStyle/>
          <a:p>
            <a:pPr marL="457200" indent="-457200" algn="just">
              <a:buAutoNum type="arabicPeriod"/>
              <a:defRPr/>
            </a:pPr>
            <a:r>
              <a:rPr lang="en-US" altLang="zh-CN" sz="2000" dirty="0" smtClean="0"/>
              <a:t>Configuration: 0817 FRP tank, F117Q3 control</a:t>
            </a:r>
          </a:p>
          <a:p>
            <a:pPr marL="457200" indent="-457200" algn="just">
              <a:buAutoNum type="arabicPeriod"/>
              <a:defRPr/>
            </a:pPr>
            <a:r>
              <a:rPr lang="en-US" altLang="zh-CN" sz="2000" dirty="0" smtClean="0"/>
              <a:t>Specification: length 475mm*width 265mm*height 566.5mm;</a:t>
            </a:r>
          </a:p>
          <a:p>
            <a:pPr marL="457200" indent="-457200" algn="just">
              <a:buAutoNum type="arabicPeriod"/>
              <a:defRPr/>
            </a:pPr>
            <a:r>
              <a:rPr lang="en-US" altLang="zh-CN" sz="2000" dirty="0" smtClean="0"/>
              <a:t>Characteristics: automatic control regeneration, no electricity needed; small, economical and practical.</a:t>
            </a:r>
            <a:endParaRPr lang="en-US" altLang="zh-CN" sz="2000" dirty="0"/>
          </a:p>
        </p:txBody>
      </p:sp>
      <p:sp>
        <p:nvSpPr>
          <p:cNvPr id="11" name="TextBox 10"/>
          <p:cNvSpPr txBox="1"/>
          <p:nvPr/>
        </p:nvSpPr>
        <p:spPr>
          <a:xfrm>
            <a:off x="579914" y="820688"/>
            <a:ext cx="2044536" cy="492442"/>
          </a:xfrm>
          <a:prstGeom prst="rect">
            <a:avLst/>
          </a:prstGeom>
          <a:solidFill>
            <a:srgbClr val="C75050"/>
          </a:solidFill>
        </p:spPr>
        <p:txBody>
          <a:bodyPr wrap="square" rtlCol="0">
            <a:spAutoFit/>
          </a:bodyPr>
          <a:lstStyle/>
          <a:p>
            <a:pPr lvl="0">
              <a:lnSpc>
                <a:spcPct val="130000"/>
              </a:lnSpc>
            </a:pPr>
            <a:r>
              <a:rPr lang="en-US" altLang="zh-CN" sz="2000" b="1" dirty="0" smtClean="0">
                <a:solidFill>
                  <a:schemeClr val="bg1"/>
                </a:solidFill>
                <a:latin typeface="Arial" panose="020B0604020202020204" pitchFamily="34" charset="0"/>
              </a:rPr>
              <a:t>Characteristics </a:t>
            </a:r>
          </a:p>
        </p:txBody>
      </p:sp>
      <p:pic>
        <p:nvPicPr>
          <p:cNvPr id="10" name="Picture 2"/>
          <p:cNvPicPr>
            <a:picLocks noChangeAspect="1" noChangeArrowheads="1"/>
          </p:cNvPicPr>
          <p:nvPr/>
        </p:nvPicPr>
        <p:blipFill>
          <a:blip r:embed="rId3" cstate="print"/>
          <a:srcRect/>
          <a:stretch>
            <a:fillRect/>
          </a:stretch>
        </p:blipFill>
        <p:spPr bwMode="auto">
          <a:xfrm>
            <a:off x="2802618" y="2851981"/>
            <a:ext cx="3481614" cy="3859138"/>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12</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865929"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T Series Residential Softener(</a:t>
            </a:r>
            <a:r>
              <a:rPr lang="en-US" altLang="zh-CN" sz="2400" b="1" dirty="0" smtClean="0"/>
              <a:t>RL-R60T</a:t>
            </a:r>
            <a:r>
              <a:rPr lang="en-US" altLang="zh-CN" sz="2400" b="1" dirty="0" smtClean="0">
                <a:sym typeface="方正兰亭黑_GBK" panose="02000000000000000000" pitchFamily="2" charset="-122"/>
              </a:rPr>
              <a:t>)</a:t>
            </a:r>
            <a:endParaRPr lang="zh-CN" altLang="en-US" sz="2400" b="1" dirty="0">
              <a:sym typeface="方正兰亭黑_GBK" panose="02000000000000000000" pitchFamily="2" charset="-122"/>
            </a:endParaRPr>
          </a:p>
        </p:txBody>
      </p:sp>
      <p:graphicFrame>
        <p:nvGraphicFramePr>
          <p:cNvPr id="8" name="表格 7"/>
          <p:cNvGraphicFramePr>
            <a:graphicFrameLocks noGrp="1"/>
          </p:cNvGraphicFramePr>
          <p:nvPr/>
        </p:nvGraphicFramePr>
        <p:xfrm>
          <a:off x="876300" y="712501"/>
          <a:ext cx="7372350" cy="6097504"/>
        </p:xfrm>
        <a:graphic>
          <a:graphicData uri="http://schemas.openxmlformats.org/drawingml/2006/table">
            <a:tbl>
              <a:tblPr/>
              <a:tblGrid>
                <a:gridCol w="3552825"/>
                <a:gridCol w="3819525"/>
              </a:tblGrid>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Model</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RL-R60</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Suggested flow rate</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m3/h</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0.5-1.2</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Working temperature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5~38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Working pressure </a:t>
                      </a:r>
                      <a:r>
                        <a:rPr kumimoji="0" lang="en-US" sz="1800" b="0" i="0" u="none" strike="noStrike" cap="none" normalizeH="0" baseline="0" dirty="0" err="1" smtClean="0">
                          <a:ln>
                            <a:noFill/>
                          </a:ln>
                          <a:solidFill>
                            <a:schemeClr val="tx1"/>
                          </a:solidFill>
                          <a:effectLst/>
                          <a:latin typeface="+mn-lt"/>
                          <a:ea typeface="宋体" panose="02010600030101010101" pitchFamily="2" charset="-122"/>
                          <a:cs typeface="Times New Roman" panose="02020603050405020304" pitchFamily="18" charset="0"/>
                        </a:rPr>
                        <a:t>MPa</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0.15-0.6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Inlet/outlet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¾”</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Tank</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0817</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59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Resin</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8L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291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Total water treatment capacity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m3</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2.1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8224">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Outlet water hardness </a:t>
                      </a:r>
                      <a:r>
                        <a:rPr kumimoji="0" lang="en-US" sz="1800" b="0" i="0" u="none" strike="noStrike" cap="none" normalizeH="0" baseline="0" dirty="0" err="1" smtClean="0">
                          <a:ln>
                            <a:noFill/>
                          </a:ln>
                          <a:solidFill>
                            <a:schemeClr val="tx1"/>
                          </a:solidFill>
                          <a:effectLst/>
                          <a:latin typeface="+mn-lt"/>
                          <a:ea typeface="宋体" panose="02010600030101010101" pitchFamily="2" charset="-122"/>
                          <a:cs typeface="Times New Roman" panose="02020603050405020304" pitchFamily="18" charset="0"/>
                        </a:rPr>
                        <a:t>mmol</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291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Power adapter</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Input: AC100-240V/50-30Hz</a:t>
                      </a:r>
                    </a:p>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Output: DC12V,1.5A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291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Appearance (length*width*height)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b="0" dirty="0" smtClean="0">
                          <a:latin typeface="+mn-lt"/>
                        </a:rPr>
                        <a:t>475mm*265mm*566.5mm</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56843">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Application</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Family of 1-3 people, apartment with 1 bathroom</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medium and small-sized house</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p>
                      <a:pPr marL="0" marR="0" lvl="0" indent="0" algn="ctr" defTabSz="914400" rtl="0" eaLnBrk="0" fontAlgn="base" latinLnBrk="0" hangingPunct="0">
                        <a:lnSpc>
                          <a:spcPct val="100000"/>
                        </a:lnSpc>
                        <a:spcBef>
                          <a:spcPct val="0"/>
                        </a:spcBef>
                        <a:spcAft>
                          <a:spcPct val="0"/>
                        </a:spcAft>
                        <a:buClrTx/>
                        <a:buSzTx/>
                        <a:buFontTx/>
                        <a:buNone/>
                      </a:pP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13</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865929"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Residential Softener under Cabinet</a:t>
            </a:r>
            <a:endParaRPr lang="zh-CN" altLang="en-US" sz="2400" b="1" dirty="0">
              <a:sym typeface="方正兰亭黑_GBK" panose="02000000000000000000" pitchFamily="2" charset="-122"/>
            </a:endParaRPr>
          </a:p>
        </p:txBody>
      </p:sp>
      <p:pic>
        <p:nvPicPr>
          <p:cNvPr id="12" name="Picture 2"/>
          <p:cNvPicPr>
            <a:picLocks noChangeAspect="1" noChangeArrowheads="1"/>
          </p:cNvPicPr>
          <p:nvPr/>
        </p:nvPicPr>
        <p:blipFill>
          <a:blip r:embed="rId3"/>
          <a:srcRect/>
          <a:stretch>
            <a:fillRect/>
          </a:stretch>
        </p:blipFill>
        <p:spPr bwMode="auto">
          <a:xfrm>
            <a:off x="6555727" y="2228851"/>
            <a:ext cx="2454923" cy="2616996"/>
          </a:xfrm>
          <a:prstGeom prst="rect">
            <a:avLst/>
          </a:prstGeom>
          <a:noFill/>
          <a:ln w="9525">
            <a:noFill/>
            <a:miter lim="800000"/>
            <a:headEnd/>
            <a:tailEnd/>
          </a:ln>
          <a:effectLst/>
        </p:spPr>
      </p:pic>
      <p:graphicFrame>
        <p:nvGraphicFramePr>
          <p:cNvPr id="13" name="表格 12"/>
          <p:cNvGraphicFramePr>
            <a:graphicFrameLocks noGrp="1"/>
          </p:cNvGraphicFramePr>
          <p:nvPr/>
        </p:nvGraphicFramePr>
        <p:xfrm>
          <a:off x="523875" y="944815"/>
          <a:ext cx="5904656" cy="5076896"/>
        </p:xfrm>
        <a:graphic>
          <a:graphicData uri="http://schemas.openxmlformats.org/drawingml/2006/table">
            <a:tbl>
              <a:tblPr/>
              <a:tblGrid>
                <a:gridCol w="2828925"/>
                <a:gridCol w="3075731"/>
              </a:tblGrid>
              <a:tr h="52387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Model</a:t>
                      </a:r>
                      <a:endParaRPr kumimoji="0" lang="zh-CN"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RL-R55P</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43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Suggested flow rate</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m3/h</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0.5~1.0</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43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Working pressure </a:t>
                      </a:r>
                      <a:r>
                        <a:rPr kumimoji="0" lang="en-US" sz="1800" b="0" i="0" u="none" strike="noStrike" cap="none" normalizeH="0" baseline="0" dirty="0" err="1" smtClean="0">
                          <a:ln>
                            <a:noFill/>
                          </a:ln>
                          <a:solidFill>
                            <a:schemeClr val="tx1"/>
                          </a:solidFill>
                          <a:effectLst/>
                          <a:latin typeface="+mn-lt"/>
                          <a:ea typeface="宋体" panose="02010600030101010101" pitchFamily="2" charset="-122"/>
                          <a:cs typeface="Times New Roman" panose="02020603050405020304" pitchFamily="18" charset="0"/>
                        </a:rPr>
                        <a:t>MPa</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0.15-0.6</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43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Inlet/outlet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¾”</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293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Tank</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in</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0815</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43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Filter material</a:t>
                      </a: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(L)</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7L</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 </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resin</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490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Carbon rod specification</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15</a:t>
                      </a:r>
                      <a:r>
                        <a:rPr kumimoji="0" lang="zh-CN" altLang="en-US" sz="1800" b="0" i="0" u="none" strike="noStrike" cap="none" normalizeH="0" baseline="0" dirty="0" smtClean="0">
                          <a:ln>
                            <a:noFill/>
                          </a:ln>
                          <a:solidFill>
                            <a:schemeClr val="tx1"/>
                          </a:solidFill>
                          <a:effectLst/>
                          <a:latin typeface="+mn-lt"/>
                          <a:ea typeface="宋体" panose="02010600030101010101" pitchFamily="2" charset="-122"/>
                        </a:rPr>
                        <a:t> </a:t>
                      </a: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inch</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43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rPr>
                        <a:t>Power adapter</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Input: AC100-240V/50-30Hz</a:t>
                      </a:r>
                    </a:p>
                    <a:p>
                      <a:pPr marL="0" marR="0" lvl="0" indent="0" algn="ctr" defTabSz="914400" rtl="0" eaLnBrk="0" fontAlgn="base" latinLnBrk="0" hangingPunct="0">
                        <a:lnSpc>
                          <a:spcPct val="100000"/>
                        </a:lnSpc>
                        <a:spcBef>
                          <a:spcPct val="0"/>
                        </a:spcBef>
                        <a:spcAft>
                          <a:spcPct val="0"/>
                        </a:spcAft>
                        <a:buClrTx/>
                        <a:buSzTx/>
                        <a:buFontTx/>
                        <a:buNone/>
                      </a:pPr>
                      <a:r>
                        <a:rPr kumimoji="0" lang="en-US" sz="1800" b="0" i="0" u="none" strike="noStrike" cap="none" normalizeH="0" baseline="0" dirty="0" smtClean="0">
                          <a:ln>
                            <a:noFill/>
                          </a:ln>
                          <a:solidFill>
                            <a:schemeClr val="tx1"/>
                          </a:solidFill>
                          <a:effectLst/>
                          <a:latin typeface="+mn-lt"/>
                          <a:ea typeface="宋体" panose="02010600030101010101" pitchFamily="2" charset="-122"/>
                        </a:rPr>
                        <a:t>Output: DC12V,1.5A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764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800" b="0" i="0" u="none" strike="noStrike" cap="none" normalizeH="0" baseline="0" dirty="0" smtClean="0">
                          <a:ln>
                            <a:noFill/>
                          </a:ln>
                          <a:solidFill>
                            <a:schemeClr val="tx1"/>
                          </a:solidFill>
                          <a:effectLst/>
                          <a:latin typeface="+mn-lt"/>
                          <a:ea typeface="宋体" panose="02010600030101010101" pitchFamily="2" charset="-122"/>
                          <a:cs typeface="Times New Roman" panose="02020603050405020304" pitchFamily="18" charset="0"/>
                        </a:rPr>
                        <a:t>Appearance (length*width*height)</a:t>
                      </a:r>
                      <a:endParaRPr kumimoji="0" lang="zh-CN" alt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pPr>
                      <a:r>
                        <a:rPr lang="en-US" altLang="zh-CN" b="0" dirty="0" smtClean="0">
                          <a:latin typeface="+mn-lt"/>
                        </a:rPr>
                        <a:t>430mm*240mm*506mm</a:t>
                      </a:r>
                      <a:endParaRPr kumimoji="0" lang="en-US" sz="1800" b="0" i="0" u="none" strike="noStrike" cap="none" normalizeH="0" baseline="0" dirty="0" smtClean="0">
                        <a:ln>
                          <a:noFill/>
                        </a:ln>
                        <a:solidFill>
                          <a:schemeClr val="tx1"/>
                        </a:solidFill>
                        <a:effectLst/>
                        <a:latin typeface="+mn-lt"/>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14</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2" y="115747"/>
            <a:ext cx="5284904"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New Appearance Residential Valve</a:t>
            </a:r>
            <a:endParaRPr lang="zh-CN" altLang="en-US" sz="2400" b="1" dirty="0">
              <a:sym typeface="方正兰亭黑_GBK" panose="02000000000000000000" pitchFamily="2" charset="-122"/>
            </a:endParaRPr>
          </a:p>
        </p:txBody>
      </p:sp>
      <p:sp>
        <p:nvSpPr>
          <p:cNvPr id="7" name="TextBox 6"/>
          <p:cNvSpPr txBox="1">
            <a:spLocks noChangeArrowheads="1"/>
          </p:cNvSpPr>
          <p:nvPr/>
        </p:nvSpPr>
        <p:spPr bwMode="auto">
          <a:xfrm>
            <a:off x="351927" y="881609"/>
            <a:ext cx="8249147" cy="704766"/>
          </a:xfrm>
          <a:prstGeom prst="rect">
            <a:avLst/>
          </a:prstGeom>
          <a:noFill/>
          <a:ln w="9525">
            <a:noFill/>
            <a:miter lim="800000"/>
          </a:ln>
        </p:spPr>
        <p:txBody>
          <a:bodyPr wrap="square" lIns="88349" tIns="44175" rIns="88349" bIns="44175">
            <a:spAutoFit/>
          </a:bodyPr>
          <a:lstStyle/>
          <a:p>
            <a:pPr marL="457200" indent="-457200" algn="just">
              <a:buAutoNum type="arabicPeriod"/>
              <a:defRPr/>
            </a:pPr>
            <a:r>
              <a:rPr lang="en-US" altLang="zh-CN" sz="2000" dirty="0" smtClean="0"/>
              <a:t>3.5 inch LCD display;</a:t>
            </a:r>
          </a:p>
          <a:p>
            <a:pPr marL="457200" indent="-457200" algn="just">
              <a:buAutoNum type="arabicPeriod"/>
              <a:defRPr/>
            </a:pPr>
            <a:r>
              <a:rPr lang="en-US" altLang="zh-CN" sz="2000" dirty="0" smtClean="0"/>
              <a:t>Suitable for control valve F67</a:t>
            </a:r>
            <a:r>
              <a:rPr lang="zh-CN" altLang="en-US" sz="2000" dirty="0" smtClean="0"/>
              <a:t>、</a:t>
            </a:r>
            <a:r>
              <a:rPr lang="en-US" altLang="zh-CN" sz="2000" dirty="0" smtClean="0"/>
              <a:t>F63</a:t>
            </a:r>
            <a:r>
              <a:rPr lang="zh-CN" altLang="en-US" sz="2000" dirty="0" smtClean="0"/>
              <a:t>、</a:t>
            </a:r>
            <a:r>
              <a:rPr lang="en-US" altLang="zh-CN" sz="2000" dirty="0" smtClean="0"/>
              <a:t>F68.</a:t>
            </a:r>
          </a:p>
        </p:txBody>
      </p:sp>
      <p:sp>
        <p:nvSpPr>
          <p:cNvPr id="11" name="TextBox 10"/>
          <p:cNvSpPr txBox="1"/>
          <p:nvPr/>
        </p:nvSpPr>
        <p:spPr>
          <a:xfrm>
            <a:off x="1103788" y="1792238"/>
            <a:ext cx="2534761" cy="492443"/>
          </a:xfrm>
          <a:prstGeom prst="rect">
            <a:avLst/>
          </a:prstGeom>
          <a:solidFill>
            <a:srgbClr val="C75050"/>
          </a:solidFill>
        </p:spPr>
        <p:txBody>
          <a:bodyPr wrap="square" rtlCol="0">
            <a:spAutoFit/>
          </a:bodyPr>
          <a:lstStyle/>
          <a:p>
            <a:pPr lvl="0">
              <a:lnSpc>
                <a:spcPct val="130000"/>
              </a:lnSpc>
            </a:pPr>
            <a:r>
              <a:rPr lang="en-US" altLang="zh-CN" sz="2000" b="1" dirty="0" smtClean="0">
                <a:solidFill>
                  <a:schemeClr val="bg1"/>
                </a:solidFill>
                <a:latin typeface="Arial" panose="020B0604020202020204" pitchFamily="34" charset="0"/>
              </a:rPr>
              <a:t>New Appearance A </a:t>
            </a:r>
          </a:p>
        </p:txBody>
      </p:sp>
      <p:sp>
        <p:nvSpPr>
          <p:cNvPr id="12" name="TextBox 11"/>
          <p:cNvSpPr txBox="1"/>
          <p:nvPr/>
        </p:nvSpPr>
        <p:spPr>
          <a:xfrm>
            <a:off x="5323363" y="1849388"/>
            <a:ext cx="2534761" cy="492443"/>
          </a:xfrm>
          <a:prstGeom prst="rect">
            <a:avLst/>
          </a:prstGeom>
          <a:solidFill>
            <a:srgbClr val="C75050"/>
          </a:solidFill>
        </p:spPr>
        <p:txBody>
          <a:bodyPr wrap="square" rtlCol="0">
            <a:spAutoFit/>
          </a:bodyPr>
          <a:lstStyle/>
          <a:p>
            <a:pPr lvl="0">
              <a:lnSpc>
                <a:spcPct val="130000"/>
              </a:lnSpc>
            </a:pPr>
            <a:r>
              <a:rPr lang="en-US" altLang="zh-CN" sz="2000" b="1" dirty="0" smtClean="0">
                <a:solidFill>
                  <a:schemeClr val="bg1"/>
                </a:solidFill>
                <a:latin typeface="Arial" panose="020B0604020202020204" pitchFamily="34" charset="0"/>
              </a:rPr>
              <a:t>New Appearance B </a:t>
            </a:r>
          </a:p>
        </p:txBody>
      </p:sp>
      <p:pic>
        <p:nvPicPr>
          <p:cNvPr id="13" name="Picture 2"/>
          <p:cNvPicPr>
            <a:picLocks noChangeAspect="1" noChangeArrowheads="1"/>
          </p:cNvPicPr>
          <p:nvPr/>
        </p:nvPicPr>
        <p:blipFill>
          <a:blip r:embed="rId3"/>
          <a:srcRect/>
          <a:stretch>
            <a:fillRect/>
          </a:stretch>
        </p:blipFill>
        <p:spPr bwMode="auto">
          <a:xfrm>
            <a:off x="1276350" y="2390503"/>
            <a:ext cx="2066925" cy="4238898"/>
          </a:xfrm>
          <a:prstGeom prst="rect">
            <a:avLst/>
          </a:prstGeom>
          <a:noFill/>
          <a:ln w="9525">
            <a:noFill/>
            <a:miter lim="800000"/>
            <a:headEnd/>
            <a:tailEnd/>
          </a:ln>
          <a:effectLst/>
        </p:spPr>
      </p:pic>
      <p:pic>
        <p:nvPicPr>
          <p:cNvPr id="14" name="Picture 2"/>
          <p:cNvPicPr>
            <a:picLocks noChangeAspect="1" noChangeArrowheads="1"/>
          </p:cNvPicPr>
          <p:nvPr/>
        </p:nvPicPr>
        <p:blipFill>
          <a:blip r:embed="rId4"/>
          <a:srcRect/>
          <a:stretch>
            <a:fillRect/>
          </a:stretch>
        </p:blipFill>
        <p:spPr bwMode="auto">
          <a:xfrm>
            <a:off x="5819775" y="2447926"/>
            <a:ext cx="1743074" cy="4171950"/>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15</a:t>
            </a:fld>
            <a:endParaRPr lang="zh-CN" altLang="en-US"/>
          </a:p>
        </p:txBody>
      </p:sp>
      <p:sp>
        <p:nvSpPr>
          <p:cNvPr id="14" name="矩形 13"/>
          <p:cNvSpPr/>
          <p:nvPr/>
        </p:nvSpPr>
        <p:spPr>
          <a:xfrm>
            <a:off x="1021598" y="649769"/>
            <a:ext cx="6596678" cy="646331"/>
          </a:xfrm>
          <a:prstGeom prst="rect">
            <a:avLst/>
          </a:prstGeom>
        </p:spPr>
        <p:txBody>
          <a:bodyPr wrap="none">
            <a:spAutoFit/>
          </a:bodyPr>
          <a:lstStyle/>
          <a:p>
            <a:r>
              <a:rPr lang="en-US" altLang="zh-CN" sz="3600" b="1" i="1" dirty="0" smtClean="0"/>
              <a:t>Thank you for your attention!</a:t>
            </a:r>
            <a:endParaRPr lang="zh-CN" altLang="en-US" sz="3600" b="1" i="1" dirty="0"/>
          </a:p>
        </p:txBody>
      </p:sp>
      <p:pic>
        <p:nvPicPr>
          <p:cNvPr id="5" name="图片 4" descr="五期夜景拍摄_A1A8591.jpg"/>
          <p:cNvPicPr>
            <a:picLocks noChangeAspect="1"/>
          </p:cNvPicPr>
          <p:nvPr/>
        </p:nvPicPr>
        <p:blipFill>
          <a:blip r:embed="rId3" cstate="print"/>
          <a:stretch>
            <a:fillRect/>
          </a:stretch>
        </p:blipFill>
        <p:spPr>
          <a:xfrm>
            <a:off x="1" y="1459839"/>
            <a:ext cx="9144000" cy="4905387"/>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ULTRA_SCORM_COURSE_ID" val="1E2F398C-C7B4-4454-8F6F-76CFD20B0B8B"/>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JVte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VbXt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JVte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lW17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lW17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lW17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lW17S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lW17S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lm17Sg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CWbXtKKwvAbUoAAABrAAAAGwAAAHVuaXZlcnNhbC91bml2ZXJzYWwucG5nLnhtbLOxr8jNUShLLSrOzM+zVTLUM1Cyt+PlsikoSi3LTC1XqACKGekZQICSQiUqtzwzpSQDKGRgbowQzEjNTM8osVWyMDCFC+oDzQQAUEsBAgAAFAACAAgAlW17ShUOrShkBAAABxEAAB0AAAAAAAAAAQAAAAAAAAAAAHVuaXZlcnNhbC9jb21tb25fbWVzc2FnZXMubG5nUEsBAgAAFAACAAgAlW17Sgh+CyMpAwAAhgwAACcAAAAAAAAAAQAAAAAAnwQAAHVuaXZlcnNhbC9mbGFzaF9wdWJsaXNoaW5nX3NldHRpbmdzLnhtbFBLAQIAABQAAgAIAJVte0q1/AlkugIAAFUKAAAhAAAAAAAAAAEAAAAAAA0IAAB1bml2ZXJzYWwvZmxhc2hfc2tpbl9zZXR0aW5ncy54bWxQSwECAAAUAAIACACVbXtKKpYPZ/4CAACXCwAAJgAAAAAAAAABAAAAAAAGCwAAdW5pdmVyc2FsL2h0bWxfcHVibGlzaGluZ19zZXR0aW5ncy54bWxQSwECAAAUAAIACACVbXtKaHFSkZoBAAAfBgAAHwAAAAAAAAABAAAAAABIDgAAdW5pdmVyc2FsL2h0bWxfc2tpbl9zZXR0aW5ncy5qc1BLAQIAABQAAgAIAJVte0o9PC/RwQAAAOUBAAAaAAAAAAAAAAEAAAAAAB8QAAB1bml2ZXJzYWwvaTE4bl9wcmVzZXRzLnhtbFBLAQIAABQAAgAIAJVte0qa+ZZkawAAAGsAAAAcAAAAAAAAAAEAAAAAABgRAAB1bml2ZXJzYWwvbG9jYWxfc2V0dGluZ3MueG1sUEsBAgAAFAACAAgARJRXRyO0Tvv7AgAAsAgAABQAAAAAAAAAAQAAAAAAvREAAHVuaXZlcnNhbC9wbGF5ZXIueG1sUEsBAgAAFAACAAgAlW17SrCHI/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
</p:tagLst>
</file>

<file path=ppt/theme/theme1.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gency FB"/>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DEC03792BE8541AF11C722E2909B32" ma:contentTypeVersion="44" ma:contentTypeDescription="Een nieuw document maken." ma:contentTypeScope="" ma:versionID="d7d5419d14891c9bcfe30770dbc7a9ef">
  <xsd:schema xmlns:xsd="http://www.w3.org/2001/XMLSchema" xmlns:xs="http://www.w3.org/2001/XMLSchema" xmlns:p="http://schemas.microsoft.com/office/2006/metadata/properties" xmlns:ns2="aeccca6c-4ba9-49df-9fa5-54c071e61598" xmlns:ns3="39e304ce-bc77-4c63-9667-155022621b35" targetNamespace="http://schemas.microsoft.com/office/2006/metadata/properties" ma:root="true" ma:fieldsID="57ac20786256dfce2a7b830fe745e5fb" ns2:_="" ns3:_="">
    <xsd:import namespace="aeccca6c-4ba9-49df-9fa5-54c071e61598"/>
    <xsd:import namespace="39e304ce-bc77-4c63-9667-155022621b35"/>
    <xsd:element name="properties">
      <xsd:complexType>
        <xsd:sequence>
          <xsd:element name="documentManagement">
            <xsd:complexType>
              <xsd:all>
                <xsd:element ref="ns2:_dlc_DocIdUrl" minOccurs="0"/>
                <xsd:element ref="ns3:DocumentClass" minOccurs="0"/>
                <xsd:element ref="ns3:ProductCategories" minOccurs="0"/>
                <xsd:element ref="ns3:Perfion_CorporateCategories" minOccurs="0"/>
                <xsd:element ref="ns3:Language" minOccurs="0"/>
                <xsd:element ref="ns3:ShareExternally" minOccurs="0"/>
                <xsd:element ref="ns3:LinkToProducts" minOccurs="0"/>
                <xsd:element ref="ns3:SendToPerfion" minOccurs="0"/>
                <xsd:element ref="ns3:MediaServiceDateTaken" minOccurs="0"/>
                <xsd:element ref="ns3:MediaLengthInSeconds" minOccurs="0"/>
                <xsd:element ref="ns2:SharedWithUsers" minOccurs="0"/>
                <xsd:element ref="ns2:SharedWithDetail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2:_dlc_DocId" minOccurs="0"/>
                <xsd:element ref="ns2:_dlc_DocIdPersistId" minOccurs="0"/>
                <xsd:element ref="ns3:MediaServiceAutoKeyPoints" minOccurs="0"/>
                <xsd:element ref="ns3:MediaServiceKeyPoints" minOccurs="0"/>
                <xsd:element ref="ns2:PGMKT_Division" minOccurs="0"/>
                <xsd:element ref="ns2:PGMKT_Access" minOccurs="0"/>
                <xsd:element ref="ns2:PGMKT_Division_Domain" minOccurs="0"/>
                <xsd:element ref="ns2:PGMKT_Language" minOccurs="0"/>
                <xsd:element ref="ns3:lcf76f155ced4ddcb4097134ff3c332f" minOccurs="0"/>
                <xsd:element ref="ns2:TaxCatchAll" minOccurs="0"/>
                <xsd:element ref="ns3:MediaServiceObjectDetectorVersions" minOccurs="0"/>
                <xsd:element ref="ns3:MediaServiceSearchProperties" minOccurs="0"/>
                <xsd:element ref="ns3:PG_MKT_Raptor_DocumentType" minOccurs="0"/>
                <xsd:element ref="ns2:PerfionSharepointApplication" minOccurs="0"/>
                <xsd:element ref="ns2:ItemReferencePerfion" minOccurs="0"/>
                <xsd:element ref="ns2:SharepointTagProduct" minOccurs="0"/>
                <xsd:element ref="ns2:SharepointTagType" minOccurs="0"/>
                <xsd:element ref="ns2:PerfionSharepointTagRange" minOccurs="0"/>
                <xsd:element ref="ns2:PGMKT_Company" minOccurs="0"/>
                <xsd:element ref="ns3:MediaServiceBillingMetadata" minOccurs="0"/>
                <xsd:element ref="ns3:MediaServiceMetadata" minOccurs="0"/>
                <xsd:element ref="ns3:MediaServiceFastMetadata" minOccurs="0"/>
                <xsd:element ref="ns3:Perfion_Process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ccca6c-4ba9-49df-9fa5-54c071e61598" elementFormDefault="qualified">
    <xsd:import namespace="http://schemas.microsoft.com/office/2006/documentManagement/types"/>
    <xsd:import namespace="http://schemas.microsoft.com/office/infopath/2007/PartnerControls"/>
    <xsd:element name="_dlc_DocIdUrl" ma:index="2" nillable="true" ma:displayName="Document-id" ma:description="Permanente koppeling naar dit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SharedWithUsers" ma:index="12" nillable="true" ma:displayName="Gedeeld met"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hidden="true" ma:internalName="SharedWithDetails" ma:readOnly="true">
      <xsd:simpleType>
        <xsd:restriction base="dms:Note"/>
      </xsd:simpleType>
    </xsd:element>
    <xsd:element name="_dlc_DocId" ma:index="19" nillable="true" ma:displayName="Waarde van de document-id" ma:description="De waarde van de document-id die aan dit item is toegewezen." ma:hidden="true" ma:indexed="true" ma:internalName="_dlc_DocId" ma:readOnly="false">
      <xsd:simpleType>
        <xsd:restriction base="dms:Text"/>
      </xsd:simpleType>
    </xsd:element>
    <xsd:element name="_dlc_DocIdPersistId" ma:index="21" nillable="true" ma:displayName="Persist ID" ma:description="Keep ID on add." ma:hidden="true" ma:internalName="_dlc_DocIdPersistId" ma:readOnly="false">
      <xsd:simpleType>
        <xsd:restriction base="dms:Boolean"/>
      </xsd:simpleType>
    </xsd:element>
    <xsd:element name="PGMKT_Division" ma:index="24" nillable="true" ma:displayName="PGMKT_Raptor_Division" ma:description="no legal entity" ma:format="Dropdown" ma:hidden="true" ma:internalName="PGMKT_Division" ma:readOnly="false">
      <xsd:simpleType>
        <xsd:union memberTypes="dms:Text">
          <xsd:simpleType>
            <xsd:restriction base="dms:Choice">
              <xsd:enumeration value="Pollet Group"/>
              <xsd:enumeration value="Pollet Pool Group"/>
              <xsd:enumeration value="Pollet Medical Group"/>
              <xsd:enumeration value="Pollet Water Group"/>
            </xsd:restriction>
          </xsd:simpleType>
        </xsd:union>
      </xsd:simpleType>
    </xsd:element>
    <xsd:element name="PGMKT_Access" ma:index="25" nillable="true" ma:displayName="PGMKT_Access" ma:default="External" ma:format="Dropdown" ma:hidden="true" ma:internalName="PGMKT_Access" ma:readOnly="false">
      <xsd:simpleType>
        <xsd:restriction base="dms:Choice">
          <xsd:enumeration value="External"/>
          <xsd:enumeration value="Internal"/>
          <xsd:enumeration value="Internal - confidential"/>
        </xsd:restriction>
      </xsd:simpleType>
    </xsd:element>
    <xsd:element name="PGMKT_Division_Domain" ma:index="26" nillable="true" ma:displayName="PGMKT_Raptor_Division_Domain" ma:description="Domain within division doest not necessarily have an legal entity" ma:format="Dropdown" ma:hidden="true" ma:internalName="PGMKT_Division_Domain" ma:readOnly="false">
      <xsd:simpleType>
        <xsd:union memberTypes="dms:Text">
          <xsd:simpleType>
            <xsd:restriction base="dms:Choice">
              <xsd:enumeration value="PG Corporate"/>
              <xsd:enumeration value="PG Marketing"/>
              <xsd:enumeration value="PG HRM"/>
              <xsd:enumeration value="PG IT"/>
              <xsd:enumeration value="PG Logistics"/>
              <xsd:enumeration value="The Green Wave"/>
              <xsd:enumeration value="PG Academy"/>
              <xsd:enumeration value="PWG Academy"/>
              <xsd:enumeration value="PMG Academy"/>
              <xsd:enumeration value="PPG Academy"/>
              <xsd:enumeration value="PPG Technics"/>
            </xsd:restriction>
          </xsd:simpleType>
        </xsd:union>
      </xsd:simpleType>
    </xsd:element>
    <xsd:element name="PGMKT_Language" ma:index="27" nillable="true" ma:displayName="PGMKT_Raptor_Language" ma:format="Dropdown" ma:hidden="true" ma:internalName="PGMKT_Language" ma:readOnly="false">
      <xsd:simpleType>
        <xsd:union memberTypes="dms:Text">
          <xsd:simpleType>
            <xsd:restriction base="dms:Choice">
              <xsd:enumeration value="en-GB"/>
              <xsd:enumeration value="fr-FR"/>
              <xsd:enumeration value="nl-BE"/>
              <xsd:enumeration value="de-DE"/>
              <xsd:enumeration value="es-ES"/>
              <xsd:enumeration value="pt-PT"/>
              <xsd:enumeration value="XI"/>
              <xsd:enumeration value="pl-PL"/>
            </xsd:restriction>
          </xsd:simpleType>
        </xsd:union>
      </xsd:simpleType>
    </xsd:element>
    <xsd:element name="TaxCatchAll" ma:index="30" nillable="true" ma:displayName="Taxonomy Catch All Column" ma:hidden="true" ma:list="{97033ae5-4c81-4efd-8f0b-61a3014860c7}" ma:internalName="TaxCatchAll" ma:readOnly="false" ma:showField="CatchAllData" ma:web="aeccca6c-4ba9-49df-9fa5-54c071e61598">
      <xsd:complexType>
        <xsd:complexContent>
          <xsd:extension base="dms:MultiChoiceLookup">
            <xsd:sequence>
              <xsd:element name="Value" type="dms:Lookup" maxOccurs="unbounded" minOccurs="0" nillable="true"/>
            </xsd:sequence>
          </xsd:extension>
        </xsd:complexContent>
      </xsd:complexType>
    </xsd:element>
    <xsd:element name="PerfionSharepointApplication" ma:index="34" nillable="true" ma:displayName="PG_MKT_Perfion_Application" ma:format="Dropdown" ma:hidden="true" ma:internalName="PerfionSharepointApplication" ma:readOnly="false">
      <xsd:simpleType>
        <xsd:union memberTypes="dms:Text">
          <xsd:simpleType>
            <xsd:restriction base="dms:Choice">
              <xsd:enumeration value="Product Application"/>
            </xsd:restriction>
          </xsd:simpleType>
        </xsd:union>
      </xsd:simpleType>
    </xsd:element>
    <xsd:element name="ItemReferencePerfion" ma:index="35" nillable="true" ma:displayName="PG_MKT_Perfion_ItemReference" ma:format="Dropdown" ma:hidden="true" ma:internalName="ItemReferencePerfion" ma:readOnly="false">
      <xsd:simpleType>
        <xsd:restriction base="dms:Text">
          <xsd:maxLength value="255"/>
        </xsd:restriction>
      </xsd:simpleType>
    </xsd:element>
    <xsd:element name="SharepointTagProduct" ma:index="36" nillable="true" ma:displayName="PG_MKT_Perfion_Product_Category" ma:format="Dropdown" ma:hidden="true" ma:internalName="SharepointTagProduct" ma:readOnly="false">
      <xsd:simpleType>
        <xsd:union memberTypes="dms:Text">
          <xsd:simpleType>
            <xsd:restriction base="dms:Choice">
              <xsd:enumeration value="Aquadeck"/>
              <xsd:enumeration value="Daisy"/>
              <xsd:enumeration value="PVC"/>
              <xsd:enumeration value="Zwembadafdekkingen"/>
              <xsd:enumeration value="Zwembadreinigers"/>
              <xsd:enumeration value="Onderhoudsproducten"/>
              <xsd:enumeration value="Accessoires"/>
              <xsd:enumeration value="Polystyrene bouwblokken"/>
              <xsd:enumeration value="Liners"/>
              <xsd:enumeration value="Tegenstroomsystemen"/>
              <xsd:enumeration value="Verlichting"/>
              <xsd:enumeration value="Verwarming"/>
              <xsd:enumeration value="Chemicaliën"/>
              <xsd:enumeration value="Dosering en Waterbehandeling"/>
              <xsd:enumeration value="Pool Automation"/>
              <xsd:enumeration value="Inbouwstukken"/>
              <xsd:enumeration value="Pompen"/>
              <xsd:enumeration value="Filter media"/>
              <xsd:enumeration value="Filters"/>
            </xsd:restriction>
          </xsd:simpleType>
        </xsd:union>
      </xsd:simpleType>
    </xsd:element>
    <xsd:element name="SharepointTagType" ma:index="37" nillable="true" ma:displayName="PG_MKT_Perfion_ProductType" ma:format="Dropdown" ma:hidden="true" ma:internalName="SharepointTagType" ma:readOnly="false">
      <xsd:simpleType>
        <xsd:union memberTypes="dms:Text">
          <xsd:simpleType>
            <xsd:restriction base="dms:Choice">
              <xsd:enumeration value="Product Type"/>
            </xsd:restriction>
          </xsd:simpleType>
        </xsd:union>
      </xsd:simpleType>
    </xsd:element>
    <xsd:element name="PerfionSharepointTagRange" ma:index="38" nillable="true" ma:displayName="PG_MKT_Perfion_Range" ma:format="Dropdown" ma:hidden="true" ma:internalName="PerfionSharepointTagRange" ma:readOnly="false">
      <xsd:simpleType>
        <xsd:union memberTypes="dms:Text">
          <xsd:simpleType>
            <xsd:restriction base="dms:Choice">
              <xsd:enumeration value="Range"/>
            </xsd:restriction>
          </xsd:simpleType>
        </xsd:union>
      </xsd:simpleType>
    </xsd:element>
    <xsd:element name="PGMKT_Company" ma:index="39" nillable="true" ma:displayName="PGMKT_Raptor_Company" ma:description="will be legal entity out of raptor" ma:format="Dropdown" ma:hidden="true" ma:internalName="PGMKT_Company" ma:readOnly="false">
      <xsd:complexType>
        <xsd:complexContent>
          <xsd:extension base="dms:MultiChoiceFillIn">
            <xsd:sequence>
              <xsd:element name="Value" maxOccurs="unbounded" minOccurs="0" nillable="true">
                <xsd:simpleType>
                  <xsd:union memberTypes="dms:Text">
                    <xsd:simpleType>
                      <xsd:restriction base="dms:Choice">
                        <xsd:enumeration value="All For Pools"/>
                        <xsd:enumeration value="Aquadeck"/>
                        <xsd:enumeration value="Golden Coast"/>
                        <xsd:enumeration value="Pomaz"/>
                        <xsd:enumeration value="PPG Angola"/>
                        <xsd:enumeration value="PPG Belgium_1029"/>
                        <xsd:enumeration value="PPG Germany"/>
                        <xsd:enumeration value="PPG Portugal"/>
                        <xsd:enumeration value="PPG Spain"/>
                        <xsd:enumeration value="Niveko"/>
                        <xsd:enumeration value="Welldana"/>
                      </xsd:restriction>
                    </xsd:simpleType>
                  </xsd:un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9e304ce-bc77-4c63-9667-155022621b35" elementFormDefault="qualified">
    <xsd:import namespace="http://schemas.microsoft.com/office/2006/documentManagement/types"/>
    <xsd:import namespace="http://schemas.microsoft.com/office/infopath/2007/PartnerControls"/>
    <xsd:element name="DocumentClass" ma:index="3" nillable="true" ma:displayName="DocumentClass" ma:format="RadioButtons" ma:internalName="DocumentClass">
      <xsd:simpleType>
        <xsd:restriction base="dms:Choice">
          <xsd:enumeration value="Product"/>
          <xsd:enumeration value="Corporate"/>
        </xsd:restriction>
      </xsd:simpleType>
    </xsd:element>
    <xsd:element name="ProductCategories" ma:index="4" nillable="true" ma:displayName="ProductCategories" ma:format="RadioButtons" ma:internalName="ProductCategories">
      <xsd:simpleType>
        <xsd:restriction base="dms:Choice">
          <xsd:enumeration value="1. Regulatory &amp; Standards | EU Legislation (CELEX, directives, regulations)"/>
          <xsd:enumeration value="1. Regulatory &amp; Standards | Standards (EN / NBN EN / ISO / IEC / DIN EN)"/>
          <xsd:enumeration value="2. Compliance Evidence | Declaration of Conformity"/>
          <xsd:enumeration value="2. Compliance Evidence | Certification"/>
          <xsd:enumeration value="2. Compliance Evidence | Test Reports"/>
          <xsd:enumeration value="2. Compliance Evidence | Audit Reports"/>
          <xsd:enumeration value="3. Manuals &amp; Instructions | User Manuals"/>
          <xsd:enumeration value="3. Manuals &amp; Instructions | Installation Instructions"/>
          <xsd:enumeration value="3. Manuals &amp; Instructions | Quick Guide"/>
          <xsd:enumeration value="3. Manuals &amp; Instructions | Service Instructions"/>
          <xsd:enumeration value="4. Technical Reference | Technical Data Sheet"/>
          <xsd:enumeration value="4. Technical Reference | Technical Information"/>
          <xsd:enumeration value="4. Technical Reference | Engineering Documents"/>
          <xsd:enumeration value="4. Technical Reference | Technical Drawings"/>
          <xsd:enumeration value="5. Safety | SDS/MSDS"/>
          <xsd:enumeration value="5. Safety | Risk Assessments"/>
          <xsd:enumeration value="6. Legal"/>
          <xsd:enumeration value="7. Marketing &amp; Sales | Leaflet"/>
          <xsd:enumeration value="7. Marketing &amp; Sales | Brochure"/>
          <xsd:enumeration value="7. Marketing &amp; Sales | Booklet"/>
          <xsd:enumeration value="7. Marketing &amp; Sales | Sales Presentation"/>
          <xsd:enumeration value="7. Marketing &amp; Sales | Sales Demo"/>
          <xsd:enumeration value="7. Marketing &amp; Sales | Branding Assets"/>
          <xsd:enumeration value="7. Marketing &amp; Sales | Catalogues &amp; Pricelists"/>
        </xsd:restriction>
      </xsd:simpleType>
    </xsd:element>
    <xsd:element name="Perfion_CorporateCategories" ma:index="5" nillable="true" ma:displayName="Perfion_CorporateCategories" ma:format="RadioButtons" ma:internalName="Perfion_CorporateCategories">
      <xsd:simpleType>
        <xsd:restriction base="dms:Choice">
          <xsd:enumeration value="Brochure"/>
          <xsd:enumeration value="Catalogue"/>
          <xsd:enumeration value="Leaflets"/>
          <xsd:enumeration value="Presentation"/>
        </xsd:restriction>
      </xsd:simpleType>
    </xsd:element>
    <xsd:element name="Language" ma:index="6" nillable="true" ma:displayName="Language" ma:format="Dropdown" ma:internalName="Language">
      <xsd:complexType>
        <xsd:complexContent>
          <xsd:extension base="dms:MultiChoice">
            <xsd:sequence>
              <xsd:element name="Value" maxOccurs="unbounded" minOccurs="0" nillable="true">
                <xsd:simpleType>
                  <xsd:restriction base="dms:Choice">
                    <xsd:enumeration value="English (EN)"/>
                    <xsd:enumeration value="Dutch (NL)"/>
                    <xsd:enumeration value="French (FR)"/>
                    <xsd:enumeration value="German (DE)"/>
                    <xsd:enumeration value="Spanish (ES)"/>
                    <xsd:enumeration value="Portuguese (PT)"/>
                    <xsd:enumeration value="Italian (IT)"/>
                    <xsd:enumeration value="Polish (PL)"/>
                    <xsd:enumeration value="#Language independent"/>
                    <xsd:enumeration value="Arabic (AR)"/>
                    <xsd:enumeration value="Bulgarian (BG)"/>
                    <xsd:enumeration value="Chinese (Simplified)"/>
                    <xsd:enumeration value="Chinese (Traditional)"/>
                    <xsd:enumeration value="Croatian (HR)"/>
                    <xsd:enumeration value="Czech (CS)"/>
                    <xsd:enumeration value="Danish (DA)"/>
                    <xsd:enumeration value="Estonian (ET)"/>
                    <xsd:enumeration value="Finnish (FI)"/>
                    <xsd:enumeration value="Greek (EL)"/>
                    <xsd:enumeration value="Hungarian (HU)"/>
                    <xsd:enumeration value="Irish (GA)"/>
                    <xsd:enumeration value="Latvian (LV)"/>
                    <xsd:enumeration value="Lithuanian (LT)"/>
                    <xsd:enumeration value="Maltese (MT)"/>
                    <xsd:enumeration value="Norwegian (NO)"/>
                    <xsd:enumeration value="Romanian (RO)"/>
                    <xsd:enumeration value="Russian (RU)"/>
                    <xsd:enumeration value="Slovak (SK)"/>
                    <xsd:enumeration value="Slovenian (SL)"/>
                    <xsd:enumeration value="Swedish (SV)"/>
                    <xsd:enumeration value="Turkish (TR)"/>
                    <xsd:enumeration value="Ukrainian (UK)"/>
                  </xsd:restriction>
                </xsd:simpleType>
              </xsd:element>
            </xsd:sequence>
          </xsd:extension>
        </xsd:complexContent>
      </xsd:complexType>
    </xsd:element>
    <xsd:element name="ShareExternally" ma:index="7" nillable="true" ma:displayName="ShareExternally" ma:format="RadioButtons" ma:internalName="ShareExternally">
      <xsd:simpleType>
        <xsd:restriction base="dms:Choice">
          <xsd:enumeration value="External"/>
          <xsd:enumeration value="Internal"/>
          <xsd:enumeration value="Archive"/>
        </xsd:restriction>
      </xsd:simpleType>
    </xsd:element>
    <xsd:element name="LinkToProducts" ma:index="8" nillable="true" ma:displayName="LinkToProducts" ma:description="Add AX3 (or D365) Code(s) and use ; as seperator" ma:format="Dropdown" ma:internalName="LinkToProducts">
      <xsd:simpleType>
        <xsd:restriction base="dms:Note">
          <xsd:maxLength value="255"/>
        </xsd:restriction>
      </xsd:simpleType>
    </xsd:element>
    <xsd:element name="SendToPerfion" ma:index="9" nillable="true" ma:displayName="SendToPerfion" ma:default="No" ma:format="RadioButtons" ma:internalName="SendToPerfion">
      <xsd:simpleType>
        <xsd:restriction base="dms:Choice">
          <xsd:enumeration value="No"/>
          <xsd:enumeration value="Yes"/>
        </xsd:restriction>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hidden="true"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hidden="true" ma:internalName="MediaServiceOCR" ma:readOnly="true">
      <xsd:simpleType>
        <xsd:restriction base="dms:Note"/>
      </xsd:simpleType>
    </xsd:element>
    <xsd:element name="MediaServiceLocation" ma:index="18" nillable="true" ma:displayName="Location" ma:hidden="true" ma:internalName="MediaServiceLocation"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hidden="true" ma:internalName="MediaServiceKeyPoints" ma:readOnly="true">
      <xsd:simpleType>
        <xsd:restriction base="dms:Note"/>
      </xsd:simpleType>
    </xsd:element>
    <xsd:element name="lcf76f155ced4ddcb4097134ff3c332f" ma:index="29" nillable="true" ma:taxonomy="true" ma:internalName="lcf76f155ced4ddcb4097134ff3c332f" ma:taxonomyFieldName="MediaServiceImageTags" ma:displayName="Afbeeldingtags" ma:readOnly="false" ma:fieldId="{5cf76f15-5ced-4ddc-b409-7134ff3c332f}" ma:taxonomyMulti="true" ma:sspId="fe90c86c-5afe-441b-9eaa-351e60ff183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PG_MKT_Raptor_DocumentType" ma:index="33" nillable="true" ma:displayName="PG_MKT_Raptor_DocumentType" ma:format="Dropdown" ma:hidden="true" ma:internalName="PG_MKT_Raptor_DocumentType" ma:readOnly="false">
      <xsd:simpleType>
        <xsd:union memberTypes="dms:Text">
          <xsd:simpleType>
            <xsd:restriction base="dms:Choice">
              <xsd:enumeration value="Manual"/>
              <xsd:enumeration value="Pricelist"/>
              <xsd:enumeration value="Brochure"/>
              <xsd:enumeration value="Booklet"/>
              <xsd:enumeration value="Calculation sheet"/>
              <xsd:enumeration value="Catalogue With Prices"/>
              <xsd:enumeration value="Catalogue Without Prices"/>
              <xsd:enumeration value="Certificate"/>
              <xsd:enumeration value="Commercial Brochure"/>
              <xsd:enumeration value="Commercial Leaflet"/>
              <xsd:enumeration value="Cross Reference List"/>
              <xsd:enumeration value="Drawing"/>
              <xsd:enumeration value="FAQ"/>
              <xsd:enumeration value="Installation Guide"/>
              <xsd:enumeration value="Label"/>
              <xsd:enumeration value="Manual"/>
              <xsd:enumeration value="Newsletter"/>
              <xsd:enumeration value="Presentation Academy"/>
              <xsd:enumeration value="Presentation Product"/>
              <xsd:enumeration value="Product Comparison Sheet"/>
              <xsd:enumeration value="Product Instructions"/>
              <xsd:enumeration value="Product Sheet"/>
              <xsd:enumeration value="Product Update"/>
              <xsd:enumeration value="Material Safety Data Sheet"/>
              <xsd:enumeration value="Related Item List"/>
              <xsd:enumeration value="Spare Part List"/>
              <xsd:enumeration value="Start-up"/>
              <xsd:enumeration value="Technical Sheet"/>
              <xsd:enumeration value="Tool"/>
              <xsd:enumeration value="Troubleshooter"/>
              <xsd:enumeration value="Vendor Certificate"/>
              <xsd:enumeration value="Logo"/>
            </xsd:restriction>
          </xsd:simpleType>
        </xsd:union>
      </xsd:simpleType>
    </xsd:element>
    <xsd:element name="MediaServiceBillingMetadata" ma:index="40" nillable="true" ma:displayName="MediaServiceBillingMetadata" ma:hidden="true" ma:internalName="MediaServiceBillingMetadata" ma:readOnly="true">
      <xsd:simpleType>
        <xsd:restriction base="dms:Note"/>
      </xsd:simpleType>
    </xsd:element>
    <xsd:element name="MediaServiceMetadata" ma:index="46" nillable="true" ma:displayName="MediaServiceMetadata" ma:hidden="true" ma:internalName="MediaServiceMetadata" ma:readOnly="true">
      <xsd:simpleType>
        <xsd:restriction base="dms:Note"/>
      </xsd:simpleType>
    </xsd:element>
    <xsd:element name="MediaServiceFastMetadata" ma:index="47" nillable="true" ma:displayName="MediaServiceFastMetadata" ma:hidden="true" ma:internalName="MediaServiceFastMetadata" ma:readOnly="true">
      <xsd:simpleType>
        <xsd:restriction base="dms:Note"/>
      </xsd:simpleType>
    </xsd:element>
    <xsd:element name="Perfion_Processed" ma:index="48" nillable="true" ma:displayName="Perfion_Processed" ma:default="No" ma:format="RadioButtons" ma:internalName="Perfion_Processed">
      <xsd:simpleType>
        <xsd:restriction base="dms:Choice">
          <xsd:enumeration value="No"/>
          <xsd:enumeration value="Yes"/>
          <xsd:enumeration value="Version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Inhou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aeccca6c-4ba9-49df-9fa5-54c071e61598">PGMKT-497967139-16952</_dlc_DocId>
    <_dlc_DocIdUrl xmlns="aeccca6c-4ba9-49df-9fa5-54c071e61598">
      <Url>https://polletgroupintranet.sharepoint.com/sites/PG_CORP_MKT/_layouts/15/DocIdRedir.aspx?ID=PGMKT-497967139-16952</Url>
      <Description>PGMKT-497967139-16952</Description>
    </_dlc_DocIdUrl>
    <PGMKT_Access xmlns="aeccca6c-4ba9-49df-9fa5-54c071e61598">External</PGMKT_Access>
    <PGMKT_Division_Domain xmlns="aeccca6c-4ba9-49df-9fa5-54c071e61598" xsi:nil="true"/>
    <lcf76f155ced4ddcb4097134ff3c332f xmlns="39e304ce-bc77-4c63-9667-155022621b35">
      <Terms xmlns="http://schemas.microsoft.com/office/infopath/2007/PartnerControls"/>
    </lcf76f155ced4ddcb4097134ff3c332f>
    <ShareExternally xmlns="39e304ce-bc77-4c63-9667-155022621b35">Internal</ShareExternally>
    <SendToPerfion xmlns="39e304ce-bc77-4c63-9667-155022621b35">Yes</SendToPerfion>
    <TaxCatchAll xmlns="aeccca6c-4ba9-49df-9fa5-54c071e61598" xsi:nil="true"/>
    <ProductCategories xmlns="39e304ce-bc77-4c63-9667-155022621b35">7. Marketing &amp; Sales | Sales Presentation</ProductCategories>
    <SharepointTagProduct xmlns="aeccca6c-4ba9-49df-9fa5-54c071e61598" xsi:nil="true"/>
    <Perfion_CorporateCategories xmlns="39e304ce-bc77-4c63-9667-155022621b35" xsi:nil="true"/>
    <PerfionSharepointApplication xmlns="aeccca6c-4ba9-49df-9fa5-54c071e61598" xsi:nil="true"/>
    <PGMKT_Division xmlns="aeccca6c-4ba9-49df-9fa5-54c071e61598" xsi:nil="true"/>
    <_dlc_DocIdPersistId xmlns="aeccca6c-4ba9-49df-9fa5-54c071e61598" xsi:nil="true"/>
    <SharepointTagType xmlns="aeccca6c-4ba9-49df-9fa5-54c071e61598" xsi:nil="true"/>
    <LinkToProducts xmlns="39e304ce-bc77-4c63-9667-155022621b35" xsi:nil="true"/>
    <PG_MKT_Raptor_DocumentType xmlns="39e304ce-bc77-4c63-9667-155022621b35" xsi:nil="true"/>
    <PGMKT_Company xmlns="aeccca6c-4ba9-49df-9fa5-54c071e61598" xsi:nil="true"/>
    <Perfion_Processed xmlns="39e304ce-bc77-4c63-9667-155022621b35">No</Perfion_Processed>
    <ItemReferencePerfion xmlns="aeccca6c-4ba9-49df-9fa5-54c071e61598" xsi:nil="true"/>
    <DocumentClass xmlns="39e304ce-bc77-4c63-9667-155022621b35">Product</DocumentClass>
    <PerfionSharepointTagRange xmlns="aeccca6c-4ba9-49df-9fa5-54c071e61598" xsi:nil="true"/>
    <Language xmlns="39e304ce-bc77-4c63-9667-155022621b35">
      <Value>English (EN)</Value>
    </Language>
    <PGMKT_Language xmlns="aeccca6c-4ba9-49df-9fa5-54c071e61598" xsi:nil="true"/>
  </documentManagement>
</p:properties>
</file>

<file path=customXml/itemProps1.xml><?xml version="1.0" encoding="utf-8"?>
<ds:datastoreItem xmlns:ds="http://schemas.openxmlformats.org/officeDocument/2006/customXml" ds:itemID="{A42FEC41-BD8F-424D-B54A-C82812A051C9}"/>
</file>

<file path=customXml/itemProps2.xml><?xml version="1.0" encoding="utf-8"?>
<ds:datastoreItem xmlns:ds="http://schemas.openxmlformats.org/officeDocument/2006/customXml" ds:itemID="{83D86E8B-F6E3-4C24-9DA6-421E2042650E}"/>
</file>

<file path=customXml/itemProps3.xml><?xml version="1.0" encoding="utf-8"?>
<ds:datastoreItem xmlns:ds="http://schemas.openxmlformats.org/officeDocument/2006/customXml" ds:itemID="{6FBFD683-2790-4D0C-9F5E-EFF7A1A9963E}"/>
</file>

<file path=customXml/itemProps4.xml><?xml version="1.0" encoding="utf-8"?>
<ds:datastoreItem xmlns:ds="http://schemas.openxmlformats.org/officeDocument/2006/customXml" ds:itemID="{03B4552A-D8B1-49FE-B5B0-44B74AE841F4}"/>
</file>

<file path=docProps/app.xml><?xml version="1.0" encoding="utf-8"?>
<Properties xmlns="http://schemas.openxmlformats.org/officeDocument/2006/extended-properties" xmlns:vt="http://schemas.openxmlformats.org/officeDocument/2006/docPropsVTypes">
  <TotalTime>6186</TotalTime>
  <Words>1584</Words>
  <Application>Microsoft Office PowerPoint</Application>
  <PresentationFormat>全屏显示(4:3)</PresentationFormat>
  <Paragraphs>303</Paragraphs>
  <Slides>15</Slides>
  <Notes>15</Notes>
  <HiddenSlides>0</HiddenSlides>
  <MMClips>0</MMClips>
  <ScaleCrop>false</ScaleCrop>
  <HeadingPairs>
    <vt:vector size="4" baseType="variant">
      <vt:variant>
        <vt:lpstr>主题</vt:lpstr>
      </vt:variant>
      <vt:variant>
        <vt:i4>1</vt:i4>
      </vt:variant>
      <vt:variant>
        <vt:lpstr>幻灯片标题</vt:lpstr>
      </vt:variant>
      <vt:variant>
        <vt:i4>15</vt:i4>
      </vt:variant>
    </vt:vector>
  </HeadingPairs>
  <TitlesOfParts>
    <vt:vector size="16"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vector>
  </TitlesOfParts>
  <Company>http://www.ypppt.com/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营销部_邵燕霞</cp:lastModifiedBy>
  <cp:revision>663</cp:revision>
  <dcterms:created xsi:type="dcterms:W3CDTF">2015-12-31T14:36:27Z</dcterms:created>
  <dcterms:modified xsi:type="dcterms:W3CDTF">2021-06-12T01:17:12Z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0x01010098DEC03792BE8541AF11C722E2909B32</vt:lpwstr>
  </property>
  <property fmtid="{D5CDD505-2E9C-101B-9397-08002B2CF9AE}" pid="3" name="_dlc_DocIdItemGuid">
    <vt:lpwstr>562f845d-4481-47c4-a5e4-9b97ac8c79b9</vt:lpwstr>
  </property>
  <property fmtid="{D5CDD505-2E9C-101B-9397-08002B2CF9AE}" pid="4" name="MediaServiceImageTags">
    <vt:lpwstr/>
  </property>
</Properties>
</file>