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11.xml" ContentType="application/vnd.openxmlformats-officedocument.presentationml.slide+xml"/>
  <Override PartName="/ppt/slides/slide21.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0.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7.xml" ContentType="application/vnd.openxmlformats-officedocument.presentationml.slide+xml"/>
  <Override PartName="/ppt/slides/slide16.xml" ContentType="application/vnd.openxmlformats-officedocument.presentationml.slide+xml"/>
  <Override PartName="/ppt/slides/slide18.xml" ContentType="application/vnd.openxmlformats-officedocument.presentationml.slide+xml"/>
  <Override PartName="/ppt/notesSlides/notesSlide16.xml" ContentType="application/vnd.openxmlformats-officedocument.presentationml.notesSlide+xml"/>
  <Override PartName="/ppt/slideMasters/slideMaster1.xml" ContentType="application/vnd.openxmlformats-officedocument.presentationml.slideMaster+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handoutMasters/handoutMaster1.xml" ContentType="application/vnd.openxmlformats-officedocument.presentationml.handout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ppt/tags/tag1.xml" ContentType="application/vnd.openxmlformats-officedocument.presentationml.tag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464" r:id="rId2"/>
    <p:sldId id="467" r:id="rId3"/>
    <p:sldId id="475" r:id="rId4"/>
    <p:sldId id="472" r:id="rId5"/>
    <p:sldId id="471" r:id="rId6"/>
    <p:sldId id="483" r:id="rId7"/>
    <p:sldId id="481" r:id="rId8"/>
    <p:sldId id="480" r:id="rId9"/>
    <p:sldId id="479" r:id="rId10"/>
    <p:sldId id="478" r:id="rId11"/>
    <p:sldId id="468" r:id="rId12"/>
    <p:sldId id="484" r:id="rId13"/>
    <p:sldId id="485" r:id="rId14"/>
    <p:sldId id="486" r:id="rId15"/>
    <p:sldId id="487" r:id="rId16"/>
    <p:sldId id="488" r:id="rId17"/>
    <p:sldId id="489" r:id="rId18"/>
    <p:sldId id="490" r:id="rId19"/>
    <p:sldId id="491" r:id="rId20"/>
    <p:sldId id="492" r:id="rId21"/>
    <p:sldId id="465" r:id="rId22"/>
  </p:sldIdLst>
  <p:sldSz cx="9144000" cy="6858000" type="screen4x3"/>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224" userDrawn="1">
          <p15:clr>
            <a:srgbClr val="A4A3A4"/>
          </p15:clr>
        </p15:guide>
        <p15:guide id="6" pos="5110" userDrawn="1">
          <p15:clr>
            <a:srgbClr val="A4A3A4"/>
          </p15:clr>
        </p15:guide>
        <p15:guide id="7" orient="horz" pos="1752" userDrawn="1">
          <p15:clr>
            <a:srgbClr val="A4A3A4"/>
          </p15:clr>
        </p15:guide>
        <p15:guide id="8" pos="3833">
          <p15:clr>
            <a:srgbClr val="A4A3A4"/>
          </p15:clr>
        </p15:guide>
      </p15:sldGuideLst>
    </p:ext>
    <p:ext uri="{2D200454-40CA-4A62-9FC3-DE9A4176ACB9}">
      <p15:notesGuideLst xmlns:p15="http://schemas.microsoft.com/office/powerpoint/2012/main" xmlns="">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BC2DF"/>
    <a:srgbClr val="70A8DA"/>
    <a:srgbClr val="FFFFFF"/>
    <a:srgbClr val="A6CAEE"/>
    <a:srgbClr val="88B6E0"/>
    <a:srgbClr val="0000FF"/>
    <a:srgbClr val="404040"/>
    <a:srgbClr val="FFC885"/>
    <a:srgbClr val="C75050"/>
    <a:srgbClr val="92B5D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0261" autoAdjust="0"/>
    <p:restoredTop sz="85899" autoAdjust="0"/>
  </p:normalViewPr>
  <p:slideViewPr>
    <p:cSldViewPr snapToGrid="0" showGuides="1">
      <p:cViewPr varScale="1">
        <p:scale>
          <a:sx n="93" d="100"/>
          <a:sy n="93" d="100"/>
        </p:scale>
        <p:origin x="-2352" y="-108"/>
      </p:cViewPr>
      <p:guideLst>
        <p:guide orient="horz" pos="4224"/>
        <p:guide orient="horz" pos="1752"/>
        <p:guide pos="5110"/>
        <p:guide pos="3833"/>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showGuides="1">
      <p:cViewPr>
        <p:scale>
          <a:sx n="66" d="100"/>
          <a:sy n="66" d="100"/>
        </p:scale>
        <p:origin x="-636"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33"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9B30A6-E1E3-4DDB-8259-FD663B9A1444}" type="datetimeFigureOut">
              <a:rPr lang="zh-CN" altLang="en-US" smtClean="0"/>
              <a:pPr/>
              <a:t>2021/6/23</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5B2D53-A606-4368-92BB-CDEFFDB4FED5}" type="slidenum">
              <a:rPr lang="zh-CN" altLang="en-US" smtClean="0"/>
              <a:pPr/>
              <a:t>‹#›</a:t>
            </a:fld>
            <a:endParaRPr lang="zh-CN" altLang="en-US"/>
          </a:p>
        </p:txBody>
      </p:sp>
    </p:spTree>
    <p:extLst>
      <p:ext uri="{BB962C8B-B14F-4D97-AF65-F5344CB8AC3E}">
        <p14:creationId xmlns:p14="http://schemas.microsoft.com/office/powerpoint/2010/main" xmlns="" val="19207564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4BE96E-66E5-4AE0-97D7-7FDAD5BCA6DB}" type="datetimeFigureOut">
              <a:rPr lang="zh-CN" altLang="en-US" smtClean="0"/>
              <a:pPr/>
              <a:t>2021/6/23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271971-2C66-405E-A74D-7E371BACBA1C}" type="slidenum">
              <a:rPr lang="zh-CN" altLang="en-US" smtClean="0"/>
              <a:pPr/>
              <a:t>‹#›</a:t>
            </a:fld>
            <a:endParaRPr lang="zh-CN" altLang="en-US"/>
          </a:p>
        </p:txBody>
      </p:sp>
    </p:spTree>
    <p:extLst>
      <p:ext uri="{BB962C8B-B14F-4D97-AF65-F5344CB8AC3E}">
        <p14:creationId xmlns:p14="http://schemas.microsoft.com/office/powerpoint/2010/main" xmlns="" val="1133137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1200" dirty="0" smtClean="0">
              <a:solidFill>
                <a:schemeClr val="tx1"/>
              </a:solidFill>
              <a:latin typeface="Times New Roman" panose="02020603050405020304" pitchFamily="18" charset="0"/>
              <a:ea typeface="楷体_GB2312" pitchFamily="49" charset="-122"/>
            </a:endParaRPr>
          </a:p>
          <a:p>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a:t>
            </a:fld>
            <a:endParaRPr lang="zh-CN" altLang="en-US"/>
          </a:p>
        </p:txBody>
      </p:sp>
    </p:spTree>
    <p:extLst>
      <p:ext uri="{BB962C8B-B14F-4D97-AF65-F5344CB8AC3E}">
        <p14:creationId xmlns:p14="http://schemas.microsoft.com/office/powerpoint/2010/main" xmlns="" val="638269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a:t>
            </a:fld>
            <a:endParaRPr lang="zh-CN" altLang="en-US"/>
          </a:p>
        </p:txBody>
      </p:sp>
    </p:spTree>
    <p:extLst>
      <p:ext uri="{BB962C8B-B14F-4D97-AF65-F5344CB8AC3E}">
        <p14:creationId xmlns:p14="http://schemas.microsoft.com/office/powerpoint/2010/main" xmlns="" val="1018455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a:defRPr/>
            </a:pPr>
            <a:endParaRPr lang="en-US" altLang="zh-CN" sz="1200" kern="0" dirty="0">
              <a:sym typeface="MS Reference Specialty" pitchFamily="2" charset="2"/>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3</a:t>
            </a:fld>
            <a:endParaRPr lang="zh-CN" altLang="en-US"/>
          </a:p>
        </p:txBody>
      </p:sp>
    </p:spTree>
    <p:extLst>
      <p:ext uri="{BB962C8B-B14F-4D97-AF65-F5344CB8AC3E}">
        <p14:creationId xmlns:p14="http://schemas.microsoft.com/office/powerpoint/2010/main" xmlns="" val="194845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软化</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软化双罐串联水处理系统</a:t>
            </a:r>
            <a:endParaRPr lang="en-US" altLang="zh-CN" sz="1200" kern="1200" dirty="0" smtClean="0">
              <a:solidFill>
                <a:schemeClr val="tx1"/>
              </a:solidFill>
              <a:latin typeface="+mn-lt"/>
              <a:ea typeface="+mn-ea"/>
              <a:cs typeface="+mn-cs"/>
            </a:endParaRPr>
          </a:p>
          <a:p>
            <a:r>
              <a:rPr lang="zh-CN" altLang="en-US" sz="1200" dirty="0" smtClean="0"/>
              <a:t>特点：</a:t>
            </a:r>
            <a:r>
              <a:rPr lang="en-US" altLang="zh-CN" sz="1200" dirty="0" smtClean="0"/>
              <a:t/>
            </a:r>
            <a:br>
              <a:rPr lang="en-US" altLang="zh-CN" sz="1200" dirty="0" smtClean="0"/>
            </a:br>
            <a:r>
              <a:rPr lang="zh-CN" altLang="zh-CN" sz="1200" dirty="0" smtClean="0">
                <a:latin typeface="宋体"/>
                <a:ea typeface="+mn-ea"/>
              </a:rPr>
              <a:t>●</a:t>
            </a:r>
            <a:r>
              <a:rPr lang="zh-CN" altLang="en-US" sz="1200" dirty="0" smtClean="0">
                <a:latin typeface="宋体"/>
                <a:ea typeface="+mn-ea"/>
              </a:rPr>
              <a:t>软化（副罐）</a:t>
            </a:r>
            <a:r>
              <a:rPr lang="en-US" altLang="zh-CN" sz="1200" dirty="0" smtClean="0">
                <a:latin typeface="宋体"/>
                <a:ea typeface="+mn-ea"/>
              </a:rPr>
              <a:t>+</a:t>
            </a:r>
            <a:r>
              <a:rPr lang="zh-CN" altLang="en-US" sz="1200" dirty="0" smtClean="0">
                <a:latin typeface="宋体"/>
                <a:ea typeface="+mn-ea"/>
              </a:rPr>
              <a:t>软化（主罐）串联运行、反洗、吸盐慢洗、正洗再生。</a:t>
            </a:r>
            <a:r>
              <a:rPr lang="en-US" altLang="zh-CN" sz="1200" dirty="0" smtClean="0">
                <a:latin typeface="宋体"/>
                <a:ea typeface="+mn-ea"/>
              </a:rPr>
              <a:t/>
            </a:r>
            <a:br>
              <a:rPr lang="en-US" altLang="zh-CN" sz="1200" dirty="0" smtClean="0">
                <a:latin typeface="宋体"/>
                <a:ea typeface="+mn-ea"/>
              </a:rPr>
            </a:br>
            <a:r>
              <a:rPr lang="zh-CN" altLang="zh-CN" sz="1200" dirty="0" smtClean="0">
                <a:latin typeface="宋体"/>
              </a:rPr>
              <a:t>●</a:t>
            </a:r>
            <a:r>
              <a:rPr lang="zh-CN" altLang="en-US" sz="1200" dirty="0" smtClean="0">
                <a:latin typeface="宋体"/>
              </a:rPr>
              <a:t>控制阀原理与</a:t>
            </a:r>
            <a:r>
              <a:rPr lang="en-US" altLang="zh-CN" sz="1200" dirty="0" smtClean="0">
                <a:latin typeface="宋体"/>
              </a:rPr>
              <a:t>F116</a:t>
            </a:r>
            <a:r>
              <a:rPr lang="zh-CN" altLang="en-US" sz="1200" dirty="0" smtClean="0">
                <a:latin typeface="宋体"/>
              </a:rPr>
              <a:t>相同，顺流吸盐再生。</a:t>
            </a:r>
            <a:r>
              <a:rPr lang="en-US" altLang="zh-CN" sz="1200" dirty="0" smtClean="0">
                <a:latin typeface="宋体"/>
              </a:rPr>
              <a:t/>
            </a:r>
            <a:br>
              <a:rPr lang="en-US" altLang="zh-CN" sz="1200" dirty="0" smtClean="0">
                <a:latin typeface="宋体"/>
              </a:rPr>
            </a:br>
            <a:r>
              <a:rPr lang="zh-CN" altLang="zh-CN" sz="1200" dirty="0" smtClean="0">
                <a:latin typeface="宋体"/>
              </a:rPr>
              <a:t>●</a:t>
            </a:r>
            <a:r>
              <a:rPr lang="zh-CN" altLang="en-US" sz="1200" dirty="0" smtClean="0">
                <a:latin typeface="宋体"/>
              </a:rPr>
              <a:t>适用于高硬度水两级串联软化，性价比高。</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净化</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软化双罐串联水处理系统</a:t>
            </a:r>
            <a:endParaRPr lang="en-US" altLang="zh-CN" sz="1200" kern="1200" dirty="0" smtClean="0">
              <a:solidFill>
                <a:schemeClr val="tx1"/>
              </a:solidFill>
              <a:latin typeface="+mn-lt"/>
              <a:ea typeface="+mn-ea"/>
              <a:cs typeface="+mn-cs"/>
            </a:endParaRPr>
          </a:p>
          <a:p>
            <a:r>
              <a:rPr lang="zh-CN" altLang="en-US" sz="1200" dirty="0" smtClean="0"/>
              <a:t>特点：</a:t>
            </a:r>
            <a:r>
              <a:rPr lang="en-US" altLang="zh-CN" sz="1200" dirty="0" smtClean="0"/>
              <a:t/>
            </a:r>
            <a:br>
              <a:rPr lang="en-US" altLang="zh-CN" sz="1200" dirty="0" smtClean="0"/>
            </a:br>
            <a:r>
              <a:rPr lang="zh-CN" altLang="zh-CN" sz="1200" dirty="0" smtClean="0">
                <a:latin typeface="宋体"/>
                <a:ea typeface="+mn-ea"/>
              </a:rPr>
              <a:t>●</a:t>
            </a:r>
            <a:r>
              <a:rPr lang="zh-CN" altLang="en-US" sz="1200" dirty="0" smtClean="0">
                <a:latin typeface="宋体"/>
                <a:ea typeface="+mn-ea"/>
              </a:rPr>
              <a:t>净化（副罐）</a:t>
            </a:r>
            <a:r>
              <a:rPr lang="en-US" altLang="zh-CN" sz="1200" dirty="0" smtClean="0">
                <a:latin typeface="宋体"/>
                <a:ea typeface="+mn-ea"/>
              </a:rPr>
              <a:t>+</a:t>
            </a:r>
            <a:r>
              <a:rPr lang="zh-CN" altLang="en-US" sz="1200" dirty="0" smtClean="0">
                <a:latin typeface="宋体"/>
                <a:ea typeface="+mn-ea"/>
              </a:rPr>
              <a:t>软化（主罐）串联运行和再生。</a:t>
            </a:r>
            <a:r>
              <a:rPr lang="en-US" altLang="zh-CN" sz="1200" dirty="0" smtClean="0">
                <a:latin typeface="宋体"/>
                <a:ea typeface="+mn-ea"/>
              </a:rPr>
              <a:t/>
            </a:r>
            <a:br>
              <a:rPr lang="en-US" altLang="zh-CN" sz="1200" dirty="0" smtClean="0">
                <a:latin typeface="宋体"/>
                <a:ea typeface="+mn-ea"/>
              </a:rPr>
            </a:br>
            <a:r>
              <a:rPr lang="zh-CN" altLang="zh-CN" sz="1200" dirty="0" smtClean="0">
                <a:latin typeface="宋体"/>
              </a:rPr>
              <a:t>●</a:t>
            </a:r>
            <a:r>
              <a:rPr lang="zh-CN" altLang="en-US" sz="1200" dirty="0" smtClean="0">
                <a:latin typeface="宋体"/>
              </a:rPr>
              <a:t>控制阀原理与</a:t>
            </a:r>
            <a:r>
              <a:rPr lang="en-US" altLang="zh-CN" sz="1200" dirty="0" smtClean="0">
                <a:latin typeface="宋体"/>
              </a:rPr>
              <a:t>F116</a:t>
            </a:r>
            <a:r>
              <a:rPr lang="zh-CN" altLang="en-US" sz="1200" dirty="0" smtClean="0">
                <a:latin typeface="宋体"/>
              </a:rPr>
              <a:t>相同，顺流吸盐再生，盐水依次流经净化罐和软化罐，有效抑制净化罐内的细菌滋生。</a:t>
            </a:r>
            <a:r>
              <a:rPr lang="en-US" altLang="zh-CN" sz="1200" dirty="0" smtClean="0">
                <a:latin typeface="宋体"/>
              </a:rPr>
              <a:t/>
            </a:r>
            <a:br>
              <a:rPr lang="en-US" altLang="zh-CN" sz="1200" dirty="0" smtClean="0">
                <a:latin typeface="宋体"/>
              </a:rPr>
            </a:br>
            <a:r>
              <a:rPr lang="zh-CN" altLang="zh-CN" sz="1200" dirty="0" smtClean="0">
                <a:latin typeface="宋体"/>
              </a:rPr>
              <a:t>●</a:t>
            </a:r>
            <a:r>
              <a:rPr lang="zh-CN" altLang="en-US" sz="1200" dirty="0" smtClean="0">
                <a:latin typeface="宋体"/>
              </a:rPr>
              <a:t>适用于以市政自来水为水源的家用净软一体机，性价比高。</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kern="1200" dirty="0" smtClean="0">
                <a:solidFill>
                  <a:schemeClr val="tx1"/>
                </a:solidFill>
                <a:latin typeface="+mn-lt"/>
                <a:ea typeface="+mn-ea"/>
                <a:cs typeface="+mn-cs"/>
              </a:rPr>
              <a:t>净化</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软化双罐串联水处理系统工作流程</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串联运行</a:t>
            </a:r>
            <a:endParaRPr lang="en-US" altLang="zh-CN" sz="1200" kern="1200" dirty="0" smtClean="0">
              <a:solidFill>
                <a:schemeClr val="tx1"/>
              </a:solidFill>
              <a:latin typeface="+mn-lt"/>
              <a:ea typeface="+mn-ea"/>
              <a:cs typeface="+mn-cs"/>
            </a:endParaRPr>
          </a:p>
          <a:p>
            <a:r>
              <a:rPr lang="zh-CN" altLang="en-US" sz="1200" dirty="0" smtClean="0"/>
              <a:t>进水先经过净化罐净化处理后，再经软化罐进行软化处理。</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8</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smtClean="0"/>
              <a:t>进水先经过软化罐反冲洗后，再经净化罐进行反冲洗。</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smtClean="0"/>
              <a:t>进水经射流器吸入盐水后先流经净化罐，再流经软化罐进行再生树脂处理。盐水流经净化罐，起到杀菌和抑制细菌滋生的作用。</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smtClean="0"/>
              <a:t>进水先经过净化罐正洗处理后，再经软化罐进行正洗处理。</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smtClean="0"/>
              <a:t>特点：</a:t>
            </a:r>
            <a:r>
              <a:rPr lang="en-US" altLang="zh-CN" sz="1200" dirty="0" smtClean="0"/>
              <a:t/>
            </a:r>
            <a:br>
              <a:rPr lang="en-US" altLang="zh-CN" sz="1200" dirty="0" smtClean="0"/>
            </a:br>
            <a:r>
              <a:rPr lang="zh-CN" altLang="zh-CN" sz="1200" dirty="0" smtClean="0">
                <a:latin typeface="宋体"/>
                <a:ea typeface="+mn-ea"/>
              </a:rPr>
              <a:t>●</a:t>
            </a:r>
            <a:r>
              <a:rPr lang="zh-CN" altLang="en-US" sz="1200" dirty="0" smtClean="0">
                <a:latin typeface="宋体"/>
                <a:ea typeface="+mn-ea"/>
              </a:rPr>
              <a:t>臭氧曝气（副罐）</a:t>
            </a:r>
            <a:r>
              <a:rPr lang="en-US" altLang="zh-CN" sz="1200" dirty="0" smtClean="0">
                <a:latin typeface="宋体"/>
                <a:ea typeface="+mn-ea"/>
              </a:rPr>
              <a:t>+</a:t>
            </a:r>
            <a:r>
              <a:rPr lang="zh-CN" altLang="en-US" sz="1200" dirty="0" smtClean="0">
                <a:latin typeface="宋体"/>
                <a:ea typeface="+mn-ea"/>
              </a:rPr>
              <a:t>净化过滤（主罐）串联运行、反洗、吸入臭氧、正洗。</a:t>
            </a:r>
            <a:r>
              <a:rPr lang="en-US" altLang="zh-CN" sz="1200" dirty="0" smtClean="0">
                <a:latin typeface="宋体"/>
                <a:ea typeface="+mn-ea"/>
              </a:rPr>
              <a:t/>
            </a:r>
            <a:br>
              <a:rPr lang="en-US" altLang="zh-CN" sz="1200" dirty="0" smtClean="0">
                <a:latin typeface="宋体"/>
                <a:ea typeface="+mn-ea"/>
              </a:rPr>
            </a:br>
            <a:r>
              <a:rPr lang="zh-CN" altLang="zh-CN" sz="1200" dirty="0" smtClean="0">
                <a:latin typeface="宋体"/>
              </a:rPr>
              <a:t>●</a:t>
            </a:r>
            <a:r>
              <a:rPr lang="zh-CN" altLang="en-US" sz="1200" dirty="0" smtClean="0">
                <a:latin typeface="宋体"/>
              </a:rPr>
              <a:t>控制阀原理与</a:t>
            </a:r>
            <a:r>
              <a:rPr lang="en-US" altLang="zh-CN" sz="1200" dirty="0" smtClean="0">
                <a:latin typeface="宋体"/>
              </a:rPr>
              <a:t>F116</a:t>
            </a:r>
            <a:r>
              <a:rPr lang="zh-CN" altLang="en-US" sz="1200" dirty="0" smtClean="0">
                <a:latin typeface="宋体"/>
              </a:rPr>
              <a:t>相同，补水时间设置为零。</a:t>
            </a:r>
            <a:r>
              <a:rPr lang="en-US" altLang="zh-CN" sz="1200" dirty="0" smtClean="0">
                <a:latin typeface="宋体"/>
              </a:rPr>
              <a:t/>
            </a:r>
            <a:br>
              <a:rPr lang="en-US" altLang="zh-CN" sz="1200" dirty="0" smtClean="0">
                <a:latin typeface="宋体"/>
              </a:rPr>
            </a:br>
            <a:r>
              <a:rPr lang="zh-CN" altLang="zh-CN" sz="1200" dirty="0" smtClean="0">
                <a:latin typeface="宋体"/>
              </a:rPr>
              <a:t>●</a:t>
            </a:r>
            <a:r>
              <a:rPr lang="zh-CN" altLang="en-US" sz="1200" dirty="0" smtClean="0">
                <a:solidFill>
                  <a:srgbClr val="FF0000"/>
                </a:solidFill>
                <a:latin typeface="宋体"/>
              </a:rPr>
              <a:t>净化过滤罐装填加拿大</a:t>
            </a:r>
            <a:r>
              <a:rPr lang="en-US" sz="1200" dirty="0" err="1" smtClean="0">
                <a:solidFill>
                  <a:srgbClr val="FF0000"/>
                </a:solidFill>
              </a:rPr>
              <a:t>Aldex</a:t>
            </a:r>
            <a:r>
              <a:rPr lang="zh-CN" altLang="en-US" sz="1200" dirty="0" smtClean="0">
                <a:solidFill>
                  <a:srgbClr val="FF0000"/>
                </a:solidFill>
              </a:rPr>
              <a:t>公司牌号为</a:t>
            </a:r>
            <a:r>
              <a:rPr lang="en-US" sz="1200" dirty="0" smtClean="0">
                <a:solidFill>
                  <a:srgbClr val="FF0000"/>
                </a:solidFill>
              </a:rPr>
              <a:t> cr26</a:t>
            </a:r>
            <a:r>
              <a:rPr lang="zh-CN" altLang="en-US" sz="1200" dirty="0" smtClean="0">
                <a:solidFill>
                  <a:srgbClr val="FF0000"/>
                </a:solidFill>
              </a:rPr>
              <a:t>的滤料（运行特性类似树脂）</a:t>
            </a:r>
            <a:r>
              <a:rPr lang="zh-CN" altLang="en-US" sz="1200" dirty="0" smtClean="0"/>
              <a:t>。</a:t>
            </a:r>
            <a:r>
              <a:rPr lang="en-US" altLang="zh-CN" sz="1200" dirty="0" smtClean="0"/>
              <a:t/>
            </a:r>
            <a:br>
              <a:rPr lang="en-US" altLang="zh-CN" sz="1200" dirty="0" smtClean="0"/>
            </a:br>
            <a:r>
              <a:rPr lang="zh-CN" altLang="zh-CN" sz="1200" dirty="0" smtClean="0">
                <a:latin typeface="宋体"/>
              </a:rPr>
              <a:t>●</a:t>
            </a:r>
            <a:r>
              <a:rPr lang="zh-CN" altLang="en-US" sz="1200" dirty="0" smtClean="0"/>
              <a:t>臭氧有极强的氧化性，在水中的溶解度是氧的</a:t>
            </a:r>
            <a:r>
              <a:rPr lang="en-US" sz="1200" dirty="0" smtClean="0"/>
              <a:t>13</a:t>
            </a:r>
            <a:r>
              <a:rPr lang="zh-CN" altLang="en-US" sz="1200" dirty="0" smtClean="0"/>
              <a:t>倍，臭氧在水处理中同时具有消毒、杀菌、分解有机物和微絮凝等作用，体现了多重工艺效果。</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t>臭氧曝气</a:t>
            </a:r>
            <a:r>
              <a:rPr lang="en-US" altLang="zh-CN" sz="1200" dirty="0" smtClean="0"/>
              <a:t>+</a:t>
            </a:r>
            <a:r>
              <a:rPr lang="zh-CN" altLang="en-US" sz="1200" dirty="0" smtClean="0"/>
              <a:t>净化过滤双罐串联除铁锰水处理系统工作流程</a:t>
            </a:r>
            <a:r>
              <a:rPr lang="en-US" altLang="zh-CN" sz="1200" dirty="0" smtClean="0"/>
              <a:t>——</a:t>
            </a:r>
            <a:r>
              <a:rPr lang="zh-CN" altLang="en-US" sz="1200" dirty="0" smtClean="0"/>
              <a:t>运行： </a:t>
            </a:r>
            <a:endParaRPr kumimoji="0" lang="en-US" altLang="zh-CN" sz="1200" b="0" i="0" u="none" strike="noStrike" kern="1200" cap="none" spc="0" normalizeH="0" baseline="0" noProof="0" dirty="0" smtClean="0">
              <a:ln>
                <a:noFill/>
              </a:ln>
              <a:solidFill>
                <a:schemeClr val="tx1"/>
              </a:solidFill>
              <a:effectLst/>
              <a:uLnTx/>
              <a:uFillTx/>
              <a:latin typeface="+mn-lt"/>
              <a:ea typeface="+mn-ea"/>
              <a:cs typeface="+mn-cs"/>
            </a:endParaRPr>
          </a:p>
          <a:p>
            <a:r>
              <a:rPr lang="zh-CN" altLang="en-US" sz="1200" dirty="0" smtClean="0"/>
              <a:t>在吸盐工位吸入的臭氧，存在第一级的曝气罐里，进水经臭氧曝气氧化后，低价铁锰被氧化成高价铁锰并形成氧化物，在曝气罐内澄清沉淀后，再经净化过滤罐的滤料进一步抛光过滤处理去除铁锰。</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smtClean="0"/>
              <a:t>在吸盐工位吸入的臭氧，存在第一级的曝气罐里，进水经臭氧曝气氧化后，低价铁锰被氧化成高价铁锰并形成氧化物，在曝气罐内澄清沉淀后，再经净化过滤罐的滤料进一步抛光过滤处理去除铁锰。</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t>臭氧曝气</a:t>
            </a:r>
            <a:r>
              <a:rPr lang="en-US" altLang="zh-CN" sz="1200" dirty="0" smtClean="0"/>
              <a:t>+</a:t>
            </a:r>
            <a:r>
              <a:rPr lang="zh-CN" altLang="en-US" sz="1200" dirty="0" smtClean="0"/>
              <a:t>净化过滤双罐串联除铁锰水处理系统工作流程</a:t>
            </a:r>
            <a:r>
              <a:rPr lang="en-US" altLang="zh-CN" sz="1200" dirty="0" smtClean="0"/>
              <a:t>——</a:t>
            </a:r>
            <a:r>
              <a:rPr lang="zh-CN" altLang="en-US" sz="1200" dirty="0" smtClean="0"/>
              <a:t>串联反洗：</a:t>
            </a:r>
            <a:endParaRPr kumimoji="0" lang="en-US" altLang="zh-CN" sz="1200" b="0" i="0" u="none" strike="noStrike" kern="1200" cap="none" spc="0" normalizeH="0" baseline="0" noProof="0" dirty="0" smtClean="0">
              <a:ln>
                <a:noFill/>
              </a:ln>
              <a:solidFill>
                <a:schemeClr val="tx1"/>
              </a:solidFill>
              <a:effectLst/>
              <a:uLnTx/>
              <a:uFillTx/>
              <a:latin typeface="+mn-lt"/>
              <a:ea typeface="+mn-ea"/>
              <a:cs typeface="+mn-cs"/>
            </a:endParaRPr>
          </a:p>
          <a:p>
            <a:r>
              <a:rPr lang="zh-CN" altLang="en-US" sz="1200" dirty="0" smtClean="0"/>
              <a:t>双罐串联反洗，有效清除铁锰氧化沉淀物。</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dirty="0" smtClean="0"/>
              <a:t>臭氧曝气</a:t>
            </a:r>
            <a:r>
              <a:rPr lang="en-US" altLang="zh-CN" sz="1200" dirty="0" smtClean="0"/>
              <a:t>+</a:t>
            </a:r>
            <a:r>
              <a:rPr lang="zh-CN" altLang="en-US" sz="1200" dirty="0" smtClean="0"/>
              <a:t>净化过滤双罐串联除铁锰水处理系统工作流程</a:t>
            </a:r>
            <a:r>
              <a:rPr lang="en-US" altLang="zh-CN" sz="1200" kern="1200" dirty="0" smtClean="0">
                <a:solidFill>
                  <a:schemeClr val="tx1"/>
                </a:solidFill>
                <a:latin typeface="+mn-lt"/>
                <a:ea typeface="+mn-ea"/>
                <a:cs typeface="+mn-cs"/>
              </a:rPr>
              <a:t>——</a:t>
            </a:r>
            <a:r>
              <a:rPr lang="zh-CN" altLang="en-US" sz="1200" kern="1200" dirty="0" smtClean="0">
                <a:solidFill>
                  <a:schemeClr val="tx1"/>
                </a:solidFill>
                <a:latin typeface="+mn-lt"/>
                <a:ea typeface="+mn-ea"/>
                <a:cs typeface="+mn-cs"/>
              </a:rPr>
              <a:t>吸臭氧</a:t>
            </a:r>
            <a:r>
              <a:rPr kumimoji="0" lang="zh-CN" altLang="en-US" sz="1200" b="0" i="0" u="none" strike="noStrike" kern="1200" cap="none" spc="0" normalizeH="0" baseline="0" noProof="0" dirty="0" smtClean="0">
                <a:ln>
                  <a:noFill/>
                </a:ln>
                <a:solidFill>
                  <a:schemeClr val="tx1"/>
                </a:solidFill>
                <a:effectLst/>
                <a:uLnTx/>
                <a:uFillTx/>
                <a:latin typeface="+mn-lt"/>
                <a:ea typeface="+mn-ea"/>
                <a:cs typeface="+mn-cs"/>
              </a:rPr>
              <a:t>：</a:t>
            </a:r>
            <a:endParaRPr kumimoji="0" lang="en-US" altLang="zh-CN" sz="1200" b="0" i="0" u="none" strike="noStrike" kern="1200" cap="none" spc="0" normalizeH="0" baseline="0" noProof="0" dirty="0" smtClean="0">
              <a:ln>
                <a:noFill/>
              </a:ln>
              <a:solidFill>
                <a:schemeClr val="tx1"/>
              </a:solidFill>
              <a:effectLst/>
              <a:uLnTx/>
              <a:uFillTx/>
              <a:latin typeface="+mn-lt"/>
              <a:ea typeface="+mn-ea"/>
              <a:cs typeface="+mn-cs"/>
            </a:endParaRPr>
          </a:p>
          <a:p>
            <a:r>
              <a:rPr lang="zh-CN" altLang="en-US" sz="1200" dirty="0" smtClean="0"/>
              <a:t>进水经射流器吸入臭氧，臭氧排空曝气罐里的水存于曝气罐内。</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dirty="0" smtClean="0"/>
              <a:t>进水先经过曝气罐曝气后，再经净化过滤罐对滤料进行正洗处理。</a:t>
            </a:r>
            <a:endParaRPr lang="zh-CN" altLang="en-US" dirty="0"/>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19</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71600" y="1143000"/>
            <a:ext cx="4114800" cy="3086100"/>
          </a:xfrm>
        </p:spPr>
      </p:sp>
      <p:sp>
        <p:nvSpPr>
          <p:cNvPr id="3" name="备注占位符 2"/>
          <p:cNvSpPr>
            <a:spLocks noGrp="1"/>
          </p:cNvSpPr>
          <p:nvPr>
            <p:ph type="body" idx="1"/>
          </p:nvPr>
        </p:nvSpPr>
        <p:spPr/>
        <p:txBody>
          <a:bodyPr/>
          <a:lstStyle/>
          <a:p>
            <a:pPr marL="342900" indent="-342900" eaLnBrk="1" hangingPunct="1">
              <a:defRPr/>
            </a:pPr>
            <a:endParaRPr lang="zh-CN" altLang="zh-CN" sz="1200" kern="1200" dirty="0" smtClean="0">
              <a:solidFill>
                <a:schemeClr val="tx1"/>
              </a:solidFill>
              <a:latin typeface="+mn-lt"/>
              <a:ea typeface="+mn-ea"/>
              <a:cs typeface="+mn-cs"/>
            </a:endParaRPr>
          </a:p>
        </p:txBody>
      </p:sp>
      <p:sp>
        <p:nvSpPr>
          <p:cNvPr id="4" name="灯片编号占位符 3"/>
          <p:cNvSpPr>
            <a:spLocks noGrp="1"/>
          </p:cNvSpPr>
          <p:nvPr>
            <p:ph type="sldNum" sz="quarter" idx="10"/>
          </p:nvPr>
        </p:nvSpPr>
        <p:spPr/>
        <p:txBody>
          <a:bodyPr/>
          <a:lstStyle/>
          <a:p>
            <a:fld id="{C3271971-2C66-405E-A74D-7E371BACBA1C}" type="slidenum">
              <a:rPr lang="zh-CN" altLang="en-US" smtClean="0"/>
              <a:pPr/>
              <a:t>21</a:t>
            </a:fld>
            <a:endParaRPr lang="zh-CN" altLang="en-US"/>
          </a:p>
        </p:txBody>
      </p:sp>
    </p:spTree>
    <p:extLst>
      <p:ext uri="{BB962C8B-B14F-4D97-AF65-F5344CB8AC3E}">
        <p14:creationId xmlns:p14="http://schemas.microsoft.com/office/powerpoint/2010/main" xmlns="" val="3914527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2180632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灯片编号占位符 6"/>
          <p:cNvSpPr>
            <a:spLocks noGrp="1"/>
          </p:cNvSpPr>
          <p:nvPr>
            <p:ph type="sldNum" sz="quarter" idx="12"/>
          </p:nvPr>
        </p:nvSpPr>
        <p:spPr>
          <a:xfrm>
            <a:off x="8374878" y="6381988"/>
            <a:ext cx="661765" cy="365125"/>
          </a:xfrm>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497642612"/>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3006589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2547388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2454208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30833840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3936351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7151500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a:prstGeom prst="rect">
            <a:avLst/>
          </a:prstGeo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2663798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28650" y="365126"/>
            <a:ext cx="78867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1788513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E3AF99F-76E7-41BC-BC3B-28E0C2273351}" type="slidenum">
              <a:rPr lang="zh-CN" altLang="en-US" smtClean="0"/>
              <a:pPr/>
              <a:t>‹#›</a:t>
            </a:fld>
            <a:endParaRPr lang="zh-CN" altLang="en-US"/>
          </a:p>
        </p:txBody>
      </p:sp>
    </p:spTree>
    <p:extLst>
      <p:ext uri="{BB962C8B-B14F-4D97-AF65-F5344CB8AC3E}">
        <p14:creationId xmlns:p14="http://schemas.microsoft.com/office/powerpoint/2010/main" xmlns="" val="2556688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286817" y="808675"/>
            <a:ext cx="8583717" cy="5378479"/>
          </a:xfrm>
          <a:prstGeom prst="rect">
            <a:avLst/>
          </a:prstGeom>
        </p:spPr>
        <p:txBody>
          <a:bodyPr vert="horz" lIns="91440" tIns="45720" rIns="91440" bIns="45720" rtlCol="0">
            <a:normAutofit/>
          </a:bodyPr>
          <a:lstStyle/>
          <a:p>
            <a:pPr lvl="0"/>
            <a:r>
              <a:rPr lang="en-US" altLang="zh-CN" dirty="0" smtClean="0"/>
              <a:t>Co </a:t>
            </a:r>
            <a:r>
              <a:rPr lang="zh-CN" altLang="en-US" dirty="0" smtClean="0"/>
              <a:t>润新国外模板</a:t>
            </a:r>
            <a:r>
              <a:rPr lang="en-US" altLang="zh-CN" dirty="0" smtClean="0"/>
              <a:t> </a:t>
            </a:r>
            <a:endParaRPr lang="zh-CN" altLang="en-US" dirty="0"/>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374878" y="6381988"/>
            <a:ext cx="66176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3AF99F-76E7-41BC-BC3B-28E0C2273351}" type="slidenum">
              <a:rPr lang="zh-CN" altLang="en-US" smtClean="0"/>
              <a:pPr/>
              <a:t>‹#›</a:t>
            </a:fld>
            <a:endParaRPr lang="zh-CN" altLang="en-US" dirty="0"/>
          </a:p>
        </p:txBody>
      </p:sp>
      <p:sp>
        <p:nvSpPr>
          <p:cNvPr id="8" name="Rectangle 3"/>
          <p:cNvSpPr>
            <a:spLocks noChangeArrowheads="1"/>
          </p:cNvSpPr>
          <p:nvPr userDrawn="1"/>
        </p:nvSpPr>
        <p:spPr bwMode="auto">
          <a:xfrm>
            <a:off x="188118" y="80963"/>
            <a:ext cx="7246723" cy="633412"/>
          </a:xfrm>
          <a:prstGeom prst="rect">
            <a:avLst/>
          </a:prstGeom>
          <a:noFill/>
          <a:ln w="9525">
            <a:noFill/>
            <a:miter lim="800000"/>
            <a:headEnd/>
            <a:tailEnd/>
          </a:ln>
        </p:spPr>
        <p:txBody>
          <a:bodyPr anchor="ctr"/>
          <a:lstStyle/>
          <a:p>
            <a:endParaRPr lang="en-US" altLang="zh-CN" sz="2400" b="1" i="0" baseline="0" dirty="0">
              <a:solidFill>
                <a:schemeClr val="tx1"/>
              </a:solidFill>
              <a:latin typeface="宋体" pitchFamily="2" charset="-122"/>
              <a:sym typeface="方正正纤黑简体"/>
            </a:endParaRPr>
          </a:p>
        </p:txBody>
      </p:sp>
      <p:pic>
        <p:nvPicPr>
          <p:cNvPr id="1026" name="Picture 2" descr="润新Logo"/>
          <p:cNvPicPr>
            <a:picLocks noChangeAspect="1" noChangeArrowheads="1"/>
          </p:cNvPicPr>
          <p:nvPr userDrawn="1"/>
        </p:nvPicPr>
        <p:blipFill>
          <a:blip r:embed="rId15" cstate="print"/>
          <a:srcRect/>
          <a:stretch>
            <a:fillRect/>
          </a:stretch>
        </p:blipFill>
        <p:spPr bwMode="auto">
          <a:xfrm>
            <a:off x="7685549" y="25638"/>
            <a:ext cx="1411200" cy="634801"/>
          </a:xfrm>
          <a:prstGeom prst="rect">
            <a:avLst/>
          </a:prstGeom>
          <a:noFill/>
          <a:ln w="9525">
            <a:noFill/>
            <a:miter lim="800000"/>
            <a:headEnd/>
            <a:tailEnd/>
          </a:ln>
        </p:spPr>
      </p:pic>
    </p:spTree>
    <p:extLst>
      <p:ext uri="{BB962C8B-B14F-4D97-AF65-F5344CB8AC3E}">
        <p14:creationId xmlns:p14="http://schemas.microsoft.com/office/powerpoint/2010/main" xmlns="" val="20604353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None/>
        <a:defRPr sz="2000" kern="1200" baseline="0">
          <a:solidFill>
            <a:schemeClr val="tx1"/>
          </a:solidFill>
          <a:latin typeface="Arial"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0" y="521394"/>
            <a:ext cx="9144000" cy="1457771"/>
            <a:chOff x="0" y="1298004"/>
            <a:chExt cx="9144000" cy="1492353"/>
          </a:xfrm>
        </p:grpSpPr>
        <p:sp>
          <p:nvSpPr>
            <p:cNvPr id="4" name="矩形 3"/>
            <p:cNvSpPr/>
            <p:nvPr/>
          </p:nvSpPr>
          <p:spPr>
            <a:xfrm>
              <a:off x="0" y="1417918"/>
              <a:ext cx="9144000" cy="1362520"/>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content"/>
            <p:cNvSpPr txBox="1"/>
            <p:nvPr/>
          </p:nvSpPr>
          <p:spPr>
            <a:xfrm>
              <a:off x="80387" y="1298004"/>
              <a:ext cx="9063613" cy="1492353"/>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pPr algn="ctr">
                <a:lnSpc>
                  <a:spcPct val="130000"/>
                </a:lnSpc>
              </a:pPr>
              <a:r>
                <a:rPr lang="en-US" altLang="zh-CN" sz="3600" dirty="0" smtClean="0">
                  <a:latin typeface="+mn-lt"/>
                </a:rPr>
                <a:t>F142 One Valve on Duplex Tanks, Working in Series for Variety Usage </a:t>
              </a:r>
              <a:endParaRPr lang="zh-CN" altLang="en-US" sz="3600" dirty="0" err="1" smtClean="0">
                <a:latin typeface="+mn-lt"/>
              </a:endParaRPr>
            </a:p>
          </p:txBody>
        </p:sp>
      </p:grpSp>
      <p:sp>
        <p:nvSpPr>
          <p:cNvPr id="27" name="灯片编号占位符 26"/>
          <p:cNvSpPr>
            <a:spLocks noGrp="1"/>
          </p:cNvSpPr>
          <p:nvPr>
            <p:ph type="sldNum" sz="quarter" idx="4294967295"/>
          </p:nvPr>
        </p:nvSpPr>
        <p:spPr>
          <a:xfrm>
            <a:off x="8374878" y="6381988"/>
            <a:ext cx="661765" cy="365125"/>
          </a:xfrm>
        </p:spPr>
        <p:txBody>
          <a:bodyPr/>
          <a:lstStyle/>
          <a:p>
            <a:fld id="{7E3AF99F-76E7-41BC-BC3B-28E0C2273351}" type="slidenum">
              <a:rPr lang="zh-CN" altLang="en-US" smtClean="0"/>
              <a:pPr/>
              <a:t>1</a:t>
            </a:fld>
            <a:endParaRPr lang="zh-CN" altLang="en-US" dirty="0"/>
          </a:p>
        </p:txBody>
      </p:sp>
      <p:sp>
        <p:nvSpPr>
          <p:cNvPr id="6" name="矩形 5"/>
          <p:cNvSpPr/>
          <p:nvPr/>
        </p:nvSpPr>
        <p:spPr>
          <a:xfrm>
            <a:off x="6797335" y="6058262"/>
            <a:ext cx="1377951" cy="400110"/>
          </a:xfrm>
          <a:prstGeom prst="rect">
            <a:avLst/>
          </a:prstGeom>
        </p:spPr>
        <p:txBody>
          <a:bodyPr wrap="square">
            <a:spAutoFit/>
          </a:bodyPr>
          <a:lstStyle/>
          <a:p>
            <a:r>
              <a:rPr lang="en-US" altLang="zh-CN" sz="2000" dirty="0" smtClean="0">
                <a:sym typeface="方正正纤黑简体" panose="02000000000000000000" charset="-122"/>
              </a:rPr>
              <a:t>June 2021</a:t>
            </a:r>
            <a:endParaRPr lang="zh-CN" altLang="en-US" sz="2000" dirty="0"/>
          </a:p>
        </p:txBody>
      </p:sp>
      <p:sp>
        <p:nvSpPr>
          <p:cNvPr id="7" name="副标题 2"/>
          <p:cNvSpPr txBox="1">
            <a:spLocks/>
          </p:cNvSpPr>
          <p:nvPr/>
        </p:nvSpPr>
        <p:spPr>
          <a:xfrm>
            <a:off x="5174478" y="4565080"/>
            <a:ext cx="3286234" cy="13427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None/>
              <a:defRPr sz="2000" kern="1200" baseline="0">
                <a:solidFill>
                  <a:schemeClr val="tx1"/>
                </a:solidFill>
                <a:latin typeface="Arial"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b="1" dirty="0" smtClean="0">
                <a:solidFill>
                  <a:srgbClr val="C00000"/>
                </a:solidFill>
              </a:rPr>
              <a:t>Domestic </a:t>
            </a:r>
            <a:r>
              <a:rPr lang="en-US" altLang="zh-CN" b="1" dirty="0" err="1" smtClean="0">
                <a:solidFill>
                  <a:srgbClr val="C00000"/>
                </a:solidFill>
              </a:rPr>
              <a:t>Initative</a:t>
            </a:r>
            <a:r>
              <a:rPr lang="en-US" altLang="zh-CN" b="1" dirty="0" smtClean="0">
                <a:solidFill>
                  <a:srgbClr val="C00000"/>
                </a:solidFill>
              </a:rPr>
              <a:t> </a:t>
            </a:r>
          </a:p>
          <a:p>
            <a:r>
              <a:rPr lang="en-US" altLang="zh-CN" b="1" dirty="0" smtClean="0">
                <a:solidFill>
                  <a:srgbClr val="C00000"/>
                </a:solidFill>
              </a:rPr>
              <a:t>Invention Patent</a:t>
            </a:r>
          </a:p>
          <a:p>
            <a:r>
              <a:rPr lang="en-US" altLang="zh-CN" b="1" dirty="0" smtClean="0">
                <a:solidFill>
                  <a:srgbClr val="C00000"/>
                </a:solidFill>
              </a:rPr>
              <a:t>Leading Technology</a:t>
            </a:r>
            <a:endParaRPr lang="zh-CN" altLang="en-US" b="1" dirty="0">
              <a:solidFill>
                <a:srgbClr val="C00000"/>
              </a:solidFill>
            </a:endParaRPr>
          </a:p>
        </p:txBody>
      </p:sp>
      <p:pic>
        <p:nvPicPr>
          <p:cNvPr id="3" name="图片 2"/>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xmlns="" val="0"/>
              </a:ext>
            </a:extLst>
          </a:blip>
          <a:stretch>
            <a:fillRect/>
          </a:stretch>
        </p:blipFill>
        <p:spPr>
          <a:xfrm>
            <a:off x="995658" y="2108314"/>
            <a:ext cx="2721937" cy="3995926"/>
          </a:xfrm>
          <a:prstGeom prst="rect">
            <a:avLst/>
          </a:prstGeom>
        </p:spPr>
      </p:pic>
      <p:pic>
        <p:nvPicPr>
          <p:cNvPr id="10"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372651" y="2309815"/>
            <a:ext cx="4088061" cy="2047969"/>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a:xfrm>
            <a:off x="8482235" y="6150876"/>
            <a:ext cx="661765" cy="365125"/>
          </a:xfrm>
        </p:spPr>
        <p:txBody>
          <a:bodyPr/>
          <a:lstStyle/>
          <a:p>
            <a:fld id="{7E3AF99F-76E7-41BC-BC3B-28E0C2273351}" type="slidenum">
              <a:rPr lang="zh-CN" altLang="en-US" smtClean="0"/>
              <a:pPr/>
              <a:t>2</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305067"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F142 Control Valve</a:t>
            </a:r>
            <a:endParaRPr lang="zh-CN" altLang="en-US" sz="2400" b="1" dirty="0">
              <a:sym typeface="方正兰亭黑_GBK" panose="02000000000000000000" pitchFamily="2" charset="-122"/>
            </a:endParaRPr>
          </a:p>
        </p:txBody>
      </p:sp>
      <p:sp>
        <p:nvSpPr>
          <p:cNvPr id="11" name="TextBox 10"/>
          <p:cNvSpPr txBox="1"/>
          <p:nvPr/>
        </p:nvSpPr>
        <p:spPr>
          <a:xfrm>
            <a:off x="541271" y="825799"/>
            <a:ext cx="2044536" cy="492442"/>
          </a:xfrm>
          <a:prstGeom prst="rect">
            <a:avLst/>
          </a:prstGeom>
          <a:solidFill>
            <a:srgbClr val="C75050"/>
          </a:solidFill>
        </p:spPr>
        <p:txBody>
          <a:bodyPr wrap="square" rtlCol="0">
            <a:spAutoFit/>
          </a:bodyPr>
          <a:lstStyle/>
          <a:p>
            <a:pPr lvl="0">
              <a:lnSpc>
                <a:spcPct val="130000"/>
              </a:lnSpc>
            </a:pPr>
            <a:r>
              <a:rPr lang="en-US" altLang="zh-CN" sz="2000" b="1" dirty="0" smtClean="0">
                <a:solidFill>
                  <a:schemeClr val="bg1"/>
                </a:solidFill>
                <a:latin typeface="Arial" panose="020B0604020202020204" pitchFamily="34" charset="0"/>
              </a:rPr>
              <a:t>Characteristics </a:t>
            </a:r>
          </a:p>
        </p:txBody>
      </p:sp>
      <p:sp>
        <p:nvSpPr>
          <p:cNvPr id="39" name="文本框 13"/>
          <p:cNvSpPr txBox="1"/>
          <p:nvPr/>
        </p:nvSpPr>
        <p:spPr>
          <a:xfrm>
            <a:off x="2236590" y="3176376"/>
            <a:ext cx="5731753" cy="707886"/>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r>
              <a:rPr lang="en-US" altLang="zh-CN" sz="2000" b="1" dirty="0" smtClean="0">
                <a:solidFill>
                  <a:srgbClr val="C00000"/>
                </a:solidFill>
                <a:latin typeface="+mn-lt"/>
                <a:ea typeface="黑体" panose="02010609060101010101" pitchFamily="49" charset="-122"/>
              </a:rPr>
              <a:t>Filtration + softening duplex tanks system working in series</a:t>
            </a:r>
            <a:endParaRPr lang="zh-CN" altLang="en-US" sz="2000" b="1" dirty="0">
              <a:solidFill>
                <a:srgbClr val="C00000"/>
              </a:solidFill>
              <a:latin typeface="+mn-lt"/>
              <a:ea typeface="黑体" panose="02010609060101010101" pitchFamily="49" charset="-122"/>
            </a:endParaRPr>
          </a:p>
        </p:txBody>
      </p:sp>
      <p:sp>
        <p:nvSpPr>
          <p:cNvPr id="40" name="文本框 17"/>
          <p:cNvSpPr txBox="1"/>
          <p:nvPr/>
        </p:nvSpPr>
        <p:spPr>
          <a:xfrm>
            <a:off x="2259866" y="4098771"/>
            <a:ext cx="6426933" cy="707886"/>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r>
              <a:rPr lang="en-US" altLang="zh-CN" sz="2000" b="1" dirty="0" smtClean="0">
                <a:solidFill>
                  <a:srgbClr val="C00000"/>
                </a:solidFill>
                <a:latin typeface="+mn-lt"/>
                <a:ea typeface="黑体" panose="02010609060101010101" pitchFamily="49" charset="-122"/>
              </a:rPr>
              <a:t>Ozone aeration+ filtration duplex tanks system working in series (for iron and manganese removal)</a:t>
            </a:r>
            <a:endParaRPr lang="zh-CN" altLang="en-US" sz="2000" b="1" dirty="0">
              <a:solidFill>
                <a:srgbClr val="C00000"/>
              </a:solidFill>
              <a:latin typeface="+mn-lt"/>
              <a:ea typeface="黑体" panose="02010609060101010101" pitchFamily="49" charset="-122"/>
            </a:endParaRPr>
          </a:p>
        </p:txBody>
      </p:sp>
      <p:sp>
        <p:nvSpPr>
          <p:cNvPr id="41" name="文本框 17"/>
          <p:cNvSpPr txBox="1"/>
          <p:nvPr/>
        </p:nvSpPr>
        <p:spPr>
          <a:xfrm>
            <a:off x="2247871" y="5020841"/>
            <a:ext cx="6306582" cy="400110"/>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r>
              <a:rPr lang="en-US" altLang="zh-CN" sz="2000" b="1" dirty="0" smtClean="0">
                <a:solidFill>
                  <a:srgbClr val="C00000"/>
                </a:solidFill>
                <a:latin typeface="+mn-lt"/>
                <a:ea typeface="黑体" panose="02010609060101010101" pitchFamily="49" charset="-122"/>
              </a:rPr>
              <a:t>Softening duplex tanks system working in series</a:t>
            </a:r>
            <a:endParaRPr lang="zh-CN" altLang="en-US" sz="2000" b="1" dirty="0">
              <a:solidFill>
                <a:srgbClr val="C00000"/>
              </a:solidFill>
              <a:latin typeface="+mn-lt"/>
              <a:ea typeface="黑体" panose="02010609060101010101" pitchFamily="49" charset="-122"/>
            </a:endParaRPr>
          </a:p>
        </p:txBody>
      </p:sp>
      <p:grpSp>
        <p:nvGrpSpPr>
          <p:cNvPr id="42" name="组合 6"/>
          <p:cNvGrpSpPr/>
          <p:nvPr/>
        </p:nvGrpSpPr>
        <p:grpSpPr>
          <a:xfrm>
            <a:off x="1431933" y="4935911"/>
            <a:ext cx="860471" cy="560960"/>
            <a:chOff x="3207002" y="2256658"/>
            <a:chExt cx="427775" cy="560960"/>
          </a:xfrm>
        </p:grpSpPr>
        <p:sp>
          <p:nvSpPr>
            <p:cNvPr id="43" name="矩形 42"/>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8"/>
            <p:cNvSpPr txBox="1"/>
            <p:nvPr/>
          </p:nvSpPr>
          <p:spPr>
            <a:xfrm>
              <a:off x="3207002" y="2256658"/>
              <a:ext cx="427775" cy="523220"/>
            </a:xfrm>
            <a:prstGeom prst="rect">
              <a:avLst/>
            </a:prstGeom>
            <a:noFill/>
          </p:spPr>
          <p:txBody>
            <a:bodyPr wrap="square" rtlCol="0">
              <a:spAutoFit/>
            </a:bodyPr>
            <a:lstStyle/>
            <a:p>
              <a:r>
                <a:rPr lang="en-US" altLang="zh-CN" sz="2800" dirty="0" smtClean="0">
                  <a:solidFill>
                    <a:schemeClr val="bg1"/>
                  </a:solidFill>
                </a:rPr>
                <a:t> 05</a:t>
              </a:r>
              <a:endParaRPr lang="zh-CN" altLang="en-US" sz="2800" dirty="0">
                <a:solidFill>
                  <a:schemeClr val="bg1"/>
                </a:solidFill>
              </a:endParaRPr>
            </a:p>
          </p:txBody>
        </p:sp>
      </p:grpSp>
      <p:grpSp>
        <p:nvGrpSpPr>
          <p:cNvPr id="45" name="组合 6"/>
          <p:cNvGrpSpPr/>
          <p:nvPr/>
        </p:nvGrpSpPr>
        <p:grpSpPr>
          <a:xfrm>
            <a:off x="1423560" y="3179119"/>
            <a:ext cx="860471" cy="560960"/>
            <a:chOff x="3207002" y="2256658"/>
            <a:chExt cx="427775" cy="560960"/>
          </a:xfrm>
        </p:grpSpPr>
        <p:sp>
          <p:nvSpPr>
            <p:cNvPr id="46" name="矩形 45"/>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8"/>
            <p:cNvSpPr txBox="1"/>
            <p:nvPr/>
          </p:nvSpPr>
          <p:spPr>
            <a:xfrm>
              <a:off x="3207002" y="2256658"/>
              <a:ext cx="427775" cy="523220"/>
            </a:xfrm>
            <a:prstGeom prst="rect">
              <a:avLst/>
            </a:prstGeom>
            <a:noFill/>
          </p:spPr>
          <p:txBody>
            <a:bodyPr wrap="square" rtlCol="0">
              <a:spAutoFit/>
            </a:bodyPr>
            <a:lstStyle/>
            <a:p>
              <a:r>
                <a:rPr lang="en-US" altLang="zh-CN" sz="2800" dirty="0" smtClean="0">
                  <a:solidFill>
                    <a:schemeClr val="bg1"/>
                  </a:solidFill>
                </a:rPr>
                <a:t> 03</a:t>
              </a:r>
              <a:endParaRPr lang="zh-CN" altLang="en-US" sz="2800" dirty="0">
                <a:solidFill>
                  <a:schemeClr val="bg1"/>
                </a:solidFill>
              </a:endParaRPr>
            </a:p>
          </p:txBody>
        </p:sp>
      </p:grpSp>
      <p:grpSp>
        <p:nvGrpSpPr>
          <p:cNvPr id="48" name="组合 6"/>
          <p:cNvGrpSpPr/>
          <p:nvPr/>
        </p:nvGrpSpPr>
        <p:grpSpPr>
          <a:xfrm>
            <a:off x="1433612" y="4083471"/>
            <a:ext cx="860471" cy="560960"/>
            <a:chOff x="3207002" y="2256658"/>
            <a:chExt cx="427775" cy="560960"/>
          </a:xfrm>
        </p:grpSpPr>
        <p:sp>
          <p:nvSpPr>
            <p:cNvPr id="49" name="矩形 48"/>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8"/>
            <p:cNvSpPr txBox="1"/>
            <p:nvPr/>
          </p:nvSpPr>
          <p:spPr>
            <a:xfrm>
              <a:off x="3207002" y="2256658"/>
              <a:ext cx="427775" cy="523220"/>
            </a:xfrm>
            <a:prstGeom prst="rect">
              <a:avLst/>
            </a:prstGeom>
            <a:noFill/>
          </p:spPr>
          <p:txBody>
            <a:bodyPr wrap="square" rtlCol="0">
              <a:spAutoFit/>
            </a:bodyPr>
            <a:lstStyle/>
            <a:p>
              <a:r>
                <a:rPr lang="en-US" altLang="zh-CN" sz="2800" dirty="0" smtClean="0">
                  <a:solidFill>
                    <a:schemeClr val="bg1"/>
                  </a:solidFill>
                </a:rPr>
                <a:t> 04</a:t>
              </a:r>
              <a:endParaRPr lang="zh-CN" altLang="en-US" sz="2800" dirty="0">
                <a:solidFill>
                  <a:schemeClr val="bg1"/>
                </a:solidFill>
              </a:endParaRPr>
            </a:p>
          </p:txBody>
        </p:sp>
      </p:grpSp>
      <p:sp>
        <p:nvSpPr>
          <p:cNvPr id="55" name="文本框 17"/>
          <p:cNvSpPr txBox="1"/>
          <p:nvPr/>
        </p:nvSpPr>
        <p:spPr>
          <a:xfrm>
            <a:off x="2267023" y="1525483"/>
            <a:ext cx="6565478" cy="707886"/>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r>
              <a:rPr lang="en-US" altLang="zh-CN" sz="2000" b="1" dirty="0" smtClean="0">
                <a:solidFill>
                  <a:srgbClr val="C00000"/>
                </a:solidFill>
                <a:latin typeface="+mn-lt"/>
                <a:ea typeface="黑体" panose="02010609060101010101" pitchFamily="49" charset="-122"/>
              </a:rPr>
              <a:t>Patented design: one valve </a:t>
            </a:r>
            <a:r>
              <a:rPr lang="en-US" altLang="zh-CN" sz="2000" b="1" dirty="0">
                <a:solidFill>
                  <a:srgbClr val="C00000"/>
                </a:solidFill>
                <a:latin typeface="+mn-lt"/>
                <a:ea typeface="黑体" panose="02010609060101010101" pitchFamily="49" charset="-122"/>
              </a:rPr>
              <a:t>o</a:t>
            </a:r>
            <a:r>
              <a:rPr lang="en-US" altLang="zh-CN" sz="2000" b="1" dirty="0" smtClean="0">
                <a:solidFill>
                  <a:srgbClr val="C00000"/>
                </a:solidFill>
                <a:latin typeface="+mn-lt"/>
                <a:ea typeface="黑体" panose="02010609060101010101" pitchFamily="49" charset="-122"/>
              </a:rPr>
              <a:t>n duplex tanks,</a:t>
            </a:r>
          </a:p>
          <a:p>
            <a:r>
              <a:rPr lang="en-US" altLang="zh-CN" sz="2000" b="1" dirty="0" smtClean="0">
                <a:solidFill>
                  <a:srgbClr val="C00000"/>
                </a:solidFill>
                <a:latin typeface="+mn-lt"/>
                <a:ea typeface="黑体" panose="02010609060101010101" pitchFamily="49" charset="-122"/>
              </a:rPr>
              <a:t>working in series </a:t>
            </a:r>
            <a:endParaRPr lang="zh-CN" altLang="en-US" sz="2000" b="1" dirty="0">
              <a:solidFill>
                <a:srgbClr val="C00000"/>
              </a:solidFill>
              <a:latin typeface="+mn-lt"/>
              <a:ea typeface="黑体" panose="02010609060101010101" pitchFamily="49" charset="-122"/>
            </a:endParaRPr>
          </a:p>
        </p:txBody>
      </p:sp>
      <p:sp>
        <p:nvSpPr>
          <p:cNvPr id="56" name="文本框 17"/>
          <p:cNvSpPr txBox="1"/>
          <p:nvPr/>
        </p:nvSpPr>
        <p:spPr>
          <a:xfrm>
            <a:off x="2306716" y="2376802"/>
            <a:ext cx="5942981" cy="707886"/>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r>
              <a:rPr lang="en-US" altLang="zh-CN" sz="2000" b="1" dirty="0" smtClean="0">
                <a:solidFill>
                  <a:srgbClr val="C00000"/>
                </a:solidFill>
                <a:latin typeface="+mn-lt"/>
                <a:ea typeface="黑体" panose="02010609060101010101" pitchFamily="49" charset="-122"/>
              </a:rPr>
              <a:t>Under 0.1MPa pressure drop, the flow rate is 4m3/h</a:t>
            </a:r>
            <a:endParaRPr lang="zh-CN" altLang="en-US" sz="2000" b="1" dirty="0">
              <a:solidFill>
                <a:srgbClr val="C00000"/>
              </a:solidFill>
              <a:latin typeface="+mn-lt"/>
              <a:ea typeface="黑体" panose="02010609060101010101" pitchFamily="49" charset="-122"/>
            </a:endParaRPr>
          </a:p>
        </p:txBody>
      </p:sp>
      <p:grpSp>
        <p:nvGrpSpPr>
          <p:cNvPr id="57" name="组合 6"/>
          <p:cNvGrpSpPr/>
          <p:nvPr/>
        </p:nvGrpSpPr>
        <p:grpSpPr>
          <a:xfrm>
            <a:off x="1439089" y="2362623"/>
            <a:ext cx="860471" cy="560960"/>
            <a:chOff x="3207002" y="2256658"/>
            <a:chExt cx="427775" cy="560960"/>
          </a:xfrm>
        </p:grpSpPr>
        <p:sp>
          <p:nvSpPr>
            <p:cNvPr id="58" name="矩形 57"/>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8"/>
            <p:cNvSpPr txBox="1"/>
            <p:nvPr/>
          </p:nvSpPr>
          <p:spPr>
            <a:xfrm>
              <a:off x="3207002" y="2256658"/>
              <a:ext cx="427775" cy="523220"/>
            </a:xfrm>
            <a:prstGeom prst="rect">
              <a:avLst/>
            </a:prstGeom>
            <a:noFill/>
          </p:spPr>
          <p:txBody>
            <a:bodyPr wrap="square" rtlCol="0">
              <a:spAutoFit/>
            </a:bodyPr>
            <a:lstStyle/>
            <a:p>
              <a:r>
                <a:rPr lang="en-US" altLang="zh-CN" sz="2800" dirty="0" smtClean="0">
                  <a:solidFill>
                    <a:schemeClr val="bg1"/>
                  </a:solidFill>
                </a:rPr>
                <a:t> 02</a:t>
              </a:r>
              <a:endParaRPr lang="zh-CN" altLang="en-US" sz="2800" dirty="0">
                <a:solidFill>
                  <a:schemeClr val="bg1"/>
                </a:solidFill>
              </a:endParaRPr>
            </a:p>
          </p:txBody>
        </p:sp>
      </p:grpSp>
      <p:grpSp>
        <p:nvGrpSpPr>
          <p:cNvPr id="60" name="组合 6"/>
          <p:cNvGrpSpPr/>
          <p:nvPr/>
        </p:nvGrpSpPr>
        <p:grpSpPr>
          <a:xfrm>
            <a:off x="1440768" y="1510183"/>
            <a:ext cx="860471" cy="560960"/>
            <a:chOff x="3207002" y="2256658"/>
            <a:chExt cx="427775" cy="560960"/>
          </a:xfrm>
        </p:grpSpPr>
        <p:sp>
          <p:nvSpPr>
            <p:cNvPr id="64" name="矩形 63"/>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8"/>
            <p:cNvSpPr txBox="1"/>
            <p:nvPr/>
          </p:nvSpPr>
          <p:spPr>
            <a:xfrm>
              <a:off x="3207002" y="2256658"/>
              <a:ext cx="427775" cy="523220"/>
            </a:xfrm>
            <a:prstGeom prst="rect">
              <a:avLst/>
            </a:prstGeom>
            <a:noFill/>
          </p:spPr>
          <p:txBody>
            <a:bodyPr wrap="square" rtlCol="0">
              <a:spAutoFit/>
            </a:bodyPr>
            <a:lstStyle/>
            <a:p>
              <a:r>
                <a:rPr lang="en-US" altLang="zh-CN" sz="2800" dirty="0" smtClean="0">
                  <a:solidFill>
                    <a:schemeClr val="bg1"/>
                  </a:solidFill>
                </a:rPr>
                <a:t> 01</a:t>
              </a:r>
              <a:endParaRPr lang="zh-CN" altLang="en-US" sz="2800" dirty="0">
                <a:solidFill>
                  <a:schemeClr val="bg1"/>
                </a:solidFill>
              </a:endParaRPr>
            </a:p>
          </p:txBody>
        </p:sp>
      </p:grpSp>
      <p:sp>
        <p:nvSpPr>
          <p:cNvPr id="74" name="文本框 17"/>
          <p:cNvSpPr txBox="1"/>
          <p:nvPr/>
        </p:nvSpPr>
        <p:spPr>
          <a:xfrm>
            <a:off x="2306716" y="5820739"/>
            <a:ext cx="5661627" cy="400110"/>
          </a:xfrm>
          <a:prstGeom prst="rect">
            <a:avLst/>
          </a:prstGeom>
          <a:noFill/>
        </p:spPr>
        <p:txBody>
          <a:bodyPr wrap="square" rtlCol="0">
            <a:spAutoFit/>
          </a:bodyPr>
          <a:lstStyle>
            <a:defPPr>
              <a:defRPr lang="zh-CN"/>
            </a:defPPr>
            <a:lvl1pPr>
              <a:defRPr sz="3200">
                <a:solidFill>
                  <a:schemeClr val="bg1"/>
                </a:solidFill>
                <a:latin typeface="Agency FB" panose="020B0503020202020204" pitchFamily="34" charset="0"/>
              </a:defRPr>
            </a:lvl1pPr>
          </a:lstStyle>
          <a:p>
            <a:r>
              <a:rPr lang="en-US" altLang="zh-CN" sz="2000" b="1" dirty="0" smtClean="0">
                <a:solidFill>
                  <a:srgbClr val="C00000"/>
                </a:solidFill>
                <a:latin typeface="+mn-lt"/>
                <a:ea typeface="黑体" panose="02010609060101010101" pitchFamily="49" charset="-122"/>
              </a:rPr>
              <a:t>Three or more tanks can be realized in series</a:t>
            </a:r>
            <a:endParaRPr lang="zh-CN" altLang="en-US" sz="2000" b="1" dirty="0">
              <a:solidFill>
                <a:srgbClr val="C00000"/>
              </a:solidFill>
              <a:latin typeface="+mn-lt"/>
              <a:ea typeface="黑体" panose="02010609060101010101" pitchFamily="49" charset="-122"/>
            </a:endParaRPr>
          </a:p>
        </p:txBody>
      </p:sp>
      <p:grpSp>
        <p:nvGrpSpPr>
          <p:cNvPr id="75" name="组合 6"/>
          <p:cNvGrpSpPr/>
          <p:nvPr/>
        </p:nvGrpSpPr>
        <p:grpSpPr>
          <a:xfrm>
            <a:off x="1439089" y="5745140"/>
            <a:ext cx="860471" cy="560960"/>
            <a:chOff x="3207002" y="2256658"/>
            <a:chExt cx="427775" cy="560960"/>
          </a:xfrm>
        </p:grpSpPr>
        <p:sp>
          <p:nvSpPr>
            <p:cNvPr id="76" name="矩形 75"/>
            <p:cNvSpPr/>
            <p:nvPr/>
          </p:nvSpPr>
          <p:spPr>
            <a:xfrm>
              <a:off x="3225810" y="2303822"/>
              <a:ext cx="355830" cy="513796"/>
            </a:xfrm>
            <a:prstGeom prst="rect">
              <a:avLst/>
            </a:prstGeom>
            <a:solidFill>
              <a:srgbClr val="C7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8"/>
            <p:cNvSpPr txBox="1"/>
            <p:nvPr/>
          </p:nvSpPr>
          <p:spPr>
            <a:xfrm>
              <a:off x="3207002" y="2256658"/>
              <a:ext cx="427775" cy="523220"/>
            </a:xfrm>
            <a:prstGeom prst="rect">
              <a:avLst/>
            </a:prstGeom>
            <a:noFill/>
          </p:spPr>
          <p:txBody>
            <a:bodyPr wrap="square" rtlCol="0">
              <a:spAutoFit/>
            </a:bodyPr>
            <a:lstStyle/>
            <a:p>
              <a:r>
                <a:rPr lang="en-US" altLang="zh-CN" sz="2800" dirty="0" smtClean="0">
                  <a:solidFill>
                    <a:schemeClr val="bg1"/>
                  </a:solidFill>
                </a:rPr>
                <a:t> 06</a:t>
              </a:r>
              <a:endParaRPr lang="zh-CN" altLang="en-US" sz="28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3</a:t>
            </a:fld>
            <a:endParaRPr lang="zh-CN" altLang="en-US"/>
          </a:p>
        </p:txBody>
      </p:sp>
      <p:grpSp>
        <p:nvGrpSpPr>
          <p:cNvPr id="2" name="组合 59"/>
          <p:cNvGrpSpPr/>
          <p:nvPr/>
        </p:nvGrpSpPr>
        <p:grpSpPr>
          <a:xfrm rot="17100000">
            <a:off x="199545" y="154683"/>
            <a:ext cx="369878" cy="358808"/>
            <a:chOff x="1032060" y="5022216"/>
            <a:chExt cx="753746" cy="734645"/>
          </a:xfrm>
        </p:grpSpPr>
        <p:sp>
          <p:nvSpPr>
            <p:cNvPr id="61" name="等腰三角形 6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标题 21"/>
          <p:cNvSpPr txBox="1"/>
          <p:nvPr/>
        </p:nvSpPr>
        <p:spPr>
          <a:xfrm>
            <a:off x="668221" y="115747"/>
            <a:ext cx="5305067"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F142 Control Valve Structure</a:t>
            </a:r>
            <a:endParaRPr lang="zh-CN" altLang="en-US" sz="2400" b="1" dirty="0">
              <a:sym typeface="方正兰亭黑_GBK" panose="02000000000000000000" pitchFamily="2" charset="-122"/>
            </a:endParaRPr>
          </a:p>
        </p:txBody>
      </p:sp>
      <p:pic>
        <p:nvPicPr>
          <p:cNvPr id="2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458629" y="2147233"/>
            <a:ext cx="5932170" cy="2971800"/>
          </a:xfrm>
          <a:prstGeom prst="rect">
            <a:avLst/>
          </a:prstGeom>
          <a:noFill/>
          <a:ln>
            <a:noFill/>
          </a:ln>
        </p:spPr>
      </p:pic>
      <p:sp>
        <p:nvSpPr>
          <p:cNvPr id="25" name="线形标注 1 24"/>
          <p:cNvSpPr/>
          <p:nvPr/>
        </p:nvSpPr>
        <p:spPr>
          <a:xfrm>
            <a:off x="1103882" y="5425147"/>
            <a:ext cx="1285884" cy="500066"/>
          </a:xfrm>
          <a:prstGeom prst="borderCallout1">
            <a:avLst>
              <a:gd name="adj1" fmla="val 44626"/>
              <a:gd name="adj2" fmla="val 98808"/>
              <a:gd name="adj3" fmla="val -179034"/>
              <a:gd name="adj4" fmla="val 17376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altLang="zh-CN" dirty="0" smtClean="0">
                <a:solidFill>
                  <a:schemeClr val="tx1"/>
                </a:solidFill>
              </a:rPr>
              <a:t>Φ</a:t>
            </a:r>
            <a:r>
              <a:rPr lang="en-US" altLang="zh-CN" dirty="0" smtClean="0">
                <a:solidFill>
                  <a:schemeClr val="tx1"/>
                </a:solidFill>
              </a:rPr>
              <a:t>20 Drain</a:t>
            </a:r>
            <a:endParaRPr lang="zh-CN" altLang="en-US" dirty="0">
              <a:solidFill>
                <a:schemeClr val="tx1"/>
              </a:solidFill>
            </a:endParaRPr>
          </a:p>
        </p:txBody>
      </p:sp>
      <p:sp>
        <p:nvSpPr>
          <p:cNvPr id="26" name="线形标注 1 25"/>
          <p:cNvSpPr/>
          <p:nvPr/>
        </p:nvSpPr>
        <p:spPr>
          <a:xfrm>
            <a:off x="417332" y="4830343"/>
            <a:ext cx="1285884" cy="500066"/>
          </a:xfrm>
          <a:prstGeom prst="borderCallout1">
            <a:avLst>
              <a:gd name="adj1" fmla="val 44626"/>
              <a:gd name="adj2" fmla="val 98808"/>
              <a:gd name="adj3" fmla="val -61729"/>
              <a:gd name="adj4" fmla="val 20730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1”</a:t>
            </a:r>
            <a:r>
              <a:rPr lang="zh-CN" altLang="en-US" dirty="0">
                <a:solidFill>
                  <a:schemeClr val="tx1"/>
                </a:solidFill>
              </a:rPr>
              <a:t> </a:t>
            </a:r>
            <a:r>
              <a:rPr lang="en-US" altLang="zh-CN" dirty="0" smtClean="0">
                <a:solidFill>
                  <a:schemeClr val="tx1"/>
                </a:solidFill>
              </a:rPr>
              <a:t>Outlet</a:t>
            </a:r>
            <a:endParaRPr lang="zh-CN" altLang="en-US" dirty="0">
              <a:solidFill>
                <a:schemeClr val="tx1"/>
              </a:solidFill>
            </a:endParaRPr>
          </a:p>
        </p:txBody>
      </p:sp>
      <p:sp>
        <p:nvSpPr>
          <p:cNvPr id="27" name="线形标注 1 26"/>
          <p:cNvSpPr/>
          <p:nvPr/>
        </p:nvSpPr>
        <p:spPr>
          <a:xfrm>
            <a:off x="460940" y="4221806"/>
            <a:ext cx="1285884" cy="500066"/>
          </a:xfrm>
          <a:prstGeom prst="borderCallout1">
            <a:avLst>
              <a:gd name="adj1" fmla="val 44626"/>
              <a:gd name="adj2" fmla="val 98808"/>
              <a:gd name="adj3" fmla="val 27974"/>
              <a:gd name="adj4" fmla="val 18248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1”</a:t>
            </a:r>
            <a:r>
              <a:rPr lang="zh-CN" altLang="en-US" dirty="0" smtClean="0">
                <a:solidFill>
                  <a:schemeClr val="tx1"/>
                </a:solidFill>
              </a:rPr>
              <a:t> </a:t>
            </a:r>
            <a:r>
              <a:rPr lang="en-US" altLang="zh-CN" dirty="0" smtClean="0">
                <a:solidFill>
                  <a:schemeClr val="tx1"/>
                </a:solidFill>
              </a:rPr>
              <a:t>Inlet</a:t>
            </a:r>
            <a:endParaRPr lang="zh-CN" altLang="en-US" dirty="0">
              <a:solidFill>
                <a:schemeClr val="tx1"/>
              </a:solidFill>
            </a:endParaRPr>
          </a:p>
        </p:txBody>
      </p:sp>
      <p:sp>
        <p:nvSpPr>
          <p:cNvPr id="28" name="线形标注 1 27"/>
          <p:cNvSpPr/>
          <p:nvPr/>
        </p:nvSpPr>
        <p:spPr>
          <a:xfrm>
            <a:off x="4966305" y="4925081"/>
            <a:ext cx="1889105" cy="500066"/>
          </a:xfrm>
          <a:prstGeom prst="borderCallout1">
            <a:avLst>
              <a:gd name="adj1" fmla="val 44626"/>
              <a:gd name="adj2" fmla="val -1088"/>
              <a:gd name="adj3" fmla="val -147983"/>
              <a:gd name="adj4" fmla="val -10719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G3/8 Brine </a:t>
            </a:r>
            <a:r>
              <a:rPr lang="en-US" altLang="zh-CN" dirty="0">
                <a:solidFill>
                  <a:schemeClr val="tx1"/>
                </a:solidFill>
              </a:rPr>
              <a:t>T</a:t>
            </a:r>
            <a:r>
              <a:rPr lang="en-US" altLang="zh-CN" dirty="0" smtClean="0">
                <a:solidFill>
                  <a:schemeClr val="tx1"/>
                </a:solidFill>
              </a:rPr>
              <a:t>ank Connector</a:t>
            </a:r>
            <a:endParaRPr lang="zh-CN" altLang="en-US" dirty="0">
              <a:solidFill>
                <a:schemeClr val="tx1"/>
              </a:solidFill>
            </a:endParaRPr>
          </a:p>
        </p:txBody>
      </p:sp>
      <p:sp>
        <p:nvSpPr>
          <p:cNvPr id="29" name="线形标注 1 28"/>
          <p:cNvSpPr/>
          <p:nvPr/>
        </p:nvSpPr>
        <p:spPr>
          <a:xfrm>
            <a:off x="4275099" y="5675180"/>
            <a:ext cx="3115699" cy="500066"/>
          </a:xfrm>
          <a:prstGeom prst="borderCallout1">
            <a:avLst>
              <a:gd name="adj1" fmla="val 44626"/>
              <a:gd name="adj2" fmla="val -1088"/>
              <a:gd name="adj3" fmla="val -177309"/>
              <a:gd name="adj4" fmla="val -2034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2.5”-8NPSM Base</a:t>
            </a:r>
          </a:p>
          <a:p>
            <a:pPr algn="ctr"/>
            <a:r>
              <a:rPr lang="en-US" altLang="zh-CN" dirty="0" smtClean="0">
                <a:solidFill>
                  <a:schemeClr val="tx1"/>
                </a:solidFill>
              </a:rPr>
              <a:t>1”D-GB</a:t>
            </a:r>
            <a:r>
              <a:rPr lang="zh-CN" altLang="en-US" dirty="0" smtClean="0"/>
              <a:t> </a:t>
            </a:r>
            <a:r>
              <a:rPr lang="zh-CN" altLang="en-US" dirty="0" smtClean="0">
                <a:solidFill>
                  <a:schemeClr val="tx1"/>
                </a:solidFill>
              </a:rPr>
              <a:t>（</a:t>
            </a:r>
            <a:r>
              <a:rPr lang="en-US" dirty="0" smtClean="0">
                <a:solidFill>
                  <a:schemeClr val="tx1"/>
                </a:solidFill>
              </a:rPr>
              <a:t>Ø32</a:t>
            </a:r>
            <a:r>
              <a:rPr lang="zh-CN" altLang="en-US" dirty="0" smtClean="0">
                <a:solidFill>
                  <a:schemeClr val="tx1"/>
                </a:solidFill>
              </a:rPr>
              <a:t>）</a:t>
            </a:r>
            <a:r>
              <a:rPr lang="en-US" altLang="zh-CN" dirty="0" smtClean="0">
                <a:solidFill>
                  <a:schemeClr val="tx1"/>
                </a:solidFill>
              </a:rPr>
              <a:t>Riser pipe</a:t>
            </a:r>
            <a:endParaRPr lang="zh-CN" altLang="en-US" dirty="0">
              <a:solidFill>
                <a:schemeClr val="tx1"/>
              </a:solidFill>
            </a:endParaRPr>
          </a:p>
        </p:txBody>
      </p:sp>
      <p:cxnSp>
        <p:nvCxnSpPr>
          <p:cNvPr id="30" name="直接连接符 29"/>
          <p:cNvCxnSpPr/>
          <p:nvPr/>
        </p:nvCxnSpPr>
        <p:spPr>
          <a:xfrm rot="5400000">
            <a:off x="6110758" y="4817924"/>
            <a:ext cx="1357322" cy="357190"/>
          </a:xfrm>
          <a:prstGeom prst="line">
            <a:avLst/>
          </a:prstGeom>
          <a:ln w="22225"/>
        </p:spPr>
        <p:style>
          <a:lnRef idx="1">
            <a:schemeClr val="accent1"/>
          </a:lnRef>
          <a:fillRef idx="0">
            <a:schemeClr val="accent1"/>
          </a:fillRef>
          <a:effectRef idx="0">
            <a:schemeClr val="accent1"/>
          </a:effectRef>
          <a:fontRef idx="minor">
            <a:schemeClr val="tx1"/>
          </a:fontRef>
        </p:style>
      </p:cxnSp>
      <p:pic>
        <p:nvPicPr>
          <p:cNvPr id="31"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6037876" y="877228"/>
            <a:ext cx="2931795" cy="1145858"/>
          </a:xfrm>
          <a:prstGeom prst="rect">
            <a:avLst/>
          </a:prstGeom>
          <a:noFill/>
          <a:ln w="9525">
            <a:noFill/>
            <a:miter lim="800000"/>
            <a:headEnd/>
            <a:tailEnd/>
          </a:ln>
          <a:effectLst/>
        </p:spPr>
      </p:pic>
      <p:sp>
        <p:nvSpPr>
          <p:cNvPr id="32" name="线形标注 1 31"/>
          <p:cNvSpPr/>
          <p:nvPr/>
        </p:nvSpPr>
        <p:spPr>
          <a:xfrm>
            <a:off x="567062" y="796300"/>
            <a:ext cx="3857652" cy="1133991"/>
          </a:xfrm>
          <a:prstGeom prst="borderCallout1">
            <a:avLst>
              <a:gd name="adj1" fmla="val 101553"/>
              <a:gd name="adj2" fmla="val 49824"/>
              <a:gd name="adj3" fmla="val 212553"/>
              <a:gd name="adj4" fmla="val 7005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The principle of F142 is same as F116, all the spare parts are same as F116, except valve body, back cover and front cover.</a:t>
            </a:r>
            <a:endParaRPr lang="zh-CN" altLang="en-US" dirty="0">
              <a:solidFill>
                <a:schemeClr val="tx1"/>
              </a:solidFill>
            </a:endParaRPr>
          </a:p>
        </p:txBody>
      </p:sp>
    </p:spTree>
    <p:extLst>
      <p:ext uri="{BB962C8B-B14F-4D97-AF65-F5344CB8AC3E}">
        <p14:creationId xmlns:p14="http://schemas.microsoft.com/office/powerpoint/2010/main" xmlns="" val="17263520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4</a:t>
            </a:fld>
            <a:endParaRPr lang="zh-CN" altLang="en-US"/>
          </a:p>
        </p:txBody>
      </p:sp>
      <p:graphicFrame>
        <p:nvGraphicFramePr>
          <p:cNvPr id="5" name="表格 4"/>
          <p:cNvGraphicFramePr>
            <a:graphicFrameLocks noGrp="1"/>
          </p:cNvGraphicFramePr>
          <p:nvPr>
            <p:extLst>
              <p:ext uri="{D42A27DB-BD31-4B8C-83A1-F6EECF244321}">
                <p14:modId xmlns:p14="http://schemas.microsoft.com/office/powerpoint/2010/main" xmlns="" val="1598767495"/>
              </p:ext>
            </p:extLst>
          </p:nvPr>
        </p:nvGraphicFramePr>
        <p:xfrm>
          <a:off x="149254" y="1647930"/>
          <a:ext cx="8763633" cy="3520909"/>
        </p:xfrm>
        <a:graphic>
          <a:graphicData uri="http://schemas.openxmlformats.org/drawingml/2006/table">
            <a:tbl>
              <a:tblPr/>
              <a:tblGrid>
                <a:gridCol w="976161"/>
                <a:gridCol w="693337"/>
                <a:gridCol w="693336"/>
                <a:gridCol w="743578"/>
                <a:gridCol w="1065125"/>
                <a:gridCol w="813917"/>
                <a:gridCol w="1266092"/>
                <a:gridCol w="1185705"/>
                <a:gridCol w="1326382"/>
              </a:tblGrid>
              <a:tr h="789667">
                <a:tc gridSpan="9">
                  <a:txBody>
                    <a:bodyPr/>
                    <a:lstStyle/>
                    <a:p>
                      <a:pPr algn="ctr">
                        <a:spcAft>
                          <a:spcPts val="0"/>
                        </a:spcAft>
                      </a:pPr>
                      <a:r>
                        <a:rPr lang="en-US" altLang="zh-CN" sz="1800" kern="100" dirty="0" smtClean="0">
                          <a:latin typeface="+mn-lt"/>
                          <a:ea typeface="宋体"/>
                          <a:cs typeface="Times New Roman"/>
                        </a:rPr>
                        <a:t>Technical Parameters</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1134512">
                <a:tc>
                  <a:txBody>
                    <a:bodyPr/>
                    <a:lstStyle/>
                    <a:p>
                      <a:pPr algn="ctr">
                        <a:spcAft>
                          <a:spcPts val="0"/>
                        </a:spcAft>
                      </a:pPr>
                      <a:r>
                        <a:rPr lang="en-US" altLang="zh-CN" sz="1800" kern="0" spc="300" dirty="0" smtClean="0">
                          <a:latin typeface="+mn-lt"/>
                          <a:ea typeface="宋体"/>
                          <a:cs typeface="Times New Roman"/>
                        </a:rPr>
                        <a:t>Model</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800" kern="100" dirty="0" smtClean="0">
                          <a:latin typeface="+mn-lt"/>
                          <a:ea typeface="宋体"/>
                          <a:cs typeface="Times New Roman"/>
                        </a:rPr>
                        <a:t>Inlet</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800" kern="100" dirty="0" smtClean="0">
                          <a:latin typeface="+mn-lt"/>
                          <a:ea typeface="宋体"/>
                          <a:cs typeface="Times New Roman"/>
                        </a:rPr>
                        <a:t>Outlet</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800" kern="100" dirty="0" smtClean="0">
                          <a:latin typeface="+mn-lt"/>
                          <a:ea typeface="宋体"/>
                          <a:cs typeface="Times New Roman"/>
                        </a:rPr>
                        <a:t>Drain</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600" kern="100" dirty="0" smtClean="0">
                          <a:latin typeface="+mn-lt"/>
                          <a:ea typeface="宋体"/>
                          <a:cs typeface="Times New Roman"/>
                        </a:rPr>
                        <a:t>Brine Tank</a:t>
                      </a:r>
                      <a:r>
                        <a:rPr lang="en-US" altLang="zh-CN" sz="1600" kern="100" baseline="0" dirty="0" smtClean="0">
                          <a:latin typeface="+mn-lt"/>
                          <a:ea typeface="宋体"/>
                          <a:cs typeface="Times New Roman"/>
                        </a:rPr>
                        <a:t> Connector</a:t>
                      </a:r>
                      <a:endParaRPr lang="zh-CN" sz="16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800" kern="100" dirty="0" smtClean="0">
                          <a:latin typeface="+mn-lt"/>
                          <a:ea typeface="宋体"/>
                          <a:cs typeface="Times New Roman"/>
                        </a:rPr>
                        <a:t>Base</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800" kern="100" dirty="0" smtClean="0">
                          <a:latin typeface="+mn-lt"/>
                          <a:ea typeface="宋体"/>
                          <a:cs typeface="Times New Roman"/>
                        </a:rPr>
                        <a:t>Riser</a:t>
                      </a:r>
                      <a:r>
                        <a:rPr lang="en-US" altLang="zh-CN" sz="1800" kern="100" baseline="0" dirty="0" smtClean="0">
                          <a:latin typeface="+mn-lt"/>
                          <a:ea typeface="宋体"/>
                          <a:cs typeface="Times New Roman"/>
                        </a:rPr>
                        <a:t> Pipe</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800" kern="100" dirty="0" smtClean="0">
                          <a:latin typeface="+mn-lt"/>
                          <a:ea typeface="宋体"/>
                          <a:cs typeface="Times New Roman"/>
                        </a:rPr>
                        <a:t>Flow Rate m3/h @0.1MPa</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600" kern="100" dirty="0" smtClean="0">
                          <a:latin typeface="+mn-lt"/>
                          <a:ea typeface="宋体"/>
                          <a:cs typeface="Times New Roman"/>
                        </a:rPr>
                        <a:t>Regeneration</a:t>
                      </a:r>
                      <a:r>
                        <a:rPr lang="en-US" altLang="zh-CN" sz="1600" kern="100" baseline="0" dirty="0" smtClean="0">
                          <a:latin typeface="+mn-lt"/>
                          <a:ea typeface="宋体"/>
                          <a:cs typeface="Times New Roman"/>
                        </a:rPr>
                        <a:t> Mode</a:t>
                      </a:r>
                      <a:endParaRPr lang="zh-CN" altLang="zh-CN" sz="1600" kern="100" dirty="0" smtClean="0">
                        <a:latin typeface="+mn-lt"/>
                        <a:ea typeface="宋体"/>
                        <a:cs typeface="Times New Roman"/>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6730">
                <a:tc>
                  <a:txBody>
                    <a:bodyPr/>
                    <a:lstStyle/>
                    <a:p>
                      <a:pPr algn="ctr">
                        <a:spcAft>
                          <a:spcPts val="0"/>
                        </a:spcAft>
                      </a:pPr>
                      <a:r>
                        <a:rPr lang="en-US" sz="1800" kern="100" dirty="0" smtClean="0">
                          <a:latin typeface="+mn-lt"/>
                          <a:ea typeface="宋体"/>
                          <a:cs typeface="Times New Roman"/>
                        </a:rPr>
                        <a:t>F142</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smtClean="0">
                          <a:latin typeface="+mn-lt"/>
                          <a:ea typeface="宋体"/>
                          <a:cs typeface="Times New Roman"/>
                        </a:rPr>
                        <a:t>G1</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smtClean="0">
                          <a:latin typeface="+mn-lt"/>
                          <a:ea typeface="宋体"/>
                          <a:cs typeface="Times New Roman"/>
                        </a:rPr>
                        <a:t>G1</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800" kern="100" dirty="0" smtClean="0">
                          <a:latin typeface="+mn-lt"/>
                          <a:ea typeface="宋体"/>
                          <a:cs typeface="Times New Roman"/>
                        </a:rPr>
                        <a:t>Φ</a:t>
                      </a:r>
                      <a:r>
                        <a:rPr lang="en-US" sz="1800" kern="100" dirty="0" smtClean="0">
                          <a:latin typeface="+mn-lt"/>
                          <a:ea typeface="宋体"/>
                          <a:cs typeface="Times New Roman"/>
                        </a:rPr>
                        <a:t>12</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a:latin typeface="+mn-lt"/>
                          <a:ea typeface="宋体"/>
                          <a:cs typeface="Times New Roman"/>
                        </a:rPr>
                        <a:t>G3/8</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kern="100" dirty="0" smtClean="0">
                          <a:latin typeface="+mn-lt"/>
                          <a:ea typeface="宋体"/>
                          <a:cs typeface="Times New Roman"/>
                        </a:rPr>
                        <a:t>2.5”-8NPSM</a:t>
                      </a:r>
                      <a:endParaRPr lang="en-US"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dirty="0" smtClean="0">
                          <a:solidFill>
                            <a:schemeClr val="tx1"/>
                          </a:solidFill>
                          <a:latin typeface="+mn-lt"/>
                        </a:rPr>
                        <a:t>1”D-</a:t>
                      </a:r>
                    </a:p>
                    <a:p>
                      <a:pPr algn="ctr">
                        <a:spcAft>
                          <a:spcPts val="0"/>
                        </a:spcAft>
                      </a:pPr>
                      <a:r>
                        <a:rPr lang="en-US" altLang="zh-CN" dirty="0" smtClean="0">
                          <a:solidFill>
                            <a:schemeClr val="tx1"/>
                          </a:solidFill>
                          <a:latin typeface="+mn-lt"/>
                        </a:rPr>
                        <a:t>GB</a:t>
                      </a:r>
                      <a:r>
                        <a:rPr lang="zh-CN" altLang="en-US" dirty="0" smtClean="0">
                          <a:latin typeface="+mn-lt"/>
                        </a:rPr>
                        <a:t> </a:t>
                      </a:r>
                      <a:r>
                        <a:rPr lang="zh-CN" altLang="en-US" dirty="0" smtClean="0">
                          <a:solidFill>
                            <a:schemeClr val="tx1"/>
                          </a:solidFill>
                          <a:latin typeface="+mn-lt"/>
                        </a:rPr>
                        <a:t>（</a:t>
                      </a:r>
                      <a:r>
                        <a:rPr lang="en-US" dirty="0" smtClean="0">
                          <a:solidFill>
                            <a:schemeClr val="tx1"/>
                          </a:solidFill>
                          <a:latin typeface="+mn-lt"/>
                        </a:rPr>
                        <a:t>Ø32</a:t>
                      </a:r>
                      <a:r>
                        <a:rPr lang="zh-CN" altLang="en-US" dirty="0" smtClean="0">
                          <a:solidFill>
                            <a:schemeClr val="tx1"/>
                          </a:solidFill>
                          <a:latin typeface="+mn-lt"/>
                        </a:rPr>
                        <a:t>）</a:t>
                      </a:r>
                      <a:endParaRPr lang="en-US"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altLang="zh-CN" sz="1800" kern="100" dirty="0" smtClean="0">
                          <a:latin typeface="+mn-lt"/>
                          <a:ea typeface="宋体"/>
                          <a:cs typeface="Times New Roman"/>
                        </a:rPr>
                        <a:t>4.00</a:t>
                      </a:r>
                      <a:endParaRPr lang="zh-CN" sz="1800" kern="100" dirty="0">
                        <a:latin typeface="+mn-lt"/>
                        <a:ea typeface="宋体"/>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800" kern="100" dirty="0" smtClean="0">
                          <a:latin typeface="+mn-lt"/>
                          <a:ea typeface="宋体"/>
                          <a:cs typeface="Times New Roman"/>
                        </a:rPr>
                        <a:t>Down-flow</a:t>
                      </a:r>
                      <a:endParaRPr lang="zh-CN" altLang="zh-CN" sz="1800" kern="100" dirty="0" smtClean="0">
                        <a:latin typeface="+mn-lt"/>
                        <a:ea typeface="宋体"/>
                        <a:cs typeface="Times New Roman"/>
                      </a:endParaRPr>
                    </a:p>
                    <a:p>
                      <a:pPr algn="ctr">
                        <a:spcAft>
                          <a:spcPts val="0"/>
                        </a:spcAft>
                      </a:pPr>
                      <a:endParaRPr lang="zh-CN" sz="1800" kern="100" dirty="0">
                        <a:latin typeface="+mn-lt"/>
                        <a:ea typeface="宋体"/>
                        <a:cs typeface="Times New Roman"/>
                      </a:endParaRPr>
                    </a:p>
                  </a:txBody>
                  <a:tcPr marL="36195" marR="36195"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6" name="组合 59"/>
          <p:cNvGrpSpPr/>
          <p:nvPr/>
        </p:nvGrpSpPr>
        <p:grpSpPr>
          <a:xfrm rot="17100000">
            <a:off x="199545" y="154683"/>
            <a:ext cx="369878" cy="358808"/>
            <a:chOff x="1032060" y="5022216"/>
            <a:chExt cx="753746" cy="734645"/>
          </a:xfrm>
        </p:grpSpPr>
        <p:sp>
          <p:nvSpPr>
            <p:cNvPr id="7" name="等腰三角形 6"/>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标题 21"/>
          <p:cNvSpPr txBox="1"/>
          <p:nvPr/>
        </p:nvSpPr>
        <p:spPr>
          <a:xfrm>
            <a:off x="668221" y="115747"/>
            <a:ext cx="5305067"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F142 Control Valve Parameters</a:t>
            </a:r>
            <a:endParaRPr lang="zh-CN" altLang="en-US" sz="2400" b="1" dirty="0">
              <a:sym typeface="方正兰亭黑_GBK" panose="02000000000000000000" pitchFamily="2" charset="-122"/>
            </a:endParaRPr>
          </a:p>
        </p:txBody>
      </p:sp>
    </p:spTree>
    <p:extLst>
      <p:ext uri="{BB962C8B-B14F-4D97-AF65-F5344CB8AC3E}">
        <p14:creationId xmlns:p14="http://schemas.microsoft.com/office/powerpoint/2010/main" xmlns="" val="3714411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5</a:t>
            </a:fld>
            <a:endParaRPr lang="zh-CN" altLang="en-US"/>
          </a:p>
        </p:txBody>
      </p:sp>
      <p:sp>
        <p:nvSpPr>
          <p:cNvPr id="4" name="标题 1"/>
          <p:cNvSpPr txBox="1">
            <a:spLocks/>
          </p:cNvSpPr>
          <p:nvPr/>
        </p:nvSpPr>
        <p:spPr>
          <a:xfrm>
            <a:off x="3286116" y="2000240"/>
            <a:ext cx="5357850" cy="3143272"/>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spcBef>
                <a:spcPts val="0"/>
              </a:spcBef>
            </a:pPr>
            <a:r>
              <a:rPr lang="en-US" altLang="zh-CN" sz="2000" dirty="0" smtClean="0">
                <a:latin typeface="+mn-lt"/>
              </a:rPr>
              <a:t>Application:</a:t>
            </a:r>
          </a:p>
          <a:p>
            <a:pPr>
              <a:lnSpc>
                <a:spcPts val="2600"/>
              </a:lnSpc>
              <a:spcBef>
                <a:spcPts val="0"/>
              </a:spcBef>
            </a:pPr>
            <a:r>
              <a:rPr lang="en-US" altLang="zh-CN" sz="2000" dirty="0" smtClean="0">
                <a:latin typeface="+mn-lt"/>
              </a:rPr>
              <a:t>● Duplex tanks softener system works in series</a:t>
            </a:r>
          </a:p>
          <a:p>
            <a:pPr>
              <a:lnSpc>
                <a:spcPts val="2600"/>
              </a:lnSpc>
              <a:spcBef>
                <a:spcPts val="0"/>
              </a:spcBef>
            </a:pPr>
            <a:endParaRPr lang="en-US" altLang="zh-CN" sz="2000" dirty="0" smtClean="0">
              <a:latin typeface="+mn-lt"/>
            </a:endParaRPr>
          </a:p>
          <a:p>
            <a:pPr>
              <a:lnSpc>
                <a:spcPts val="2600"/>
              </a:lnSpc>
              <a:spcBef>
                <a:spcPts val="0"/>
              </a:spcBef>
            </a:pPr>
            <a:r>
              <a:rPr lang="en-US" altLang="zh-CN" sz="2000" dirty="0" smtClean="0"/>
              <a:t>● </a:t>
            </a:r>
            <a:r>
              <a:rPr lang="en-US" altLang="zh-CN" sz="2100" dirty="0" smtClean="0">
                <a:latin typeface="+mn-lt"/>
              </a:rPr>
              <a:t>Filtration + softening duplex tanks system working in series</a:t>
            </a:r>
          </a:p>
          <a:p>
            <a:pPr>
              <a:lnSpc>
                <a:spcPts val="2600"/>
              </a:lnSpc>
              <a:spcBef>
                <a:spcPts val="0"/>
              </a:spcBef>
            </a:pPr>
            <a:r>
              <a:rPr lang="en-US" altLang="zh-CN" sz="2000" dirty="0" smtClean="0">
                <a:latin typeface="+mn-lt"/>
              </a:rPr>
              <a:t/>
            </a:r>
            <a:br>
              <a:rPr lang="en-US" altLang="zh-CN" sz="2000" dirty="0" smtClean="0">
                <a:latin typeface="+mn-lt"/>
              </a:rPr>
            </a:br>
            <a:r>
              <a:rPr lang="en-US" altLang="zh-CN" sz="2100" dirty="0" smtClean="0">
                <a:latin typeface="+mn-lt"/>
              </a:rPr>
              <a:t>● Ozone aeration+ filtration duplex tanks system working in series (for iron and manganese removal) </a:t>
            </a:r>
            <a:endParaRPr lang="zh-CN" altLang="en-US" sz="2100" dirty="0">
              <a:latin typeface="+mn-lt"/>
            </a:endParaRPr>
          </a:p>
        </p:txBody>
      </p:sp>
      <p:pic>
        <p:nvPicPr>
          <p:cNvPr id="5"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28596" y="1000108"/>
            <a:ext cx="2643206" cy="4859433"/>
          </a:xfrm>
          <a:prstGeom prst="rect">
            <a:avLst/>
          </a:prstGeom>
          <a:noFill/>
          <a:ln w="9525">
            <a:noFill/>
            <a:miter lim="800000"/>
            <a:headEnd/>
            <a:tailEnd/>
          </a:ln>
          <a:effectLst/>
        </p:spPr>
      </p:pic>
      <p:sp>
        <p:nvSpPr>
          <p:cNvPr id="6" name="线形标注 1 5"/>
          <p:cNvSpPr/>
          <p:nvPr/>
        </p:nvSpPr>
        <p:spPr>
          <a:xfrm>
            <a:off x="3071802" y="868752"/>
            <a:ext cx="5429103" cy="628451"/>
          </a:xfrm>
          <a:prstGeom prst="borderCallout1">
            <a:avLst>
              <a:gd name="adj1" fmla="val 44626"/>
              <a:gd name="adj2" fmla="val -1088"/>
              <a:gd name="adj3" fmla="val 122851"/>
              <a:gd name="adj4" fmla="val -1509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solidFill>
                  <a:schemeClr val="tx1"/>
                </a:solidFill>
              </a:rPr>
              <a:t>One valve control two tanks, working in series, regeneration at same time</a:t>
            </a:r>
            <a:endParaRPr lang="zh-CN" altLang="en-US" sz="2000" dirty="0">
              <a:solidFill>
                <a:schemeClr val="tx1"/>
              </a:solidFill>
            </a:endParaRPr>
          </a:p>
        </p:txBody>
      </p:sp>
      <p:sp>
        <p:nvSpPr>
          <p:cNvPr id="7" name="线形标注 1 6"/>
          <p:cNvSpPr/>
          <p:nvPr/>
        </p:nvSpPr>
        <p:spPr>
          <a:xfrm>
            <a:off x="2786050" y="5929330"/>
            <a:ext cx="1333774" cy="500066"/>
          </a:xfrm>
          <a:prstGeom prst="borderCallout1">
            <a:avLst>
              <a:gd name="adj1" fmla="val 44626"/>
              <a:gd name="adj2" fmla="val -1088"/>
              <a:gd name="adj3" fmla="val -80706"/>
              <a:gd name="adj4" fmla="val -3225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(Main tank)</a:t>
            </a:r>
            <a:endParaRPr lang="zh-CN" altLang="en-US" dirty="0">
              <a:solidFill>
                <a:schemeClr val="tx1"/>
              </a:solidFill>
            </a:endParaRPr>
          </a:p>
        </p:txBody>
      </p:sp>
      <p:sp>
        <p:nvSpPr>
          <p:cNvPr id="8" name="线形标注 1 7"/>
          <p:cNvSpPr/>
          <p:nvPr/>
        </p:nvSpPr>
        <p:spPr>
          <a:xfrm>
            <a:off x="1191247" y="5929330"/>
            <a:ext cx="1117904" cy="500066"/>
          </a:xfrm>
          <a:prstGeom prst="borderCallout1">
            <a:avLst>
              <a:gd name="adj1" fmla="val 44626"/>
              <a:gd name="adj2" fmla="val -1088"/>
              <a:gd name="adj3" fmla="val -72081"/>
              <a:gd name="adj4" fmla="val -4542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a:t>
            </a:r>
            <a:endParaRPr lang="zh-CN" altLang="en-US" dirty="0">
              <a:solidFill>
                <a:schemeClr val="tx1"/>
              </a:solidFill>
            </a:endParaRPr>
          </a:p>
        </p:txBody>
      </p:sp>
      <p:grpSp>
        <p:nvGrpSpPr>
          <p:cNvPr id="9" name="组合 59"/>
          <p:cNvGrpSpPr/>
          <p:nvPr/>
        </p:nvGrpSpPr>
        <p:grpSpPr>
          <a:xfrm rot="17100000">
            <a:off x="199545" y="154683"/>
            <a:ext cx="369878" cy="358808"/>
            <a:chOff x="1032060" y="5022216"/>
            <a:chExt cx="753746" cy="734645"/>
          </a:xfrm>
        </p:grpSpPr>
        <p:sp>
          <p:nvSpPr>
            <p:cNvPr id="10" name="等腰三角形 9"/>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标题 21"/>
          <p:cNvSpPr txBox="1"/>
          <p:nvPr/>
        </p:nvSpPr>
        <p:spPr>
          <a:xfrm>
            <a:off x="668221" y="115747"/>
            <a:ext cx="5305067" cy="430520"/>
          </a:xfrm>
          <a:prstGeom prst="rect">
            <a:avLst/>
          </a:prstGeom>
          <a:solidFill>
            <a:srgbClr val="A6CAEE"/>
          </a:solidFill>
        </p:spPr>
        <p:txBody>
          <a:bodyPr/>
          <a:lstStyle/>
          <a:p>
            <a:pPr>
              <a:defRPr/>
            </a:pPr>
            <a:r>
              <a:rPr lang="en-US" altLang="zh-CN" sz="2400" b="1" dirty="0" smtClean="0">
                <a:sym typeface="方正兰亭黑_GBK" panose="02000000000000000000" pitchFamily="2" charset="-122"/>
              </a:rPr>
              <a:t>F142 Control Valve Application</a:t>
            </a:r>
            <a:endParaRPr lang="zh-CN" altLang="en-US" sz="2400" b="1" dirty="0">
              <a:sym typeface="方正兰亭黑_GBK" panose="02000000000000000000" pitchFamily="2" charset="-122"/>
            </a:endParaRPr>
          </a:p>
        </p:txBody>
      </p:sp>
    </p:spTree>
    <p:extLst>
      <p:ext uri="{BB962C8B-B14F-4D97-AF65-F5344CB8AC3E}">
        <p14:creationId xmlns:p14="http://schemas.microsoft.com/office/powerpoint/2010/main" xmlns="" val="368432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8596" y="1071546"/>
            <a:ext cx="2643206" cy="4859433"/>
          </a:xfrm>
          <a:prstGeom prst="rect">
            <a:avLst/>
          </a:prstGeom>
          <a:noFill/>
          <a:ln w="9525">
            <a:noFill/>
            <a:miter lim="800000"/>
            <a:headEnd/>
            <a:tailEnd/>
          </a:ln>
          <a:effectLst/>
        </p:spPr>
      </p:pic>
      <p:sp>
        <p:nvSpPr>
          <p:cNvPr id="7" name="线形标注 1 6"/>
          <p:cNvSpPr/>
          <p:nvPr/>
        </p:nvSpPr>
        <p:spPr>
          <a:xfrm>
            <a:off x="2428860" y="6072206"/>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Softening Tank, Second Grade</a:t>
            </a:r>
            <a:endParaRPr lang="zh-CN" altLang="en-US" dirty="0">
              <a:solidFill>
                <a:schemeClr val="tx1"/>
              </a:solidFill>
            </a:endParaRPr>
          </a:p>
        </p:txBody>
      </p:sp>
      <p:sp>
        <p:nvSpPr>
          <p:cNvPr id="8" name="线形标注 1 7"/>
          <p:cNvSpPr/>
          <p:nvPr/>
        </p:nvSpPr>
        <p:spPr>
          <a:xfrm>
            <a:off x="241942" y="5863642"/>
            <a:ext cx="1836681" cy="785794"/>
          </a:xfrm>
          <a:prstGeom prst="borderCallout1">
            <a:avLst>
              <a:gd name="adj1" fmla="val -226"/>
              <a:gd name="adj2" fmla="val 50055"/>
              <a:gd name="adj3" fmla="val -96233"/>
              <a:gd name="adj4" fmla="val 6455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Softening Tank, First Grade</a:t>
            </a:r>
            <a:endParaRPr lang="zh-CN" altLang="en-US" dirty="0">
              <a:solidFill>
                <a:schemeClr val="tx1"/>
              </a:solidFill>
            </a:endParaRPr>
          </a:p>
        </p:txBody>
      </p:sp>
      <p:sp>
        <p:nvSpPr>
          <p:cNvPr id="9" name="标题 1"/>
          <p:cNvSpPr>
            <a:spLocks noGrp="1"/>
          </p:cNvSpPr>
          <p:nvPr>
            <p:ph type="ctrTitle"/>
          </p:nvPr>
        </p:nvSpPr>
        <p:spPr>
          <a:xfrm>
            <a:off x="3357554" y="1296237"/>
            <a:ext cx="5357850" cy="3561523"/>
          </a:xfrm>
        </p:spPr>
        <p:txBody>
          <a:bodyPr>
            <a:noAutofit/>
          </a:bodyPr>
          <a:lstStyle/>
          <a:p>
            <a:pPr algn="l">
              <a:lnSpc>
                <a:spcPts val="2600"/>
              </a:lnSpc>
            </a:pPr>
            <a:r>
              <a:rPr lang="en-US" altLang="zh-CN" sz="2000" dirty="0" smtClean="0">
                <a:latin typeface="+mn-lt"/>
              </a:rPr>
              <a:t>Characteristics</a:t>
            </a:r>
            <a:br>
              <a:rPr lang="en-US" altLang="zh-CN" sz="2000" dirty="0" smtClean="0">
                <a:latin typeface="+mn-lt"/>
              </a:rPr>
            </a:br>
            <a:r>
              <a:rPr lang="zh-CN" altLang="zh-CN" sz="2000" dirty="0" smtClean="0"/>
              <a:t>●</a:t>
            </a:r>
            <a:r>
              <a:rPr lang="zh-CN" altLang="en-US" sz="2000" dirty="0">
                <a:latin typeface="+mn-lt"/>
                <a:ea typeface="宋体"/>
              </a:rPr>
              <a:t> </a:t>
            </a:r>
            <a:r>
              <a:rPr lang="en-US" altLang="zh-CN" sz="2000" dirty="0" smtClean="0">
                <a:latin typeface="+mn-lt"/>
                <a:ea typeface="宋体"/>
              </a:rPr>
              <a:t>Softening(U2 tank) + softening (U1 tank): service, backwash, brine &amp; slow rinse and fast rinse in series.</a:t>
            </a:r>
            <a:br>
              <a:rPr lang="en-US" altLang="zh-CN" sz="2000" dirty="0" smtClean="0">
                <a:latin typeface="+mn-lt"/>
                <a:ea typeface="宋体"/>
              </a:rPr>
            </a:br>
            <a:r>
              <a:rPr lang="zh-CN" altLang="zh-CN" sz="2000" dirty="0" smtClean="0">
                <a:latin typeface="+mn-lt"/>
              </a:rPr>
              <a:t>●</a:t>
            </a:r>
            <a:r>
              <a:rPr lang="en-US" altLang="zh-CN" sz="2000" dirty="0" smtClean="0">
                <a:latin typeface="+mn-lt"/>
              </a:rPr>
              <a:t>The principle is same as F116, down-flow regeneration.</a:t>
            </a:r>
            <a:br>
              <a:rPr lang="en-US" altLang="zh-CN" sz="2000" dirty="0" smtClean="0">
                <a:latin typeface="+mn-lt"/>
              </a:rPr>
            </a:br>
            <a:r>
              <a:rPr lang="zh-CN" altLang="zh-CN" sz="2000" dirty="0" smtClean="0">
                <a:latin typeface="+mn-lt"/>
              </a:rPr>
              <a:t>●</a:t>
            </a:r>
            <a:r>
              <a:rPr lang="zh-CN" altLang="en-US" sz="2000" dirty="0">
                <a:latin typeface="+mn-lt"/>
              </a:rPr>
              <a:t> </a:t>
            </a:r>
            <a:r>
              <a:rPr lang="en-US" altLang="zh-CN" sz="2000" dirty="0" smtClean="0">
                <a:latin typeface="+mn-lt"/>
              </a:rPr>
              <a:t>Suitable </a:t>
            </a:r>
            <a:r>
              <a:rPr lang="en-US" altLang="zh-CN" sz="2000" dirty="0">
                <a:latin typeface="+mn-lt"/>
              </a:rPr>
              <a:t>for </a:t>
            </a:r>
            <a:r>
              <a:rPr lang="en-US" altLang="zh-CN" sz="2000" dirty="0" smtClean="0">
                <a:latin typeface="+mn-lt"/>
              </a:rPr>
              <a:t>two-grate </a:t>
            </a:r>
            <a:r>
              <a:rPr lang="en-US" altLang="zh-CN" sz="2000" dirty="0">
                <a:latin typeface="+mn-lt"/>
              </a:rPr>
              <a:t>series softening of high hardness water with high cost performance</a:t>
            </a:r>
            <a:r>
              <a:rPr lang="en-US" altLang="zh-CN" sz="2000" dirty="0" smtClean="0">
                <a:latin typeface="+mn-lt"/>
              </a:rPr>
              <a:t>.</a:t>
            </a:r>
            <a:r>
              <a:rPr lang="en-US" altLang="zh-CN" sz="2000" dirty="0" smtClean="0"/>
              <a:t/>
            </a:r>
            <a:br>
              <a:rPr lang="en-US" altLang="zh-CN" sz="2000" dirty="0" smtClean="0"/>
            </a:br>
            <a:endParaRPr lang="zh-CN" altLang="en-US" sz="2000" dirty="0"/>
          </a:p>
        </p:txBody>
      </p:sp>
      <p:grpSp>
        <p:nvGrpSpPr>
          <p:cNvPr id="10" name="组合 59"/>
          <p:cNvGrpSpPr/>
          <p:nvPr/>
        </p:nvGrpSpPr>
        <p:grpSpPr>
          <a:xfrm rot="17100000">
            <a:off x="199545" y="154683"/>
            <a:ext cx="369878" cy="358808"/>
            <a:chOff x="1032060" y="5022216"/>
            <a:chExt cx="753746" cy="734645"/>
          </a:xfrm>
        </p:grpSpPr>
        <p:sp>
          <p:nvSpPr>
            <p:cNvPr id="11" name="等腰三角形 10"/>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标题 21"/>
          <p:cNvSpPr txBox="1"/>
          <p:nvPr/>
        </p:nvSpPr>
        <p:spPr>
          <a:xfrm>
            <a:off x="668221" y="115747"/>
            <a:ext cx="6923705" cy="430520"/>
          </a:xfrm>
          <a:prstGeom prst="rect">
            <a:avLst/>
          </a:prstGeom>
          <a:solidFill>
            <a:srgbClr val="A6CAEE"/>
          </a:solidFill>
        </p:spPr>
        <p:txBody>
          <a:bodyPr/>
          <a:lstStyle/>
          <a:p>
            <a:pPr>
              <a:spcBef>
                <a:spcPct val="0"/>
              </a:spcBef>
              <a:defRPr/>
            </a:pPr>
            <a:r>
              <a:rPr lang="en-US" sz="2400" dirty="0" smtClean="0"/>
              <a:t>Softening Duplex Tanks System Working in Series</a:t>
            </a:r>
            <a:endParaRPr lang="en-US" altLang="zh-CN" sz="2400" dirty="0"/>
          </a:p>
        </p:txBody>
      </p:sp>
    </p:spTree>
    <p:extLst>
      <p:ext uri="{BB962C8B-B14F-4D97-AF65-F5344CB8AC3E}">
        <p14:creationId xmlns:p14="http://schemas.microsoft.com/office/powerpoint/2010/main" xmlns="" val="34912470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7</a:t>
            </a:fld>
            <a:endParaRPr lang="zh-CN" altLang="en-US"/>
          </a:p>
        </p:txBody>
      </p:sp>
      <p:pic>
        <p:nvPicPr>
          <p:cNvPr id="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8596" y="1071546"/>
            <a:ext cx="2643206" cy="4859433"/>
          </a:xfrm>
          <a:prstGeom prst="rect">
            <a:avLst/>
          </a:prstGeom>
          <a:noFill/>
          <a:ln w="9525">
            <a:noFill/>
            <a:miter lim="800000"/>
            <a:headEnd/>
            <a:tailEnd/>
          </a:ln>
          <a:effectLst/>
        </p:spPr>
      </p:pic>
      <p:sp>
        <p:nvSpPr>
          <p:cNvPr id="5" name="线形标注 1 4"/>
          <p:cNvSpPr/>
          <p:nvPr/>
        </p:nvSpPr>
        <p:spPr>
          <a:xfrm>
            <a:off x="2428860" y="6072206"/>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U1 Tank: </a:t>
            </a:r>
            <a:r>
              <a:rPr lang="en-US" altLang="zh-CN" dirty="0" smtClean="0">
                <a:solidFill>
                  <a:schemeClr val="tx1"/>
                </a:solidFill>
              </a:rPr>
              <a:t>Softening </a:t>
            </a:r>
            <a:r>
              <a:rPr lang="en-US" altLang="zh-CN" dirty="0">
                <a:solidFill>
                  <a:schemeClr val="tx1"/>
                </a:solidFill>
              </a:rPr>
              <a:t>Tank, Second Grade</a:t>
            </a:r>
            <a:endParaRPr lang="zh-CN" altLang="en-US" dirty="0">
              <a:solidFill>
                <a:schemeClr val="tx1"/>
              </a:solidFill>
            </a:endParaRPr>
          </a:p>
        </p:txBody>
      </p:sp>
      <p:sp>
        <p:nvSpPr>
          <p:cNvPr id="6" name="线形标注 1 5"/>
          <p:cNvSpPr/>
          <p:nvPr/>
        </p:nvSpPr>
        <p:spPr>
          <a:xfrm>
            <a:off x="149254" y="5929341"/>
            <a:ext cx="1856778" cy="785795"/>
          </a:xfrm>
          <a:prstGeom prst="borderCallout1">
            <a:avLst>
              <a:gd name="adj1" fmla="val -226"/>
              <a:gd name="adj2" fmla="val 50055"/>
              <a:gd name="adj3" fmla="val -96233"/>
              <a:gd name="adj4" fmla="val 6455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U2 Tank: </a:t>
            </a:r>
            <a:r>
              <a:rPr lang="en-US" altLang="zh-CN" dirty="0" smtClean="0">
                <a:solidFill>
                  <a:schemeClr val="tx1"/>
                </a:solidFill>
              </a:rPr>
              <a:t>Filter </a:t>
            </a:r>
            <a:r>
              <a:rPr lang="en-US" altLang="zh-CN" dirty="0">
                <a:solidFill>
                  <a:schemeClr val="tx1"/>
                </a:solidFill>
              </a:rPr>
              <a:t>Tank, First Grade</a:t>
            </a:r>
            <a:endParaRPr lang="zh-CN" altLang="en-US" dirty="0">
              <a:solidFill>
                <a:schemeClr val="tx1"/>
              </a:solidFill>
            </a:endParaRPr>
          </a:p>
        </p:txBody>
      </p:sp>
      <p:sp>
        <p:nvSpPr>
          <p:cNvPr id="7" name="标题 1"/>
          <p:cNvSpPr txBox="1">
            <a:spLocks/>
          </p:cNvSpPr>
          <p:nvPr/>
        </p:nvSpPr>
        <p:spPr>
          <a:xfrm>
            <a:off x="3357554" y="1714488"/>
            <a:ext cx="5357850" cy="314327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000" dirty="0" smtClean="0">
                <a:latin typeface="+mn-lt"/>
              </a:rPr>
              <a:t>Characteristics:</a:t>
            </a:r>
            <a:br>
              <a:rPr lang="en-US" altLang="zh-CN" sz="2000" dirty="0" smtClean="0">
                <a:latin typeface="+mn-lt"/>
              </a:rPr>
            </a:br>
            <a:r>
              <a:rPr lang="zh-CN" altLang="zh-CN" sz="2000" dirty="0" smtClean="0">
                <a:latin typeface="+mn-lt"/>
              </a:rPr>
              <a:t>●</a:t>
            </a:r>
            <a:r>
              <a:rPr lang="en-US" altLang="zh-CN" sz="2000" dirty="0" smtClean="0">
                <a:latin typeface="+mn-lt"/>
              </a:rPr>
              <a:t> </a:t>
            </a:r>
            <a:r>
              <a:rPr lang="en-US" altLang="zh-CN" sz="2000" dirty="0" smtClean="0">
                <a:latin typeface="+mn-lt"/>
                <a:ea typeface="宋体"/>
              </a:rPr>
              <a:t>Filter(U2 tank) + softening (U1 tank) service and regeneration in series.</a:t>
            </a:r>
            <a:br>
              <a:rPr lang="en-US" altLang="zh-CN" sz="2000" dirty="0" smtClean="0">
                <a:latin typeface="+mn-lt"/>
                <a:ea typeface="宋体"/>
              </a:rPr>
            </a:br>
            <a:r>
              <a:rPr lang="zh-CN" altLang="zh-CN" sz="2000" dirty="0" smtClean="0">
                <a:latin typeface="+mn-lt"/>
              </a:rPr>
              <a:t>●</a:t>
            </a:r>
            <a:r>
              <a:rPr lang="en-US" altLang="zh-CN" sz="2000" dirty="0" smtClean="0">
                <a:latin typeface="+mn-lt"/>
              </a:rPr>
              <a:t> The principle is same as F116, down-flow regeneration, brine water flows from filter tank, then softening tank</a:t>
            </a:r>
            <a:r>
              <a:rPr lang="en-US" altLang="zh-CN" sz="2000" dirty="0">
                <a:latin typeface="+mn-lt"/>
              </a:rPr>
              <a:t>, </a:t>
            </a:r>
            <a:r>
              <a:rPr lang="en-US" altLang="zh-CN" sz="2000" dirty="0" smtClean="0">
                <a:latin typeface="+mn-lt"/>
              </a:rPr>
              <a:t>effective </a:t>
            </a:r>
            <a:r>
              <a:rPr lang="en-US" altLang="zh-CN" sz="2000" dirty="0">
                <a:latin typeface="+mn-lt"/>
              </a:rPr>
              <a:t>inhibition of bacteria breeding in </a:t>
            </a:r>
            <a:r>
              <a:rPr lang="en-US" altLang="zh-CN" sz="2000" dirty="0" smtClean="0">
                <a:latin typeface="+mn-lt"/>
              </a:rPr>
              <a:t>filter </a:t>
            </a:r>
            <a:r>
              <a:rPr lang="en-US" altLang="zh-CN" sz="2000" dirty="0">
                <a:latin typeface="+mn-lt"/>
              </a:rPr>
              <a:t>tank </a:t>
            </a:r>
            <a:endParaRPr lang="en-US" altLang="zh-CN" sz="2000" dirty="0" smtClean="0">
              <a:latin typeface="+mn-lt"/>
            </a:endParaRPr>
          </a:p>
          <a:p>
            <a:pPr>
              <a:lnSpc>
                <a:spcPts val="2600"/>
              </a:lnSpc>
            </a:pPr>
            <a:r>
              <a:rPr lang="zh-CN" altLang="zh-CN" sz="2000" dirty="0" smtClean="0">
                <a:latin typeface="+mn-lt"/>
              </a:rPr>
              <a:t>●</a:t>
            </a:r>
            <a:r>
              <a:rPr lang="en-US" altLang="zh-CN" sz="2000" dirty="0" smtClean="0">
                <a:latin typeface="+mn-lt"/>
              </a:rPr>
              <a:t> Suitable for complete machine combined filtration and softening which the inlet </a:t>
            </a:r>
            <a:r>
              <a:rPr lang="en-US" altLang="zh-CN" sz="2000" dirty="0">
                <a:latin typeface="+mn-lt"/>
              </a:rPr>
              <a:t>water is municipal tap water, high cost </a:t>
            </a:r>
            <a:r>
              <a:rPr lang="en-US" altLang="zh-CN" sz="2000" dirty="0" smtClean="0">
                <a:latin typeface="+mn-lt"/>
              </a:rPr>
              <a:t>performance.</a:t>
            </a:r>
            <a:endParaRPr lang="zh-CN" altLang="en-US" sz="2000" dirty="0">
              <a:latin typeface="+mn-lt"/>
            </a:endParaRPr>
          </a:p>
        </p:txBody>
      </p:sp>
      <p:grpSp>
        <p:nvGrpSpPr>
          <p:cNvPr id="9" name="组合 59"/>
          <p:cNvGrpSpPr/>
          <p:nvPr/>
        </p:nvGrpSpPr>
        <p:grpSpPr>
          <a:xfrm rot="17100000">
            <a:off x="199545" y="154683"/>
            <a:ext cx="369878" cy="358808"/>
            <a:chOff x="1032060" y="5022216"/>
            <a:chExt cx="753746" cy="734645"/>
          </a:xfrm>
        </p:grpSpPr>
        <p:sp>
          <p:nvSpPr>
            <p:cNvPr id="10" name="等腰三角形 9"/>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标题 21"/>
          <p:cNvSpPr txBox="1"/>
          <p:nvPr/>
        </p:nvSpPr>
        <p:spPr>
          <a:xfrm>
            <a:off x="668221" y="115747"/>
            <a:ext cx="6707270" cy="814572"/>
          </a:xfrm>
          <a:prstGeom prst="rect">
            <a:avLst/>
          </a:prstGeom>
          <a:solidFill>
            <a:srgbClr val="A6CAEE"/>
          </a:solidFill>
        </p:spPr>
        <p:txBody>
          <a:bodyPr/>
          <a:lstStyle/>
          <a:p>
            <a:pPr>
              <a:spcBef>
                <a:spcPct val="0"/>
              </a:spcBef>
              <a:defRPr/>
            </a:pPr>
            <a:r>
              <a:rPr lang="en-US" sz="2400" dirty="0" smtClean="0"/>
              <a:t>Filtration + Softening Duplex Tanks System Working in Series</a:t>
            </a:r>
            <a:endParaRPr lang="en-US" altLang="zh-CN" sz="2400" dirty="0"/>
          </a:p>
        </p:txBody>
      </p:sp>
    </p:spTree>
    <p:extLst>
      <p:ext uri="{BB962C8B-B14F-4D97-AF65-F5344CB8AC3E}">
        <p14:creationId xmlns:p14="http://schemas.microsoft.com/office/powerpoint/2010/main" xmlns="" val="1028569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8</a:t>
            </a:fld>
            <a:endParaRPr lang="zh-CN" altLang="en-US"/>
          </a:p>
        </p:txBody>
      </p:sp>
      <p:pic>
        <p:nvPicPr>
          <p:cNvPr id="5" name="图片 4"/>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142976" y="1500174"/>
            <a:ext cx="4412024" cy="4142096"/>
          </a:xfrm>
          <a:prstGeom prst="rect">
            <a:avLst/>
          </a:prstGeom>
          <a:noFill/>
          <a:ln w="9525">
            <a:noFill/>
            <a:miter lim="800000"/>
            <a:headEnd/>
            <a:tailEnd/>
          </a:ln>
        </p:spPr>
      </p:pic>
      <p:cxnSp>
        <p:nvCxnSpPr>
          <p:cNvPr id="6" name="直接箭头连接符 5"/>
          <p:cNvCxnSpPr/>
          <p:nvPr/>
        </p:nvCxnSpPr>
        <p:spPr>
          <a:xfrm>
            <a:off x="928662" y="2000240"/>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3"/>
          <p:cNvSpPr txBox="1"/>
          <p:nvPr/>
        </p:nvSpPr>
        <p:spPr>
          <a:xfrm>
            <a:off x="714348" y="1571612"/>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rot="10800000">
            <a:off x="928662" y="2428868"/>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17"/>
          <p:cNvSpPr txBox="1"/>
          <p:nvPr/>
        </p:nvSpPr>
        <p:spPr>
          <a:xfrm>
            <a:off x="214282" y="2214554"/>
            <a:ext cx="800219" cy="369332"/>
          </a:xfrm>
          <a:prstGeom prst="rect">
            <a:avLst/>
          </a:prstGeom>
          <a:noFill/>
        </p:spPr>
        <p:txBody>
          <a:bodyPr wrap="none" rtlCol="0">
            <a:spAutoFit/>
          </a:bodyPr>
          <a:lstStyle/>
          <a:p>
            <a:r>
              <a:rPr lang="en-US" altLang="zh-CN" dirty="0" smtClean="0"/>
              <a:t>Outlet</a:t>
            </a:r>
            <a:endParaRPr lang="zh-CN" altLang="en-US" dirty="0"/>
          </a:p>
        </p:txBody>
      </p:sp>
      <p:sp>
        <p:nvSpPr>
          <p:cNvPr id="10" name="线形标注 1 9"/>
          <p:cNvSpPr/>
          <p:nvPr/>
        </p:nvSpPr>
        <p:spPr>
          <a:xfrm>
            <a:off x="1571604" y="5786454"/>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U1 Tank: </a:t>
            </a:r>
            <a:r>
              <a:rPr lang="en-US" altLang="zh-CN" dirty="0" smtClean="0">
                <a:solidFill>
                  <a:schemeClr val="tx1"/>
                </a:solidFill>
              </a:rPr>
              <a:t>Softening </a:t>
            </a:r>
            <a:r>
              <a:rPr lang="en-US" altLang="zh-CN" dirty="0">
                <a:solidFill>
                  <a:schemeClr val="tx1"/>
                </a:solidFill>
              </a:rPr>
              <a:t>Tank, Second Grade</a:t>
            </a:r>
            <a:endParaRPr lang="zh-CN" altLang="en-US" dirty="0">
              <a:solidFill>
                <a:schemeClr val="tx1"/>
              </a:solidFill>
            </a:endParaRPr>
          </a:p>
        </p:txBody>
      </p:sp>
      <p:sp>
        <p:nvSpPr>
          <p:cNvPr id="11" name="线形标注 1 10"/>
          <p:cNvSpPr/>
          <p:nvPr/>
        </p:nvSpPr>
        <p:spPr>
          <a:xfrm>
            <a:off x="4857752" y="5715016"/>
            <a:ext cx="2115804" cy="500066"/>
          </a:xfrm>
          <a:prstGeom prst="borderCallout1">
            <a:avLst>
              <a:gd name="adj1" fmla="val -226"/>
              <a:gd name="adj2" fmla="val 50055"/>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U2 Tank: Filter Tank, First Grade</a:t>
            </a:r>
            <a:endParaRPr lang="zh-CN" altLang="en-US" dirty="0">
              <a:solidFill>
                <a:schemeClr val="tx1"/>
              </a:solidFill>
            </a:endParaRPr>
          </a:p>
        </p:txBody>
      </p:sp>
      <p:sp>
        <p:nvSpPr>
          <p:cNvPr id="12" name="标题 1"/>
          <p:cNvSpPr txBox="1">
            <a:spLocks/>
          </p:cNvSpPr>
          <p:nvPr/>
        </p:nvSpPr>
        <p:spPr>
          <a:xfrm>
            <a:off x="6072198" y="2928934"/>
            <a:ext cx="2714644" cy="15716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000" dirty="0" smtClean="0">
                <a:latin typeface="+mn-lt"/>
              </a:rPr>
              <a:t>The inlet water is purified by filter tank </a:t>
            </a:r>
            <a:r>
              <a:rPr lang="en-US" altLang="zh-CN" sz="2000" dirty="0">
                <a:latin typeface="+mn-lt"/>
              </a:rPr>
              <a:t>and then softened by softening </a:t>
            </a:r>
            <a:r>
              <a:rPr lang="en-US" altLang="zh-CN" sz="2000" dirty="0" smtClean="0">
                <a:latin typeface="+mn-lt"/>
              </a:rPr>
              <a:t>tank.</a:t>
            </a:r>
            <a:endParaRPr lang="zh-CN" altLang="en-US" sz="2000" dirty="0">
              <a:latin typeface="+mn-lt"/>
            </a:endParaRPr>
          </a:p>
        </p:txBody>
      </p:sp>
      <p:cxnSp>
        <p:nvCxnSpPr>
          <p:cNvPr id="13" name="曲线连接符 12"/>
          <p:cNvCxnSpPr/>
          <p:nvPr/>
        </p:nvCxnSpPr>
        <p:spPr>
          <a:xfrm>
            <a:off x="1643042" y="2000240"/>
            <a:ext cx="785818" cy="285752"/>
          </a:xfrm>
          <a:prstGeom prst="curvedConnector3">
            <a:avLst>
              <a:gd name="adj1" fmla="val 99399"/>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10800000">
            <a:off x="1571604" y="2428868"/>
            <a:ext cx="500066" cy="214314"/>
          </a:xfrm>
          <a:prstGeom prst="curvedConnector3">
            <a:avLst>
              <a:gd name="adj1" fmla="val -27"/>
            </a:avLst>
          </a:prstGeom>
          <a:ln w="22225">
            <a:tailEnd type="arrow"/>
          </a:ln>
        </p:spPr>
        <p:style>
          <a:lnRef idx="1">
            <a:schemeClr val="accent1"/>
          </a:lnRef>
          <a:fillRef idx="0">
            <a:schemeClr val="accent1"/>
          </a:fillRef>
          <a:effectRef idx="0">
            <a:schemeClr val="accent1"/>
          </a:effectRef>
          <a:fontRef idx="minor">
            <a:schemeClr val="tx1"/>
          </a:fontRef>
        </p:style>
      </p:cxnSp>
      <p:grpSp>
        <p:nvGrpSpPr>
          <p:cNvPr id="15" name="组合 59"/>
          <p:cNvGrpSpPr/>
          <p:nvPr/>
        </p:nvGrpSpPr>
        <p:grpSpPr>
          <a:xfrm rot="17100000">
            <a:off x="199545" y="154683"/>
            <a:ext cx="369878" cy="358808"/>
            <a:chOff x="1032060" y="5022216"/>
            <a:chExt cx="753746" cy="734645"/>
          </a:xfrm>
        </p:grpSpPr>
        <p:sp>
          <p:nvSpPr>
            <p:cNvPr id="16" name="等腰三角形 1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21"/>
          <p:cNvSpPr txBox="1"/>
          <p:nvPr/>
        </p:nvSpPr>
        <p:spPr>
          <a:xfrm>
            <a:off x="668220" y="115747"/>
            <a:ext cx="6947769" cy="814572"/>
          </a:xfrm>
          <a:prstGeom prst="rect">
            <a:avLst/>
          </a:prstGeom>
          <a:solidFill>
            <a:srgbClr val="A6CAEE"/>
          </a:solidFill>
        </p:spPr>
        <p:txBody>
          <a:bodyPr/>
          <a:lstStyle/>
          <a:p>
            <a:pPr>
              <a:spcBef>
                <a:spcPct val="0"/>
              </a:spcBef>
              <a:defRPr/>
            </a:pPr>
            <a:r>
              <a:rPr lang="en-US" altLang="zh-CN" sz="2400" dirty="0" smtClean="0"/>
              <a:t>The Working Flow Chart of </a:t>
            </a:r>
            <a:r>
              <a:rPr lang="en-US" sz="2400" dirty="0" smtClean="0"/>
              <a:t>Filtration + Softening Duplex Tanks System Working in Series</a:t>
            </a:r>
            <a:r>
              <a:rPr lang="en-US" altLang="zh-CN" sz="2400" dirty="0" smtClean="0"/>
              <a:t>--Service</a:t>
            </a:r>
            <a:endParaRPr lang="en-US" altLang="zh-CN" sz="2400" dirty="0"/>
          </a:p>
        </p:txBody>
      </p:sp>
    </p:spTree>
    <p:extLst>
      <p:ext uri="{BB962C8B-B14F-4D97-AF65-F5344CB8AC3E}">
        <p14:creationId xmlns:p14="http://schemas.microsoft.com/office/powerpoint/2010/main" xmlns="" val="1601104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9</a:t>
            </a:fld>
            <a:endParaRPr lang="zh-CN" altLang="en-US"/>
          </a:p>
        </p:txBody>
      </p:sp>
      <p:pic>
        <p:nvPicPr>
          <p:cNvPr id="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71538" y="1357298"/>
            <a:ext cx="4290060" cy="4091940"/>
          </a:xfrm>
          <a:prstGeom prst="rect">
            <a:avLst/>
          </a:prstGeom>
          <a:noFill/>
          <a:ln w="9525">
            <a:noFill/>
            <a:miter lim="800000"/>
            <a:headEnd/>
            <a:tailEnd/>
          </a:ln>
          <a:effectLst/>
        </p:spPr>
      </p:pic>
      <p:cxnSp>
        <p:nvCxnSpPr>
          <p:cNvPr id="6" name="直接箭头连接符 5"/>
          <p:cNvCxnSpPr/>
          <p:nvPr/>
        </p:nvCxnSpPr>
        <p:spPr>
          <a:xfrm>
            <a:off x="928662" y="1857364"/>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3"/>
          <p:cNvSpPr txBox="1"/>
          <p:nvPr/>
        </p:nvSpPr>
        <p:spPr>
          <a:xfrm>
            <a:off x="714348" y="1428736"/>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flipV="1">
            <a:off x="2571736" y="1857364"/>
            <a:ext cx="571504"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17"/>
          <p:cNvSpPr txBox="1"/>
          <p:nvPr/>
        </p:nvSpPr>
        <p:spPr>
          <a:xfrm>
            <a:off x="2714612" y="1428736"/>
            <a:ext cx="800219" cy="369332"/>
          </a:xfrm>
          <a:prstGeom prst="rect">
            <a:avLst/>
          </a:prstGeom>
          <a:noFill/>
        </p:spPr>
        <p:txBody>
          <a:bodyPr wrap="none" rtlCol="0">
            <a:spAutoFit/>
          </a:bodyPr>
          <a:lstStyle/>
          <a:p>
            <a:r>
              <a:rPr lang="en-US" altLang="zh-CN" dirty="0" smtClean="0"/>
              <a:t>Outlet</a:t>
            </a:r>
            <a:endParaRPr lang="zh-CN" altLang="en-US" dirty="0"/>
          </a:p>
        </p:txBody>
      </p:sp>
      <p:sp>
        <p:nvSpPr>
          <p:cNvPr id="10" name="线形标注 1 9"/>
          <p:cNvSpPr/>
          <p:nvPr/>
        </p:nvSpPr>
        <p:spPr>
          <a:xfrm>
            <a:off x="1571604" y="5786454"/>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U1 Tank: Softening Tank, Second Grade</a:t>
            </a:r>
            <a:endParaRPr lang="zh-CN" altLang="en-US" dirty="0">
              <a:solidFill>
                <a:schemeClr val="tx1"/>
              </a:solidFill>
            </a:endParaRPr>
          </a:p>
        </p:txBody>
      </p:sp>
      <p:sp>
        <p:nvSpPr>
          <p:cNvPr id="11" name="线形标注 1 10"/>
          <p:cNvSpPr/>
          <p:nvPr/>
        </p:nvSpPr>
        <p:spPr>
          <a:xfrm>
            <a:off x="4747220" y="5786454"/>
            <a:ext cx="1944982" cy="500066"/>
          </a:xfrm>
          <a:prstGeom prst="borderCallout1">
            <a:avLst>
              <a:gd name="adj1" fmla="val -226"/>
              <a:gd name="adj2" fmla="val 50055"/>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U2 Tank: Filter Tank, First Grade</a:t>
            </a:r>
            <a:endParaRPr lang="zh-CN" altLang="en-US" dirty="0">
              <a:solidFill>
                <a:schemeClr val="tx1"/>
              </a:solidFill>
            </a:endParaRPr>
          </a:p>
        </p:txBody>
      </p:sp>
      <p:sp>
        <p:nvSpPr>
          <p:cNvPr id="12" name="标题 1"/>
          <p:cNvSpPr txBox="1">
            <a:spLocks/>
          </p:cNvSpPr>
          <p:nvPr/>
        </p:nvSpPr>
        <p:spPr>
          <a:xfrm>
            <a:off x="6072198" y="2928934"/>
            <a:ext cx="2714644" cy="180384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000" dirty="0">
                <a:latin typeface="+mn-lt"/>
              </a:rPr>
              <a:t>The inlet water </a:t>
            </a:r>
            <a:r>
              <a:rPr lang="en-US" altLang="zh-CN" sz="2000" dirty="0" smtClean="0">
                <a:latin typeface="+mn-lt"/>
              </a:rPr>
              <a:t>flows to the softening tank  for backwashing, then to the filter tank for backwashing.</a:t>
            </a:r>
            <a:endParaRPr lang="zh-CN" altLang="en-US" sz="2000" dirty="0">
              <a:latin typeface="+mn-lt"/>
            </a:endParaRPr>
          </a:p>
        </p:txBody>
      </p:sp>
      <p:cxnSp>
        <p:nvCxnSpPr>
          <p:cNvPr id="13" name="曲线连接符 12"/>
          <p:cNvCxnSpPr/>
          <p:nvPr/>
        </p:nvCxnSpPr>
        <p:spPr>
          <a:xfrm rot="16200000" flipH="1">
            <a:off x="1535885" y="1964521"/>
            <a:ext cx="642942" cy="428628"/>
          </a:xfrm>
          <a:prstGeom prst="curvedConnector3">
            <a:avLst>
              <a:gd name="adj1" fmla="val 5724"/>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5400000" flipH="1" flipV="1">
            <a:off x="2321703" y="1893083"/>
            <a:ext cx="285752" cy="214314"/>
          </a:xfrm>
          <a:prstGeom prst="curvedConnector3">
            <a:avLst>
              <a:gd name="adj1" fmla="val 86226"/>
            </a:avLst>
          </a:prstGeom>
          <a:ln w="22225"/>
        </p:spPr>
        <p:style>
          <a:lnRef idx="1">
            <a:schemeClr val="accent1"/>
          </a:lnRef>
          <a:fillRef idx="0">
            <a:schemeClr val="accent1"/>
          </a:fillRef>
          <a:effectRef idx="0">
            <a:schemeClr val="accent1"/>
          </a:effectRef>
          <a:fontRef idx="minor">
            <a:schemeClr val="tx1"/>
          </a:fontRef>
        </p:style>
      </p:cxnSp>
      <p:grpSp>
        <p:nvGrpSpPr>
          <p:cNvPr id="15" name="组合 59"/>
          <p:cNvGrpSpPr/>
          <p:nvPr/>
        </p:nvGrpSpPr>
        <p:grpSpPr>
          <a:xfrm rot="17100000">
            <a:off x="199545" y="154683"/>
            <a:ext cx="369878" cy="358808"/>
            <a:chOff x="1032060" y="5022216"/>
            <a:chExt cx="753746" cy="734645"/>
          </a:xfrm>
        </p:grpSpPr>
        <p:sp>
          <p:nvSpPr>
            <p:cNvPr id="16" name="等腰三角形 1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21"/>
          <p:cNvSpPr txBox="1"/>
          <p:nvPr/>
        </p:nvSpPr>
        <p:spPr>
          <a:xfrm>
            <a:off x="668221" y="115747"/>
            <a:ext cx="7104179" cy="814572"/>
          </a:xfrm>
          <a:prstGeom prst="rect">
            <a:avLst/>
          </a:prstGeom>
          <a:solidFill>
            <a:srgbClr val="A6CAEE"/>
          </a:solidFill>
        </p:spPr>
        <p:txBody>
          <a:bodyPr/>
          <a:lstStyle/>
          <a:p>
            <a:pPr>
              <a:spcBef>
                <a:spcPct val="0"/>
              </a:spcBef>
              <a:defRPr/>
            </a:pPr>
            <a:r>
              <a:rPr lang="en-US" altLang="zh-CN" sz="2400" dirty="0"/>
              <a:t>The Working Flow Chart </a:t>
            </a:r>
            <a:r>
              <a:rPr lang="en-US" altLang="zh-CN" sz="2400" dirty="0" smtClean="0"/>
              <a:t>of </a:t>
            </a:r>
            <a:r>
              <a:rPr lang="en-US" sz="2400" dirty="0" smtClean="0"/>
              <a:t>Filtration + Softening Duplex Tanks System Working in Series</a:t>
            </a:r>
            <a:r>
              <a:rPr lang="en-US" altLang="zh-CN" sz="2400" dirty="0" smtClean="0"/>
              <a:t>-Backwash</a:t>
            </a:r>
            <a:endParaRPr lang="en-US" altLang="zh-CN" sz="2400" dirty="0"/>
          </a:p>
        </p:txBody>
      </p:sp>
    </p:spTree>
    <p:extLst>
      <p:ext uri="{BB962C8B-B14F-4D97-AF65-F5344CB8AC3E}">
        <p14:creationId xmlns:p14="http://schemas.microsoft.com/office/powerpoint/2010/main" xmlns="" val="1988744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10</a:t>
            </a:fld>
            <a:endParaRPr lang="zh-CN" altLang="en-US"/>
          </a:p>
        </p:txBody>
      </p:sp>
      <p:pic>
        <p:nvPicPr>
          <p:cNvPr id="5" name="图片 4"/>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142976" y="1500174"/>
            <a:ext cx="4412024" cy="4142096"/>
          </a:xfrm>
          <a:prstGeom prst="rect">
            <a:avLst/>
          </a:prstGeom>
          <a:noFill/>
          <a:ln w="9525">
            <a:noFill/>
            <a:miter lim="800000"/>
            <a:headEnd/>
            <a:tailEnd/>
          </a:ln>
        </p:spPr>
      </p:pic>
      <p:cxnSp>
        <p:nvCxnSpPr>
          <p:cNvPr id="6" name="直接箭头连接符 5"/>
          <p:cNvCxnSpPr/>
          <p:nvPr/>
        </p:nvCxnSpPr>
        <p:spPr>
          <a:xfrm>
            <a:off x="928662" y="2000240"/>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8"/>
          <p:cNvSpPr txBox="1"/>
          <p:nvPr/>
        </p:nvSpPr>
        <p:spPr>
          <a:xfrm>
            <a:off x="714348" y="1571612"/>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rot="10800000">
            <a:off x="928662" y="2428868"/>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24"/>
          <p:cNvSpPr txBox="1"/>
          <p:nvPr/>
        </p:nvSpPr>
        <p:spPr>
          <a:xfrm>
            <a:off x="214282" y="2214554"/>
            <a:ext cx="736099" cy="369332"/>
          </a:xfrm>
          <a:prstGeom prst="rect">
            <a:avLst/>
          </a:prstGeom>
          <a:noFill/>
        </p:spPr>
        <p:txBody>
          <a:bodyPr wrap="none" rtlCol="0">
            <a:spAutoFit/>
          </a:bodyPr>
          <a:lstStyle/>
          <a:p>
            <a:r>
              <a:rPr lang="en-US" altLang="zh-CN" dirty="0" smtClean="0"/>
              <a:t>Drain</a:t>
            </a:r>
            <a:endParaRPr lang="zh-CN" altLang="en-US" dirty="0"/>
          </a:p>
        </p:txBody>
      </p:sp>
      <p:sp>
        <p:nvSpPr>
          <p:cNvPr id="10" name="线形标注 1 9"/>
          <p:cNvSpPr/>
          <p:nvPr/>
        </p:nvSpPr>
        <p:spPr>
          <a:xfrm>
            <a:off x="1571604" y="5786454"/>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U1 Tank: Softening Tank, Second Grade</a:t>
            </a:r>
            <a:endParaRPr lang="zh-CN" altLang="en-US" dirty="0">
              <a:solidFill>
                <a:schemeClr val="tx1"/>
              </a:solidFill>
            </a:endParaRPr>
          </a:p>
        </p:txBody>
      </p:sp>
      <p:sp>
        <p:nvSpPr>
          <p:cNvPr id="11" name="线形标注 1 10"/>
          <p:cNvSpPr/>
          <p:nvPr/>
        </p:nvSpPr>
        <p:spPr>
          <a:xfrm>
            <a:off x="4877849" y="5786454"/>
            <a:ext cx="1995224" cy="500066"/>
          </a:xfrm>
          <a:prstGeom prst="borderCallout1">
            <a:avLst>
              <a:gd name="adj1" fmla="val -226"/>
              <a:gd name="adj2" fmla="val 50055"/>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U2 Tank: Filter Tank, First Grade</a:t>
            </a:r>
            <a:endParaRPr lang="zh-CN" altLang="en-US" dirty="0">
              <a:solidFill>
                <a:schemeClr val="tx1"/>
              </a:solidFill>
            </a:endParaRPr>
          </a:p>
        </p:txBody>
      </p:sp>
      <p:sp>
        <p:nvSpPr>
          <p:cNvPr id="12" name="标题 1"/>
          <p:cNvSpPr txBox="1">
            <a:spLocks/>
          </p:cNvSpPr>
          <p:nvPr/>
        </p:nvSpPr>
        <p:spPr>
          <a:xfrm>
            <a:off x="5691198" y="1879821"/>
            <a:ext cx="3235088" cy="336709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000" dirty="0" smtClean="0">
                <a:latin typeface="+mn-lt"/>
              </a:rPr>
              <a:t>Inlet water flows together with brine water into filter tank through injector, then flows to softening tank for regenerate the resin, The brine water  flows through the  filter tank to kill bacteria and inhibit the growth of bacteria. </a:t>
            </a:r>
            <a:endParaRPr lang="zh-CN" altLang="en-US" sz="2000" dirty="0">
              <a:latin typeface="+mn-lt"/>
            </a:endParaRPr>
          </a:p>
        </p:txBody>
      </p:sp>
      <p:cxnSp>
        <p:nvCxnSpPr>
          <p:cNvPr id="13" name="曲线连接符 12"/>
          <p:cNvCxnSpPr/>
          <p:nvPr/>
        </p:nvCxnSpPr>
        <p:spPr>
          <a:xfrm>
            <a:off x="1643042" y="2000240"/>
            <a:ext cx="785818" cy="285752"/>
          </a:xfrm>
          <a:prstGeom prst="curvedConnector3">
            <a:avLst>
              <a:gd name="adj1" fmla="val 99399"/>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10800000">
            <a:off x="1571604" y="2428868"/>
            <a:ext cx="500066" cy="214314"/>
          </a:xfrm>
          <a:prstGeom prst="curvedConnector3">
            <a:avLst>
              <a:gd name="adj1" fmla="val -27"/>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rot="5400000">
            <a:off x="1893075" y="1750207"/>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32"/>
          <p:cNvSpPr txBox="1"/>
          <p:nvPr/>
        </p:nvSpPr>
        <p:spPr>
          <a:xfrm>
            <a:off x="2214546" y="1214422"/>
            <a:ext cx="723275" cy="369332"/>
          </a:xfrm>
          <a:prstGeom prst="rect">
            <a:avLst/>
          </a:prstGeom>
          <a:noFill/>
        </p:spPr>
        <p:txBody>
          <a:bodyPr wrap="none" rtlCol="0">
            <a:spAutoFit/>
          </a:bodyPr>
          <a:lstStyle/>
          <a:p>
            <a:r>
              <a:rPr lang="en-US" altLang="zh-CN" dirty="0" smtClean="0"/>
              <a:t>Brine</a:t>
            </a:r>
            <a:endParaRPr lang="zh-CN" altLang="en-US" dirty="0"/>
          </a:p>
        </p:txBody>
      </p:sp>
      <p:grpSp>
        <p:nvGrpSpPr>
          <p:cNvPr id="17" name="组合 59"/>
          <p:cNvGrpSpPr/>
          <p:nvPr/>
        </p:nvGrpSpPr>
        <p:grpSpPr>
          <a:xfrm rot="17100000">
            <a:off x="199545" y="154683"/>
            <a:ext cx="369878" cy="358808"/>
            <a:chOff x="1032060" y="5022216"/>
            <a:chExt cx="753746" cy="734645"/>
          </a:xfrm>
        </p:grpSpPr>
        <p:sp>
          <p:nvSpPr>
            <p:cNvPr id="18" name="等腰三角形 17"/>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标题 21"/>
          <p:cNvSpPr txBox="1"/>
          <p:nvPr/>
        </p:nvSpPr>
        <p:spPr>
          <a:xfrm>
            <a:off x="614436" y="115746"/>
            <a:ext cx="7092650" cy="1110818"/>
          </a:xfrm>
          <a:prstGeom prst="rect">
            <a:avLst/>
          </a:prstGeom>
          <a:solidFill>
            <a:srgbClr val="A6CAEE"/>
          </a:solidFill>
        </p:spPr>
        <p:txBody>
          <a:bodyPr/>
          <a:lstStyle/>
          <a:p>
            <a:pPr>
              <a:spcBef>
                <a:spcPct val="0"/>
              </a:spcBef>
              <a:defRPr/>
            </a:pPr>
            <a:r>
              <a:rPr lang="en-US" altLang="zh-CN" sz="2400" dirty="0"/>
              <a:t>The Working Flow Chart of </a:t>
            </a:r>
            <a:r>
              <a:rPr lang="en-US" sz="2400" dirty="0" smtClean="0"/>
              <a:t>Filtration + Softening Duplex Tanks System Working in Series Brine</a:t>
            </a:r>
            <a:r>
              <a:rPr lang="en-US" altLang="zh-CN" sz="2400" dirty="0" smtClean="0"/>
              <a:t>&amp; Slow Rinse (Down-flow)</a:t>
            </a:r>
            <a:endParaRPr lang="en-US" altLang="zh-CN" sz="2400" dirty="0"/>
          </a:p>
        </p:txBody>
      </p:sp>
    </p:spTree>
    <p:extLst>
      <p:ext uri="{BB962C8B-B14F-4D97-AF65-F5344CB8AC3E}">
        <p14:creationId xmlns:p14="http://schemas.microsoft.com/office/powerpoint/2010/main" xmlns="" val="114522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11</a:t>
            </a:fld>
            <a:endParaRPr lang="zh-CN" altLang="en-US"/>
          </a:p>
        </p:txBody>
      </p:sp>
      <p:pic>
        <p:nvPicPr>
          <p:cNvPr id="5" name="图片 4"/>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142976" y="1500174"/>
            <a:ext cx="4412024" cy="4142096"/>
          </a:xfrm>
          <a:prstGeom prst="rect">
            <a:avLst/>
          </a:prstGeom>
          <a:noFill/>
          <a:ln w="9525">
            <a:noFill/>
            <a:miter lim="800000"/>
            <a:headEnd/>
            <a:tailEnd/>
          </a:ln>
        </p:spPr>
      </p:pic>
      <p:cxnSp>
        <p:nvCxnSpPr>
          <p:cNvPr id="6" name="直接箭头连接符 5"/>
          <p:cNvCxnSpPr/>
          <p:nvPr/>
        </p:nvCxnSpPr>
        <p:spPr>
          <a:xfrm>
            <a:off x="928662" y="2000240"/>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3"/>
          <p:cNvSpPr txBox="1"/>
          <p:nvPr/>
        </p:nvSpPr>
        <p:spPr>
          <a:xfrm>
            <a:off x="714348" y="1571612"/>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rot="10800000">
            <a:off x="928662" y="2428868"/>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17"/>
          <p:cNvSpPr txBox="1"/>
          <p:nvPr/>
        </p:nvSpPr>
        <p:spPr>
          <a:xfrm>
            <a:off x="214282" y="2214554"/>
            <a:ext cx="800219" cy="369332"/>
          </a:xfrm>
          <a:prstGeom prst="rect">
            <a:avLst/>
          </a:prstGeom>
          <a:noFill/>
        </p:spPr>
        <p:txBody>
          <a:bodyPr wrap="none" rtlCol="0">
            <a:spAutoFit/>
          </a:bodyPr>
          <a:lstStyle/>
          <a:p>
            <a:r>
              <a:rPr lang="en-US" altLang="zh-CN" dirty="0" smtClean="0"/>
              <a:t>Outlet</a:t>
            </a:r>
            <a:endParaRPr lang="zh-CN" altLang="en-US" dirty="0"/>
          </a:p>
        </p:txBody>
      </p:sp>
      <p:sp>
        <p:nvSpPr>
          <p:cNvPr id="10" name="线形标注 1 9"/>
          <p:cNvSpPr/>
          <p:nvPr/>
        </p:nvSpPr>
        <p:spPr>
          <a:xfrm>
            <a:off x="1571604" y="5786454"/>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Softening Tank, Second Grade</a:t>
            </a:r>
            <a:endParaRPr lang="zh-CN" altLang="en-US" dirty="0">
              <a:solidFill>
                <a:schemeClr val="tx1"/>
              </a:solidFill>
            </a:endParaRPr>
          </a:p>
        </p:txBody>
      </p:sp>
      <p:sp>
        <p:nvSpPr>
          <p:cNvPr id="11" name="线形标注 1 10"/>
          <p:cNvSpPr/>
          <p:nvPr/>
        </p:nvSpPr>
        <p:spPr>
          <a:xfrm>
            <a:off x="4879523" y="5769445"/>
            <a:ext cx="2043791" cy="500066"/>
          </a:xfrm>
          <a:prstGeom prst="borderCallout1">
            <a:avLst>
              <a:gd name="adj1" fmla="val -226"/>
              <a:gd name="adj2" fmla="val 50055"/>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Filter Tank, First Grade</a:t>
            </a:r>
            <a:endParaRPr lang="zh-CN" altLang="en-US" dirty="0">
              <a:solidFill>
                <a:schemeClr val="tx1"/>
              </a:solidFill>
            </a:endParaRPr>
          </a:p>
        </p:txBody>
      </p:sp>
      <p:sp>
        <p:nvSpPr>
          <p:cNvPr id="12" name="标题 1"/>
          <p:cNvSpPr txBox="1">
            <a:spLocks/>
          </p:cNvSpPr>
          <p:nvPr/>
        </p:nvSpPr>
        <p:spPr>
          <a:xfrm>
            <a:off x="6072198" y="2928934"/>
            <a:ext cx="2714644" cy="1571636"/>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400" dirty="0" smtClean="0">
                <a:latin typeface="+mn-lt"/>
              </a:rPr>
              <a:t>Inlet water flows to filter tank for fast rinse, then flows to softening tank for fast rinse.</a:t>
            </a:r>
            <a:endParaRPr lang="zh-CN" altLang="en-US" sz="2400" dirty="0">
              <a:latin typeface="+mn-lt"/>
            </a:endParaRPr>
          </a:p>
        </p:txBody>
      </p:sp>
      <p:cxnSp>
        <p:nvCxnSpPr>
          <p:cNvPr id="13" name="曲线连接符 12"/>
          <p:cNvCxnSpPr/>
          <p:nvPr/>
        </p:nvCxnSpPr>
        <p:spPr>
          <a:xfrm>
            <a:off x="1643042" y="2000240"/>
            <a:ext cx="785818" cy="285752"/>
          </a:xfrm>
          <a:prstGeom prst="curvedConnector3">
            <a:avLst>
              <a:gd name="adj1" fmla="val 99399"/>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10800000">
            <a:off x="1571604" y="2428868"/>
            <a:ext cx="500066" cy="214314"/>
          </a:xfrm>
          <a:prstGeom prst="curvedConnector3">
            <a:avLst>
              <a:gd name="adj1" fmla="val -27"/>
            </a:avLst>
          </a:prstGeom>
          <a:ln>
            <a:tailEnd type="arrow"/>
          </a:ln>
        </p:spPr>
        <p:style>
          <a:lnRef idx="1">
            <a:schemeClr val="accent1"/>
          </a:lnRef>
          <a:fillRef idx="0">
            <a:schemeClr val="accent1"/>
          </a:fillRef>
          <a:effectRef idx="0">
            <a:schemeClr val="accent1"/>
          </a:effectRef>
          <a:fontRef idx="minor">
            <a:schemeClr val="tx1"/>
          </a:fontRef>
        </p:style>
      </p:cxnSp>
      <p:grpSp>
        <p:nvGrpSpPr>
          <p:cNvPr id="15" name="组合 59"/>
          <p:cNvGrpSpPr/>
          <p:nvPr/>
        </p:nvGrpSpPr>
        <p:grpSpPr>
          <a:xfrm rot="17100000">
            <a:off x="199545" y="154683"/>
            <a:ext cx="369878" cy="358808"/>
            <a:chOff x="1032060" y="5022216"/>
            <a:chExt cx="753746" cy="734645"/>
          </a:xfrm>
        </p:grpSpPr>
        <p:sp>
          <p:nvSpPr>
            <p:cNvPr id="16" name="等腰三角形 1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21"/>
          <p:cNvSpPr txBox="1"/>
          <p:nvPr/>
        </p:nvSpPr>
        <p:spPr>
          <a:xfrm>
            <a:off x="668220" y="115747"/>
            <a:ext cx="7236527" cy="814572"/>
          </a:xfrm>
          <a:prstGeom prst="rect">
            <a:avLst/>
          </a:prstGeom>
          <a:solidFill>
            <a:srgbClr val="A6CAEE"/>
          </a:solidFill>
        </p:spPr>
        <p:txBody>
          <a:bodyPr/>
          <a:lstStyle/>
          <a:p>
            <a:pPr>
              <a:spcBef>
                <a:spcPct val="0"/>
              </a:spcBef>
              <a:defRPr/>
            </a:pPr>
            <a:r>
              <a:rPr lang="en-US" altLang="zh-CN" sz="2400" dirty="0" smtClean="0"/>
              <a:t>The Working Flow Chart of </a:t>
            </a:r>
            <a:r>
              <a:rPr lang="en-US" sz="2400" dirty="0" smtClean="0"/>
              <a:t>Filtration + Softening Duplex Tanks System Working in Series-Fast </a:t>
            </a:r>
            <a:r>
              <a:rPr lang="en-US" altLang="zh-CN" sz="2400" dirty="0" smtClean="0"/>
              <a:t>Rinse</a:t>
            </a:r>
            <a:endParaRPr lang="en-US" altLang="zh-CN" sz="2400" dirty="0"/>
          </a:p>
        </p:txBody>
      </p:sp>
    </p:spTree>
    <p:extLst>
      <p:ext uri="{BB962C8B-B14F-4D97-AF65-F5344CB8AC3E}">
        <p14:creationId xmlns:p14="http://schemas.microsoft.com/office/powerpoint/2010/main" xmlns="" val="3879803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12</a:t>
            </a:fld>
            <a:endParaRPr lang="zh-CN" altLang="en-US"/>
          </a:p>
        </p:txBody>
      </p:sp>
      <p:pic>
        <p:nvPicPr>
          <p:cNvPr id="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000100" y="1643050"/>
            <a:ext cx="4274249" cy="3849910"/>
          </a:xfrm>
          <a:prstGeom prst="rect">
            <a:avLst/>
          </a:prstGeom>
          <a:noFill/>
          <a:ln w="9525">
            <a:noFill/>
            <a:miter lim="800000"/>
            <a:headEnd/>
            <a:tailEnd/>
          </a:ln>
          <a:effectLst/>
        </p:spPr>
      </p:pic>
      <p:cxnSp>
        <p:nvCxnSpPr>
          <p:cNvPr id="6" name="直接箭头连接符 5"/>
          <p:cNvCxnSpPr/>
          <p:nvPr/>
        </p:nvCxnSpPr>
        <p:spPr>
          <a:xfrm>
            <a:off x="928662" y="2000240"/>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8"/>
          <p:cNvSpPr txBox="1"/>
          <p:nvPr/>
        </p:nvSpPr>
        <p:spPr>
          <a:xfrm>
            <a:off x="714348" y="1571612"/>
            <a:ext cx="620683" cy="369332"/>
          </a:xfrm>
          <a:prstGeom prst="rect">
            <a:avLst/>
          </a:prstGeom>
          <a:noFill/>
        </p:spPr>
        <p:txBody>
          <a:bodyPr wrap="none" rtlCol="0">
            <a:spAutoFit/>
          </a:bodyPr>
          <a:lstStyle/>
          <a:p>
            <a:r>
              <a:rPr lang="en-US" altLang="zh-CN" dirty="0" smtClean="0"/>
              <a:t>Inlet</a:t>
            </a:r>
            <a:endParaRPr lang="zh-CN" altLang="en-US" dirty="0"/>
          </a:p>
        </p:txBody>
      </p:sp>
      <p:sp>
        <p:nvSpPr>
          <p:cNvPr id="8" name="线形标注 1 7"/>
          <p:cNvSpPr/>
          <p:nvPr/>
        </p:nvSpPr>
        <p:spPr>
          <a:xfrm>
            <a:off x="1571604" y="5786454"/>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Softening Tank, Second Grade</a:t>
            </a:r>
            <a:endParaRPr lang="zh-CN" altLang="en-US" dirty="0">
              <a:solidFill>
                <a:schemeClr val="tx1"/>
              </a:solidFill>
            </a:endParaRPr>
          </a:p>
        </p:txBody>
      </p:sp>
      <p:sp>
        <p:nvSpPr>
          <p:cNvPr id="9" name="线形标注 1 8"/>
          <p:cNvSpPr/>
          <p:nvPr/>
        </p:nvSpPr>
        <p:spPr>
          <a:xfrm>
            <a:off x="4977495" y="5812988"/>
            <a:ext cx="2087334" cy="500066"/>
          </a:xfrm>
          <a:prstGeom prst="borderCallout1">
            <a:avLst>
              <a:gd name="adj1" fmla="val -226"/>
              <a:gd name="adj2" fmla="val 50055"/>
              <a:gd name="adj3" fmla="val -142810"/>
              <a:gd name="adj4" fmla="val 6192"/>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Filter Tank, First Grade</a:t>
            </a:r>
            <a:endParaRPr lang="zh-CN" altLang="en-US" dirty="0">
              <a:solidFill>
                <a:schemeClr val="tx1"/>
              </a:solidFill>
            </a:endParaRPr>
          </a:p>
        </p:txBody>
      </p:sp>
      <p:cxnSp>
        <p:nvCxnSpPr>
          <p:cNvPr id="10" name="曲线连接符 9"/>
          <p:cNvCxnSpPr/>
          <p:nvPr/>
        </p:nvCxnSpPr>
        <p:spPr>
          <a:xfrm flipV="1">
            <a:off x="1643042" y="1785926"/>
            <a:ext cx="500066" cy="214314"/>
          </a:xfrm>
          <a:prstGeom prst="curvedConnector3">
            <a:avLst>
              <a:gd name="adj1" fmla="val 74150"/>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rot="5400000" flipH="1" flipV="1">
            <a:off x="1893869" y="1535099"/>
            <a:ext cx="500066" cy="1588"/>
          </a:xfrm>
          <a:prstGeom prst="straightConnector1">
            <a:avLst/>
          </a:prstGeom>
          <a:ln w="22225">
            <a:tailEnd type="arrow"/>
          </a:ln>
        </p:spPr>
        <p:style>
          <a:lnRef idx="1">
            <a:schemeClr val="accent1"/>
          </a:lnRef>
          <a:fillRef idx="0">
            <a:schemeClr val="accent1"/>
          </a:fillRef>
          <a:effectRef idx="0">
            <a:schemeClr val="accent1"/>
          </a:effectRef>
          <a:fontRef idx="minor">
            <a:schemeClr val="tx1"/>
          </a:fontRef>
        </p:style>
      </p:cxnSp>
      <p:sp>
        <p:nvSpPr>
          <p:cNvPr id="12" name="TextBox 32"/>
          <p:cNvSpPr txBox="1"/>
          <p:nvPr/>
        </p:nvSpPr>
        <p:spPr>
          <a:xfrm>
            <a:off x="2214546" y="1142984"/>
            <a:ext cx="1300356" cy="369332"/>
          </a:xfrm>
          <a:prstGeom prst="rect">
            <a:avLst/>
          </a:prstGeom>
          <a:noFill/>
        </p:spPr>
        <p:txBody>
          <a:bodyPr wrap="none" rtlCol="0">
            <a:spAutoFit/>
          </a:bodyPr>
          <a:lstStyle/>
          <a:p>
            <a:r>
              <a:rPr lang="en-US" altLang="zh-CN" dirty="0" smtClean="0"/>
              <a:t>Brine Refill</a:t>
            </a:r>
            <a:endParaRPr lang="zh-CN" altLang="en-US" dirty="0"/>
          </a:p>
        </p:txBody>
      </p:sp>
      <p:grpSp>
        <p:nvGrpSpPr>
          <p:cNvPr id="13" name="组合 59"/>
          <p:cNvGrpSpPr/>
          <p:nvPr/>
        </p:nvGrpSpPr>
        <p:grpSpPr>
          <a:xfrm rot="17100000">
            <a:off x="199545" y="154683"/>
            <a:ext cx="369878" cy="358808"/>
            <a:chOff x="1032060" y="5022216"/>
            <a:chExt cx="753746" cy="734645"/>
          </a:xfrm>
        </p:grpSpPr>
        <p:sp>
          <p:nvSpPr>
            <p:cNvPr id="14" name="等腰三角形 13"/>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标题 21"/>
          <p:cNvSpPr txBox="1"/>
          <p:nvPr/>
        </p:nvSpPr>
        <p:spPr>
          <a:xfrm>
            <a:off x="668218" y="115747"/>
            <a:ext cx="7392940" cy="814572"/>
          </a:xfrm>
          <a:prstGeom prst="rect">
            <a:avLst/>
          </a:prstGeom>
          <a:solidFill>
            <a:srgbClr val="A6CAEE"/>
          </a:solidFill>
        </p:spPr>
        <p:txBody>
          <a:bodyPr/>
          <a:lstStyle/>
          <a:p>
            <a:pPr>
              <a:spcBef>
                <a:spcPct val="0"/>
              </a:spcBef>
              <a:defRPr/>
            </a:pPr>
            <a:r>
              <a:rPr lang="en-US" altLang="zh-CN" sz="2400" dirty="0" smtClean="0"/>
              <a:t>The Working Flow Chart of </a:t>
            </a:r>
            <a:r>
              <a:rPr lang="en-US" sz="2400" dirty="0" smtClean="0"/>
              <a:t>Filtration + Softening Duplex Tanks System Working in Series</a:t>
            </a:r>
            <a:r>
              <a:rPr lang="en-US" altLang="zh-CN" sz="2400" dirty="0" smtClean="0"/>
              <a:t>—Brine Refill</a:t>
            </a:r>
            <a:endParaRPr lang="en-US" altLang="zh-CN" sz="2400" dirty="0"/>
          </a:p>
        </p:txBody>
      </p:sp>
    </p:spTree>
    <p:extLst>
      <p:ext uri="{BB962C8B-B14F-4D97-AF65-F5344CB8AC3E}">
        <p14:creationId xmlns:p14="http://schemas.microsoft.com/office/powerpoint/2010/main" xmlns="" val="1492371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13</a:t>
            </a:fld>
            <a:endParaRPr lang="zh-CN" altLang="en-US"/>
          </a:p>
        </p:txBody>
      </p:sp>
      <p:pic>
        <p:nvPicPr>
          <p:cNvPr id="5"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428596" y="1071546"/>
            <a:ext cx="2643206" cy="4859433"/>
          </a:xfrm>
          <a:prstGeom prst="rect">
            <a:avLst/>
          </a:prstGeom>
          <a:noFill/>
          <a:ln w="9525">
            <a:noFill/>
            <a:miter lim="800000"/>
            <a:headEnd/>
            <a:tailEnd/>
          </a:ln>
          <a:effectLst/>
        </p:spPr>
      </p:pic>
      <p:sp>
        <p:nvSpPr>
          <p:cNvPr id="6" name="线形标注 1 5"/>
          <p:cNvSpPr/>
          <p:nvPr/>
        </p:nvSpPr>
        <p:spPr>
          <a:xfrm>
            <a:off x="2428860" y="6072206"/>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Filter Tank, Second Grate</a:t>
            </a:r>
            <a:endParaRPr lang="zh-CN" altLang="en-US" dirty="0">
              <a:solidFill>
                <a:schemeClr val="tx1"/>
              </a:solidFill>
            </a:endParaRPr>
          </a:p>
        </p:txBody>
      </p:sp>
      <p:sp>
        <p:nvSpPr>
          <p:cNvPr id="7" name="线形标注 1 6"/>
          <p:cNvSpPr/>
          <p:nvPr/>
        </p:nvSpPr>
        <p:spPr>
          <a:xfrm>
            <a:off x="0" y="5876263"/>
            <a:ext cx="2306443" cy="785794"/>
          </a:xfrm>
          <a:prstGeom prst="borderCallout1">
            <a:avLst>
              <a:gd name="adj1" fmla="val -226"/>
              <a:gd name="adj2" fmla="val 50055"/>
              <a:gd name="adj3" fmla="val -89333"/>
              <a:gd name="adj4" fmla="val 5032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Ozone Aeration, First Grade</a:t>
            </a:r>
            <a:endParaRPr lang="zh-CN" altLang="en-US" dirty="0">
              <a:solidFill>
                <a:schemeClr val="tx1"/>
              </a:solidFill>
            </a:endParaRPr>
          </a:p>
        </p:txBody>
      </p:sp>
      <p:sp>
        <p:nvSpPr>
          <p:cNvPr id="8" name="标题 1"/>
          <p:cNvSpPr txBox="1">
            <a:spLocks/>
          </p:cNvSpPr>
          <p:nvPr/>
        </p:nvSpPr>
        <p:spPr>
          <a:xfrm>
            <a:off x="3156857" y="1132115"/>
            <a:ext cx="5802086" cy="457677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1800" dirty="0" smtClean="0">
                <a:latin typeface="+mn-lt"/>
              </a:rPr>
              <a:t>Characteristics: </a:t>
            </a:r>
          </a:p>
          <a:p>
            <a:pPr>
              <a:lnSpc>
                <a:spcPts val="2600"/>
              </a:lnSpc>
            </a:pPr>
            <a:r>
              <a:rPr lang="zh-CN" altLang="zh-CN" sz="1800" dirty="0" smtClean="0">
                <a:latin typeface="+mn-lt"/>
              </a:rPr>
              <a:t>●</a:t>
            </a:r>
            <a:r>
              <a:rPr lang="en-US" altLang="zh-CN" sz="1800" dirty="0" smtClean="0">
                <a:latin typeface="+mn-lt"/>
              </a:rPr>
              <a:t> Ozone aeration (U2 tank) + Filtration (U1 tank): Service, backwash, ozone inhalation , fast rinse in series</a:t>
            </a:r>
            <a:r>
              <a:rPr lang="en-US" altLang="zh-CN" sz="1800" dirty="0" smtClean="0">
                <a:latin typeface="+mn-lt"/>
                <a:ea typeface="宋体"/>
              </a:rPr>
              <a:t/>
            </a:r>
            <a:br>
              <a:rPr lang="en-US" altLang="zh-CN" sz="1800" dirty="0" smtClean="0">
                <a:latin typeface="+mn-lt"/>
                <a:ea typeface="宋体"/>
              </a:rPr>
            </a:br>
            <a:r>
              <a:rPr lang="zh-CN" altLang="zh-CN" sz="1800" dirty="0" smtClean="0">
                <a:latin typeface="+mn-lt"/>
              </a:rPr>
              <a:t>●</a:t>
            </a:r>
            <a:r>
              <a:rPr lang="en-US" altLang="zh-CN" sz="1800" dirty="0" smtClean="0">
                <a:latin typeface="+mn-lt"/>
              </a:rPr>
              <a:t> The principle is same as F116, set brine refill time as O.</a:t>
            </a:r>
            <a:r>
              <a:rPr lang="zh-CN" altLang="en-US" sz="1800" dirty="0" smtClean="0">
                <a:latin typeface="+mn-lt"/>
              </a:rPr>
              <a:t> </a:t>
            </a:r>
            <a:r>
              <a:rPr lang="en-US" altLang="zh-CN" sz="1800" dirty="0" smtClean="0">
                <a:latin typeface="+mn-lt"/>
              </a:rPr>
              <a:t/>
            </a:r>
            <a:br>
              <a:rPr lang="en-US" altLang="zh-CN" sz="1800" dirty="0" smtClean="0">
                <a:latin typeface="+mn-lt"/>
              </a:rPr>
            </a:br>
            <a:r>
              <a:rPr lang="zh-CN" altLang="zh-CN" sz="1800" dirty="0" smtClean="0">
                <a:latin typeface="+mn-lt"/>
              </a:rPr>
              <a:t>●</a:t>
            </a:r>
            <a:r>
              <a:rPr lang="en-US" altLang="zh-CN" sz="1800" dirty="0" smtClean="0">
                <a:latin typeface="+mn-lt"/>
              </a:rPr>
              <a:t> Filter tank filled with cr26 filter material of </a:t>
            </a:r>
            <a:r>
              <a:rPr lang="en-US" altLang="zh-CN" sz="1800" dirty="0" err="1" smtClean="0">
                <a:latin typeface="+mn-lt"/>
              </a:rPr>
              <a:t>Aldex</a:t>
            </a:r>
            <a:r>
              <a:rPr lang="en-US" altLang="zh-CN" sz="1800" dirty="0" smtClean="0">
                <a:latin typeface="+mn-lt"/>
              </a:rPr>
              <a:t> company from Canada (The operation characteristics is similar as resin).</a:t>
            </a:r>
            <a:r>
              <a:rPr lang="zh-CN" altLang="en-US" sz="1800" dirty="0" smtClean="0">
                <a:solidFill>
                  <a:srgbClr val="FF0000"/>
                </a:solidFill>
                <a:latin typeface="+mn-lt"/>
              </a:rPr>
              <a:t> </a:t>
            </a:r>
            <a:r>
              <a:rPr lang="en-US" altLang="zh-CN" sz="1800" dirty="0" smtClean="0">
                <a:latin typeface="+mn-lt"/>
              </a:rPr>
              <a:t/>
            </a:r>
            <a:br>
              <a:rPr lang="en-US" altLang="zh-CN" sz="1800" dirty="0" smtClean="0">
                <a:latin typeface="+mn-lt"/>
              </a:rPr>
            </a:br>
            <a:r>
              <a:rPr lang="zh-CN" altLang="zh-CN" sz="1800" dirty="0" smtClean="0">
                <a:latin typeface="+mn-lt"/>
              </a:rPr>
              <a:t>●</a:t>
            </a:r>
            <a:r>
              <a:rPr lang="en-US" altLang="zh-CN" sz="1800" dirty="0" smtClean="0">
                <a:latin typeface="+mn-lt"/>
              </a:rPr>
              <a:t> Ozone has strong oxidation property, and its solubility in water is 13 times of oxygen. Ozone has the functions of disinfection, sterilization, decomposition of organic matter and micro flocculation in water treatment, which reflects multiple process effects.</a:t>
            </a:r>
            <a:endParaRPr lang="zh-CN" altLang="en-US" sz="1800" dirty="0">
              <a:latin typeface="+mn-lt"/>
            </a:endParaRPr>
          </a:p>
        </p:txBody>
      </p:sp>
      <p:grpSp>
        <p:nvGrpSpPr>
          <p:cNvPr id="9" name="组合 59"/>
          <p:cNvGrpSpPr/>
          <p:nvPr/>
        </p:nvGrpSpPr>
        <p:grpSpPr>
          <a:xfrm rot="17100000">
            <a:off x="199545" y="154683"/>
            <a:ext cx="369878" cy="358808"/>
            <a:chOff x="1032060" y="5022216"/>
            <a:chExt cx="753746" cy="734645"/>
          </a:xfrm>
        </p:grpSpPr>
        <p:sp>
          <p:nvSpPr>
            <p:cNvPr id="10" name="等腰三角形 9"/>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标题 21"/>
          <p:cNvSpPr txBox="1"/>
          <p:nvPr/>
        </p:nvSpPr>
        <p:spPr>
          <a:xfrm>
            <a:off x="668220" y="115747"/>
            <a:ext cx="7392938" cy="814572"/>
          </a:xfrm>
          <a:prstGeom prst="rect">
            <a:avLst/>
          </a:prstGeom>
          <a:solidFill>
            <a:srgbClr val="A6CAEE"/>
          </a:solidFill>
        </p:spPr>
        <p:txBody>
          <a:bodyPr/>
          <a:lstStyle/>
          <a:p>
            <a:pPr>
              <a:lnSpc>
                <a:spcPts val="2600"/>
              </a:lnSpc>
              <a:spcBef>
                <a:spcPts val="0"/>
              </a:spcBef>
            </a:pPr>
            <a:r>
              <a:rPr lang="en-US" sz="2400" dirty="0" smtClean="0"/>
              <a:t>Ozone Aeration+ Filtration Duplex Tanks System Working in Series (for iron and manganese removal) </a:t>
            </a:r>
            <a:endParaRPr lang="zh-CN" altLang="en-US" sz="2400" dirty="0"/>
          </a:p>
        </p:txBody>
      </p:sp>
    </p:spTree>
    <p:extLst>
      <p:ext uri="{BB962C8B-B14F-4D97-AF65-F5344CB8AC3E}">
        <p14:creationId xmlns:p14="http://schemas.microsoft.com/office/powerpoint/2010/main" xmlns="" val="29015193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14</a:t>
            </a:fld>
            <a:endParaRPr lang="zh-CN" altLang="en-US"/>
          </a:p>
        </p:txBody>
      </p:sp>
      <p:pic>
        <p:nvPicPr>
          <p:cNvPr id="5"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274352" y="946730"/>
            <a:ext cx="6013334" cy="5060000"/>
          </a:xfrm>
          <a:prstGeom prst="rect">
            <a:avLst/>
          </a:prstGeom>
          <a:noFill/>
          <a:ln w="9525">
            <a:solidFill>
              <a:schemeClr val="bg1"/>
            </a:solidFill>
            <a:miter lim="800000"/>
            <a:headEnd/>
            <a:tailEnd/>
          </a:ln>
          <a:effectLst/>
        </p:spPr>
      </p:pic>
      <p:grpSp>
        <p:nvGrpSpPr>
          <p:cNvPr id="6" name="组合 59"/>
          <p:cNvGrpSpPr/>
          <p:nvPr/>
        </p:nvGrpSpPr>
        <p:grpSpPr>
          <a:xfrm rot="17100000">
            <a:off x="199545" y="154683"/>
            <a:ext cx="369878" cy="358808"/>
            <a:chOff x="1032060" y="5022216"/>
            <a:chExt cx="753746" cy="734645"/>
          </a:xfrm>
        </p:grpSpPr>
        <p:sp>
          <p:nvSpPr>
            <p:cNvPr id="7" name="等腰三角形 6"/>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流程图: 过程 9"/>
          <p:cNvSpPr/>
          <p:nvPr/>
        </p:nvSpPr>
        <p:spPr>
          <a:xfrm>
            <a:off x="2059912" y="1041401"/>
            <a:ext cx="1698172" cy="425658"/>
          </a:xfrm>
          <a:prstGeom prst="flowChartProcess">
            <a:avLst/>
          </a:prstGeom>
          <a:solidFill>
            <a:srgbClr val="9BC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Control Valve</a:t>
            </a:r>
            <a:endParaRPr lang="zh-CN" altLang="en-US" dirty="0">
              <a:solidFill>
                <a:schemeClr val="tx1"/>
              </a:solidFill>
            </a:endParaRPr>
          </a:p>
        </p:txBody>
      </p:sp>
      <p:sp>
        <p:nvSpPr>
          <p:cNvPr id="11" name="流程图: 过程 10"/>
          <p:cNvSpPr/>
          <p:nvPr/>
        </p:nvSpPr>
        <p:spPr>
          <a:xfrm>
            <a:off x="6511331" y="3476730"/>
            <a:ext cx="1718269" cy="391885"/>
          </a:xfrm>
          <a:prstGeom prst="flowChartProcess">
            <a:avLst/>
          </a:prstGeom>
          <a:solidFill>
            <a:srgbClr val="9BC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ln w="0"/>
                <a:solidFill>
                  <a:schemeClr val="tx1"/>
                </a:solidFill>
                <a:effectLst>
                  <a:outerShdw blurRad="38100" dist="38100" dir="2700000" algn="tl">
                    <a:srgbClr val="000000">
                      <a:alpha val="43137"/>
                    </a:srgbClr>
                  </a:outerShdw>
                </a:effectLst>
              </a:rPr>
              <a:t>Aeration Tank</a:t>
            </a:r>
            <a:endParaRPr lang="zh-CN" altLang="en-US" dirty="0">
              <a:ln w="0"/>
              <a:solidFill>
                <a:schemeClr val="tx1"/>
              </a:solidFill>
              <a:effectLst>
                <a:outerShdw blurRad="38100" dist="38100" dir="2700000" algn="tl">
                  <a:srgbClr val="000000">
                    <a:alpha val="43137"/>
                  </a:srgbClr>
                </a:outerShdw>
              </a:effectLst>
            </a:endParaRPr>
          </a:p>
        </p:txBody>
      </p:sp>
      <p:sp>
        <p:nvSpPr>
          <p:cNvPr id="12" name="流程图: 过程 11"/>
          <p:cNvSpPr/>
          <p:nvPr/>
        </p:nvSpPr>
        <p:spPr>
          <a:xfrm>
            <a:off x="2863780" y="4582049"/>
            <a:ext cx="793820" cy="733530"/>
          </a:xfrm>
          <a:prstGeom prst="flowChartProcess">
            <a:avLst/>
          </a:prstGeom>
          <a:solidFill>
            <a:srgbClr val="9BC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Filter Tank</a:t>
            </a:r>
            <a:endParaRPr lang="zh-CN" altLang="en-US" dirty="0">
              <a:solidFill>
                <a:schemeClr val="tx1"/>
              </a:solidFill>
            </a:endParaRPr>
          </a:p>
        </p:txBody>
      </p:sp>
      <p:sp>
        <p:nvSpPr>
          <p:cNvPr id="13" name="流程图: 过程 12"/>
          <p:cNvSpPr/>
          <p:nvPr/>
        </p:nvSpPr>
        <p:spPr>
          <a:xfrm>
            <a:off x="1647930" y="2823587"/>
            <a:ext cx="1356527" cy="462224"/>
          </a:xfrm>
          <a:prstGeom prst="flowChartProcess">
            <a:avLst/>
          </a:prstGeom>
          <a:solidFill>
            <a:srgbClr val="9BC2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Ozone Generator</a:t>
            </a:r>
            <a:endParaRPr lang="zh-CN" altLang="en-US" dirty="0">
              <a:solidFill>
                <a:schemeClr val="tx1"/>
              </a:solidFill>
            </a:endParaRPr>
          </a:p>
        </p:txBody>
      </p:sp>
      <p:sp>
        <p:nvSpPr>
          <p:cNvPr id="14" name="标题 21"/>
          <p:cNvSpPr txBox="1"/>
          <p:nvPr/>
        </p:nvSpPr>
        <p:spPr>
          <a:xfrm>
            <a:off x="668220" y="115747"/>
            <a:ext cx="7392938" cy="814572"/>
          </a:xfrm>
          <a:prstGeom prst="rect">
            <a:avLst/>
          </a:prstGeom>
          <a:solidFill>
            <a:srgbClr val="A6CAEE"/>
          </a:solidFill>
        </p:spPr>
        <p:txBody>
          <a:bodyPr/>
          <a:lstStyle/>
          <a:p>
            <a:pPr>
              <a:lnSpc>
                <a:spcPts val="2600"/>
              </a:lnSpc>
              <a:spcBef>
                <a:spcPts val="0"/>
              </a:spcBef>
            </a:pPr>
            <a:r>
              <a:rPr lang="en-US" sz="2400" dirty="0" smtClean="0"/>
              <a:t>Ozone Aeration+ Filtration Duplex Tanks System Working in Series (for iron and manganese removal) </a:t>
            </a:r>
            <a:endParaRPr lang="zh-CN" altLang="en-US" sz="2400" dirty="0"/>
          </a:p>
        </p:txBody>
      </p:sp>
    </p:spTree>
    <p:extLst>
      <p:ext uri="{BB962C8B-B14F-4D97-AF65-F5344CB8AC3E}">
        <p14:creationId xmlns:p14="http://schemas.microsoft.com/office/powerpoint/2010/main" xmlns="" val="14054434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15</a:t>
            </a:fld>
            <a:endParaRPr lang="zh-CN" altLang="en-US"/>
          </a:p>
        </p:txBody>
      </p:sp>
      <p:pic>
        <p:nvPicPr>
          <p:cNvPr id="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61978" y="1370906"/>
            <a:ext cx="4412456" cy="4088606"/>
          </a:xfrm>
          <a:prstGeom prst="rect">
            <a:avLst/>
          </a:prstGeom>
          <a:noFill/>
          <a:ln w="9525">
            <a:noFill/>
            <a:miter lim="800000"/>
            <a:headEnd/>
            <a:tailEnd/>
          </a:ln>
          <a:effectLst/>
        </p:spPr>
      </p:pic>
      <p:cxnSp>
        <p:nvCxnSpPr>
          <p:cNvPr id="6" name="直接箭头连接符 5"/>
          <p:cNvCxnSpPr/>
          <p:nvPr/>
        </p:nvCxnSpPr>
        <p:spPr>
          <a:xfrm>
            <a:off x="645633" y="1924040"/>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3"/>
          <p:cNvSpPr txBox="1"/>
          <p:nvPr/>
        </p:nvSpPr>
        <p:spPr>
          <a:xfrm>
            <a:off x="257148" y="1462755"/>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flipH="1">
            <a:off x="805543" y="2256284"/>
            <a:ext cx="602775" cy="1883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17"/>
          <p:cNvSpPr txBox="1"/>
          <p:nvPr/>
        </p:nvSpPr>
        <p:spPr>
          <a:xfrm>
            <a:off x="170739" y="2203668"/>
            <a:ext cx="800219" cy="369332"/>
          </a:xfrm>
          <a:prstGeom prst="rect">
            <a:avLst/>
          </a:prstGeom>
          <a:noFill/>
        </p:spPr>
        <p:txBody>
          <a:bodyPr wrap="none" rtlCol="0">
            <a:spAutoFit/>
          </a:bodyPr>
          <a:lstStyle/>
          <a:p>
            <a:r>
              <a:rPr lang="en-US" altLang="zh-CN" dirty="0" smtClean="0"/>
              <a:t>Outlet</a:t>
            </a:r>
            <a:endParaRPr lang="zh-CN" altLang="en-US" dirty="0"/>
          </a:p>
        </p:txBody>
      </p:sp>
      <p:sp>
        <p:nvSpPr>
          <p:cNvPr id="10" name="线形标注 1 9"/>
          <p:cNvSpPr/>
          <p:nvPr/>
        </p:nvSpPr>
        <p:spPr>
          <a:xfrm>
            <a:off x="347642" y="5649686"/>
            <a:ext cx="1981901" cy="838901"/>
          </a:xfrm>
          <a:prstGeom prst="borderCallout1">
            <a:avLst>
              <a:gd name="adj1" fmla="val 44626"/>
              <a:gd name="adj2" fmla="val -1088"/>
              <a:gd name="adj3" fmla="val -140508"/>
              <a:gd name="adj4" fmla="val 3937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Filter Tank, Second Grate</a:t>
            </a:r>
            <a:endParaRPr lang="zh-CN" altLang="en-US" dirty="0">
              <a:solidFill>
                <a:schemeClr val="tx1"/>
              </a:solidFill>
            </a:endParaRPr>
          </a:p>
        </p:txBody>
      </p:sp>
      <p:sp>
        <p:nvSpPr>
          <p:cNvPr id="11" name="线形标注 1 10"/>
          <p:cNvSpPr/>
          <p:nvPr/>
        </p:nvSpPr>
        <p:spPr>
          <a:xfrm>
            <a:off x="2820762" y="5640177"/>
            <a:ext cx="2154009" cy="804165"/>
          </a:xfrm>
          <a:prstGeom prst="borderCallout1">
            <a:avLst>
              <a:gd name="adj1" fmla="val 1499"/>
              <a:gd name="adj2" fmla="val 37980"/>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Ozone Aeration, First Grade</a:t>
            </a:r>
            <a:endParaRPr lang="zh-CN" altLang="en-US" dirty="0">
              <a:solidFill>
                <a:schemeClr val="tx1"/>
              </a:solidFill>
            </a:endParaRPr>
          </a:p>
        </p:txBody>
      </p:sp>
      <p:sp>
        <p:nvSpPr>
          <p:cNvPr id="12" name="标题 1"/>
          <p:cNvSpPr txBox="1">
            <a:spLocks/>
          </p:cNvSpPr>
          <p:nvPr/>
        </p:nvSpPr>
        <p:spPr>
          <a:xfrm>
            <a:off x="5268687" y="1164771"/>
            <a:ext cx="3701142" cy="5301343"/>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000" dirty="0" smtClean="0">
                <a:latin typeface="+mn-lt"/>
              </a:rPr>
              <a:t>The ozone inhalation in the brine refill status is in the first grade aeration tank. After the inlet water is oxidized by ozone aeration, low valence iron and manganese are oxidized to high valence iron and manganese and form oxide. After clarification and precipitation in the aeration tank, the inlet water is further filtered and treated to remove iron and manganese through the filter material of the filter tank.</a:t>
            </a:r>
            <a:r>
              <a:rPr lang="zh-CN" altLang="en-US" sz="2000" dirty="0" smtClean="0">
                <a:latin typeface="+mn-lt"/>
              </a:rPr>
              <a:t> </a:t>
            </a:r>
            <a:endParaRPr lang="zh-CN" altLang="en-US" sz="2000" dirty="0">
              <a:latin typeface="+mn-lt"/>
            </a:endParaRPr>
          </a:p>
        </p:txBody>
      </p:sp>
      <p:cxnSp>
        <p:nvCxnSpPr>
          <p:cNvPr id="13" name="曲线连接符 12"/>
          <p:cNvCxnSpPr/>
          <p:nvPr/>
        </p:nvCxnSpPr>
        <p:spPr>
          <a:xfrm>
            <a:off x="1414442" y="1869612"/>
            <a:ext cx="785818" cy="285752"/>
          </a:xfrm>
          <a:prstGeom prst="curvedConnector3">
            <a:avLst>
              <a:gd name="adj1" fmla="val 99399"/>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10800000">
            <a:off x="1343004" y="2396209"/>
            <a:ext cx="500066" cy="214314"/>
          </a:xfrm>
          <a:prstGeom prst="curvedConnector3">
            <a:avLst>
              <a:gd name="adj1" fmla="val -27"/>
            </a:avLst>
          </a:prstGeom>
          <a:ln w="22225">
            <a:tailEnd type="arrow"/>
          </a:ln>
        </p:spPr>
        <p:style>
          <a:lnRef idx="1">
            <a:schemeClr val="accent1"/>
          </a:lnRef>
          <a:fillRef idx="0">
            <a:schemeClr val="accent1"/>
          </a:fillRef>
          <a:effectRef idx="0">
            <a:schemeClr val="accent1"/>
          </a:effectRef>
          <a:fontRef idx="minor">
            <a:schemeClr val="tx1"/>
          </a:fontRef>
        </p:style>
      </p:cxnSp>
      <p:grpSp>
        <p:nvGrpSpPr>
          <p:cNvPr id="15" name="组合 59"/>
          <p:cNvGrpSpPr/>
          <p:nvPr/>
        </p:nvGrpSpPr>
        <p:grpSpPr>
          <a:xfrm rot="17100000">
            <a:off x="199545" y="154683"/>
            <a:ext cx="369878" cy="358808"/>
            <a:chOff x="1032060" y="5022216"/>
            <a:chExt cx="753746" cy="734645"/>
          </a:xfrm>
        </p:grpSpPr>
        <p:sp>
          <p:nvSpPr>
            <p:cNvPr id="16" name="等腰三角形 1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21"/>
          <p:cNvSpPr txBox="1"/>
          <p:nvPr/>
        </p:nvSpPr>
        <p:spPr>
          <a:xfrm>
            <a:off x="668221" y="115746"/>
            <a:ext cx="6832036" cy="1092567"/>
          </a:xfrm>
          <a:prstGeom prst="rect">
            <a:avLst/>
          </a:prstGeom>
          <a:solidFill>
            <a:srgbClr val="A6CAEE"/>
          </a:solidFill>
        </p:spPr>
        <p:txBody>
          <a:bodyPr/>
          <a:lstStyle/>
          <a:p>
            <a:pPr>
              <a:lnSpc>
                <a:spcPts val="2600"/>
              </a:lnSpc>
              <a:spcBef>
                <a:spcPts val="0"/>
              </a:spcBef>
            </a:pPr>
            <a:r>
              <a:rPr lang="en-US" altLang="zh-CN" sz="2400" dirty="0" smtClean="0"/>
              <a:t>The Working Flow Chart of </a:t>
            </a:r>
            <a:r>
              <a:rPr lang="en-US" sz="2400" dirty="0" smtClean="0"/>
              <a:t>Ozone Aeration+ Filtration Duplex Tanks System Working in Series </a:t>
            </a:r>
            <a:r>
              <a:rPr lang="en-US" altLang="zh-CN" sz="2400" dirty="0" smtClean="0"/>
              <a:t>-Service</a:t>
            </a:r>
            <a:endParaRPr lang="zh-CN" altLang="en-US" sz="2400" dirty="0"/>
          </a:p>
        </p:txBody>
      </p:sp>
    </p:spTree>
    <p:extLst>
      <p:ext uri="{BB962C8B-B14F-4D97-AF65-F5344CB8AC3E}">
        <p14:creationId xmlns:p14="http://schemas.microsoft.com/office/powerpoint/2010/main" xmlns="" val="16690815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16</a:t>
            </a:fld>
            <a:endParaRPr lang="zh-CN" altLang="en-US"/>
          </a:p>
        </p:txBody>
      </p:sp>
      <p:pic>
        <p:nvPicPr>
          <p:cNvPr id="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42976" y="1643050"/>
            <a:ext cx="4412456" cy="4088606"/>
          </a:xfrm>
          <a:prstGeom prst="rect">
            <a:avLst/>
          </a:prstGeom>
          <a:noFill/>
          <a:ln w="9525">
            <a:noFill/>
            <a:miter lim="800000"/>
            <a:headEnd/>
            <a:tailEnd/>
          </a:ln>
          <a:effectLst/>
        </p:spPr>
      </p:pic>
      <p:cxnSp>
        <p:nvCxnSpPr>
          <p:cNvPr id="6" name="直接箭头连接符 5"/>
          <p:cNvCxnSpPr/>
          <p:nvPr/>
        </p:nvCxnSpPr>
        <p:spPr>
          <a:xfrm>
            <a:off x="928662" y="2000240"/>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3"/>
          <p:cNvSpPr txBox="1"/>
          <p:nvPr/>
        </p:nvSpPr>
        <p:spPr>
          <a:xfrm>
            <a:off x="714348" y="1571612"/>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rot="10800000">
            <a:off x="928662" y="2428868"/>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17"/>
          <p:cNvSpPr txBox="1"/>
          <p:nvPr/>
        </p:nvSpPr>
        <p:spPr>
          <a:xfrm>
            <a:off x="214282" y="2214554"/>
            <a:ext cx="800219" cy="369332"/>
          </a:xfrm>
          <a:prstGeom prst="rect">
            <a:avLst/>
          </a:prstGeom>
          <a:noFill/>
        </p:spPr>
        <p:txBody>
          <a:bodyPr wrap="none" rtlCol="0">
            <a:spAutoFit/>
          </a:bodyPr>
          <a:lstStyle/>
          <a:p>
            <a:r>
              <a:rPr lang="en-US" altLang="zh-CN" dirty="0" smtClean="0"/>
              <a:t>Outlet</a:t>
            </a:r>
            <a:endParaRPr lang="zh-CN" altLang="en-US" dirty="0"/>
          </a:p>
        </p:txBody>
      </p:sp>
      <p:sp>
        <p:nvSpPr>
          <p:cNvPr id="10" name="线形标注 1 9"/>
          <p:cNvSpPr/>
          <p:nvPr/>
        </p:nvSpPr>
        <p:spPr>
          <a:xfrm>
            <a:off x="467385" y="5879663"/>
            <a:ext cx="2428892" cy="500066"/>
          </a:xfrm>
          <a:prstGeom prst="borderCallout1">
            <a:avLst>
              <a:gd name="adj1" fmla="val 44626"/>
              <a:gd name="adj2" fmla="val -1088"/>
              <a:gd name="adj3" fmla="val -118739"/>
              <a:gd name="adj4" fmla="val 3847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Filter Tank, Second Grate</a:t>
            </a:r>
            <a:endParaRPr lang="zh-CN" altLang="en-US" dirty="0">
              <a:solidFill>
                <a:schemeClr val="tx1"/>
              </a:solidFill>
            </a:endParaRPr>
          </a:p>
        </p:txBody>
      </p:sp>
      <p:sp>
        <p:nvSpPr>
          <p:cNvPr id="11" name="线形标注 1 10"/>
          <p:cNvSpPr/>
          <p:nvPr/>
        </p:nvSpPr>
        <p:spPr>
          <a:xfrm>
            <a:off x="3386819" y="5879663"/>
            <a:ext cx="2349952" cy="500066"/>
          </a:xfrm>
          <a:prstGeom prst="borderCallout1">
            <a:avLst>
              <a:gd name="adj1" fmla="val 1499"/>
              <a:gd name="adj2" fmla="val 37980"/>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Ozone Aeration, First Grade</a:t>
            </a:r>
            <a:endParaRPr lang="zh-CN" altLang="en-US" dirty="0">
              <a:solidFill>
                <a:schemeClr val="tx1"/>
              </a:solidFill>
            </a:endParaRPr>
          </a:p>
        </p:txBody>
      </p:sp>
      <p:sp>
        <p:nvSpPr>
          <p:cNvPr id="12" name="标题 1"/>
          <p:cNvSpPr txBox="1">
            <a:spLocks/>
          </p:cNvSpPr>
          <p:nvPr/>
        </p:nvSpPr>
        <p:spPr>
          <a:xfrm>
            <a:off x="5612274" y="1198098"/>
            <a:ext cx="3531726" cy="524624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000" dirty="0" smtClean="0">
                <a:latin typeface="+mn-lt"/>
              </a:rPr>
              <a:t>The ozone inhalation in the brine refill status is in the first grade aeration tank. After the inlet water is oxidized by ozone aeration, low valence iron and manganese are oxidized to high valence iron and manganese and form oxide. After clarification and precipitation in the aeration tank, the inlet water is further filtered and treated to remove iron and manganese through the filter material of the filter tank.</a:t>
            </a:r>
            <a:r>
              <a:rPr lang="zh-CN" altLang="en-US" sz="2000" dirty="0" smtClean="0">
                <a:latin typeface="+mn-lt"/>
              </a:rPr>
              <a:t> </a:t>
            </a:r>
            <a:endParaRPr lang="zh-CN" altLang="en-US" sz="2000" dirty="0">
              <a:latin typeface="+mn-lt"/>
            </a:endParaRPr>
          </a:p>
        </p:txBody>
      </p:sp>
      <p:cxnSp>
        <p:nvCxnSpPr>
          <p:cNvPr id="13" name="曲线连接符 12"/>
          <p:cNvCxnSpPr/>
          <p:nvPr/>
        </p:nvCxnSpPr>
        <p:spPr>
          <a:xfrm>
            <a:off x="1643042" y="2000240"/>
            <a:ext cx="785818" cy="285752"/>
          </a:xfrm>
          <a:prstGeom prst="curvedConnector3">
            <a:avLst>
              <a:gd name="adj1" fmla="val 99399"/>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10800000">
            <a:off x="1571604" y="2428868"/>
            <a:ext cx="500066" cy="214314"/>
          </a:xfrm>
          <a:prstGeom prst="curvedConnector3">
            <a:avLst>
              <a:gd name="adj1" fmla="val -27"/>
            </a:avLst>
          </a:prstGeom>
          <a:ln w="22225">
            <a:tailEnd type="arrow"/>
          </a:ln>
        </p:spPr>
        <p:style>
          <a:lnRef idx="1">
            <a:schemeClr val="accent1"/>
          </a:lnRef>
          <a:fillRef idx="0">
            <a:schemeClr val="accent1"/>
          </a:fillRef>
          <a:effectRef idx="0">
            <a:schemeClr val="accent1"/>
          </a:effectRef>
          <a:fontRef idx="minor">
            <a:schemeClr val="tx1"/>
          </a:fontRef>
        </p:style>
      </p:cxnSp>
      <p:grpSp>
        <p:nvGrpSpPr>
          <p:cNvPr id="15" name="组合 59"/>
          <p:cNvGrpSpPr/>
          <p:nvPr/>
        </p:nvGrpSpPr>
        <p:grpSpPr>
          <a:xfrm rot="17100000">
            <a:off x="199545" y="154683"/>
            <a:ext cx="369878" cy="358808"/>
            <a:chOff x="1032060" y="5022216"/>
            <a:chExt cx="753746" cy="734645"/>
          </a:xfrm>
        </p:grpSpPr>
        <p:sp>
          <p:nvSpPr>
            <p:cNvPr id="16" name="等腰三角形 1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21"/>
          <p:cNvSpPr txBox="1"/>
          <p:nvPr/>
        </p:nvSpPr>
        <p:spPr>
          <a:xfrm>
            <a:off x="668220" y="115747"/>
            <a:ext cx="6799379" cy="1081682"/>
          </a:xfrm>
          <a:prstGeom prst="rect">
            <a:avLst/>
          </a:prstGeom>
          <a:solidFill>
            <a:srgbClr val="A6CAEE"/>
          </a:solidFill>
        </p:spPr>
        <p:txBody>
          <a:bodyPr/>
          <a:lstStyle/>
          <a:p>
            <a:pPr>
              <a:lnSpc>
                <a:spcPts val="2600"/>
              </a:lnSpc>
              <a:spcBef>
                <a:spcPts val="0"/>
              </a:spcBef>
            </a:pPr>
            <a:r>
              <a:rPr lang="en-US" altLang="zh-CN" sz="2400" dirty="0" smtClean="0"/>
              <a:t>The Working Flow Chart of </a:t>
            </a:r>
            <a:r>
              <a:rPr lang="en-US" sz="2400" dirty="0" smtClean="0"/>
              <a:t>Ozone Aeration+ Filtration Duplex Tanks System Working in Series </a:t>
            </a:r>
            <a:r>
              <a:rPr lang="en-US" altLang="zh-CN" sz="2400" dirty="0" smtClean="0"/>
              <a:t>-Backwash</a:t>
            </a:r>
            <a:endParaRPr lang="zh-CN" altLang="en-US" sz="2400" dirty="0"/>
          </a:p>
        </p:txBody>
      </p:sp>
    </p:spTree>
    <p:extLst>
      <p:ext uri="{BB962C8B-B14F-4D97-AF65-F5344CB8AC3E}">
        <p14:creationId xmlns:p14="http://schemas.microsoft.com/office/powerpoint/2010/main" xmlns="" val="22552197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17</a:t>
            </a:fld>
            <a:endParaRPr lang="zh-CN" altLang="en-US"/>
          </a:p>
        </p:txBody>
      </p:sp>
      <p:pic>
        <p:nvPicPr>
          <p:cNvPr id="4"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071538" y="1357298"/>
            <a:ext cx="4290060" cy="4091940"/>
          </a:xfrm>
          <a:prstGeom prst="rect">
            <a:avLst/>
          </a:prstGeom>
          <a:noFill/>
          <a:ln w="9525">
            <a:noFill/>
            <a:miter lim="800000"/>
            <a:headEnd/>
            <a:tailEnd/>
          </a:ln>
          <a:effectLst/>
        </p:spPr>
      </p:pic>
      <p:cxnSp>
        <p:nvCxnSpPr>
          <p:cNvPr id="6" name="直接箭头连接符 5"/>
          <p:cNvCxnSpPr/>
          <p:nvPr/>
        </p:nvCxnSpPr>
        <p:spPr>
          <a:xfrm>
            <a:off x="928662" y="1857364"/>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3"/>
          <p:cNvSpPr txBox="1"/>
          <p:nvPr/>
        </p:nvSpPr>
        <p:spPr>
          <a:xfrm>
            <a:off x="714348" y="1428736"/>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flipV="1">
            <a:off x="2571736" y="1857364"/>
            <a:ext cx="571504"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17"/>
          <p:cNvSpPr txBox="1"/>
          <p:nvPr/>
        </p:nvSpPr>
        <p:spPr>
          <a:xfrm>
            <a:off x="2714612" y="1428736"/>
            <a:ext cx="736099" cy="369332"/>
          </a:xfrm>
          <a:prstGeom prst="rect">
            <a:avLst/>
          </a:prstGeom>
          <a:noFill/>
        </p:spPr>
        <p:txBody>
          <a:bodyPr wrap="none" rtlCol="0">
            <a:spAutoFit/>
          </a:bodyPr>
          <a:lstStyle/>
          <a:p>
            <a:r>
              <a:rPr lang="en-US" altLang="zh-CN" dirty="0" smtClean="0"/>
              <a:t>Drain</a:t>
            </a:r>
            <a:endParaRPr lang="zh-CN" altLang="en-US" dirty="0"/>
          </a:p>
        </p:txBody>
      </p:sp>
      <p:sp>
        <p:nvSpPr>
          <p:cNvPr id="10" name="线形标注 1 9"/>
          <p:cNvSpPr/>
          <p:nvPr/>
        </p:nvSpPr>
        <p:spPr>
          <a:xfrm>
            <a:off x="1571604" y="5786454"/>
            <a:ext cx="2428892" cy="500066"/>
          </a:xfrm>
          <a:prstGeom prst="borderCallout1">
            <a:avLst>
              <a:gd name="adj1" fmla="val 44626"/>
              <a:gd name="adj2" fmla="val -1088"/>
              <a:gd name="adj3" fmla="val -129008"/>
              <a:gd name="adj4" fmla="val -810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Filter Tank, Second Grate</a:t>
            </a:r>
            <a:endParaRPr lang="zh-CN" altLang="en-US" dirty="0">
              <a:solidFill>
                <a:schemeClr val="tx1"/>
              </a:solidFill>
            </a:endParaRPr>
          </a:p>
        </p:txBody>
      </p:sp>
      <p:sp>
        <p:nvSpPr>
          <p:cNvPr id="11" name="线形标注 1 10"/>
          <p:cNvSpPr/>
          <p:nvPr/>
        </p:nvSpPr>
        <p:spPr>
          <a:xfrm>
            <a:off x="4357686" y="5715016"/>
            <a:ext cx="2571768" cy="500066"/>
          </a:xfrm>
          <a:prstGeom prst="borderCallout1">
            <a:avLst>
              <a:gd name="adj1" fmla="val -226"/>
              <a:gd name="adj2" fmla="val 50055"/>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Ozone Aeration, First Grade</a:t>
            </a:r>
            <a:endParaRPr lang="zh-CN" altLang="en-US" dirty="0">
              <a:solidFill>
                <a:schemeClr val="tx1"/>
              </a:solidFill>
            </a:endParaRPr>
          </a:p>
        </p:txBody>
      </p:sp>
      <p:sp>
        <p:nvSpPr>
          <p:cNvPr id="12" name="标题 1"/>
          <p:cNvSpPr txBox="1">
            <a:spLocks/>
          </p:cNvSpPr>
          <p:nvPr/>
        </p:nvSpPr>
        <p:spPr>
          <a:xfrm>
            <a:off x="6072198" y="2928934"/>
            <a:ext cx="2614602" cy="203495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000" dirty="0" smtClean="0">
                <a:latin typeface="+mn-lt"/>
              </a:rPr>
              <a:t>Duplex tank series backwashing can effectively remove iron and manganese oxide deposits.</a:t>
            </a:r>
            <a:endParaRPr lang="zh-CN" altLang="en-US" sz="2000" dirty="0">
              <a:latin typeface="+mn-lt"/>
            </a:endParaRPr>
          </a:p>
        </p:txBody>
      </p:sp>
      <p:cxnSp>
        <p:nvCxnSpPr>
          <p:cNvPr id="13" name="曲线连接符 12"/>
          <p:cNvCxnSpPr/>
          <p:nvPr/>
        </p:nvCxnSpPr>
        <p:spPr>
          <a:xfrm rot="16200000" flipH="1">
            <a:off x="1535885" y="1964521"/>
            <a:ext cx="642942" cy="428628"/>
          </a:xfrm>
          <a:prstGeom prst="curvedConnector3">
            <a:avLst>
              <a:gd name="adj1" fmla="val 5724"/>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5400000" flipH="1" flipV="1">
            <a:off x="2321703" y="1893083"/>
            <a:ext cx="285752" cy="214314"/>
          </a:xfrm>
          <a:prstGeom prst="curvedConnector3">
            <a:avLst>
              <a:gd name="adj1" fmla="val 86226"/>
            </a:avLst>
          </a:prstGeom>
          <a:ln w="22225"/>
        </p:spPr>
        <p:style>
          <a:lnRef idx="1">
            <a:schemeClr val="accent1"/>
          </a:lnRef>
          <a:fillRef idx="0">
            <a:schemeClr val="accent1"/>
          </a:fillRef>
          <a:effectRef idx="0">
            <a:schemeClr val="accent1"/>
          </a:effectRef>
          <a:fontRef idx="minor">
            <a:schemeClr val="tx1"/>
          </a:fontRef>
        </p:style>
      </p:cxnSp>
      <p:grpSp>
        <p:nvGrpSpPr>
          <p:cNvPr id="15" name="组合 59"/>
          <p:cNvGrpSpPr/>
          <p:nvPr/>
        </p:nvGrpSpPr>
        <p:grpSpPr>
          <a:xfrm rot="17100000">
            <a:off x="199545" y="154683"/>
            <a:ext cx="369878" cy="358808"/>
            <a:chOff x="1032060" y="5022216"/>
            <a:chExt cx="753746" cy="734645"/>
          </a:xfrm>
        </p:grpSpPr>
        <p:sp>
          <p:nvSpPr>
            <p:cNvPr id="16" name="等腰三角形 1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21"/>
          <p:cNvSpPr txBox="1"/>
          <p:nvPr/>
        </p:nvSpPr>
        <p:spPr>
          <a:xfrm>
            <a:off x="668221" y="115746"/>
            <a:ext cx="7202150" cy="1114339"/>
          </a:xfrm>
          <a:prstGeom prst="rect">
            <a:avLst/>
          </a:prstGeom>
          <a:solidFill>
            <a:srgbClr val="A6CAEE"/>
          </a:solidFill>
        </p:spPr>
        <p:txBody>
          <a:bodyPr/>
          <a:lstStyle/>
          <a:p>
            <a:pPr>
              <a:lnSpc>
                <a:spcPts val="2600"/>
              </a:lnSpc>
              <a:spcBef>
                <a:spcPts val="0"/>
              </a:spcBef>
            </a:pPr>
            <a:r>
              <a:rPr lang="en-US" altLang="zh-CN" sz="2400" dirty="0" smtClean="0"/>
              <a:t>The Working Flow Chart of </a:t>
            </a:r>
            <a:r>
              <a:rPr lang="en-US" sz="2400" dirty="0" smtClean="0"/>
              <a:t>Ozone Aeration+ Filtration Duplex Tanks System Working in Series </a:t>
            </a:r>
            <a:r>
              <a:rPr lang="en-US" altLang="zh-CN" sz="2400" dirty="0" smtClean="0"/>
              <a:t>—Backwash in Series</a:t>
            </a:r>
            <a:endParaRPr lang="zh-CN" altLang="en-US" sz="2400" dirty="0"/>
          </a:p>
        </p:txBody>
      </p:sp>
    </p:spTree>
    <p:extLst>
      <p:ext uri="{BB962C8B-B14F-4D97-AF65-F5344CB8AC3E}">
        <p14:creationId xmlns:p14="http://schemas.microsoft.com/office/powerpoint/2010/main" xmlns="" val="3557293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18</a:t>
            </a:fld>
            <a:endParaRPr lang="zh-CN" altLang="en-US"/>
          </a:p>
        </p:txBody>
      </p:sp>
      <p:pic>
        <p:nvPicPr>
          <p:cNvPr id="5" name="图片 4"/>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142976" y="1500174"/>
            <a:ext cx="4412024" cy="4142096"/>
          </a:xfrm>
          <a:prstGeom prst="rect">
            <a:avLst/>
          </a:prstGeom>
          <a:noFill/>
          <a:ln w="9525">
            <a:noFill/>
            <a:miter lim="800000"/>
            <a:headEnd/>
            <a:tailEnd/>
          </a:ln>
        </p:spPr>
      </p:pic>
      <p:cxnSp>
        <p:nvCxnSpPr>
          <p:cNvPr id="6" name="直接箭头连接符 5"/>
          <p:cNvCxnSpPr/>
          <p:nvPr/>
        </p:nvCxnSpPr>
        <p:spPr>
          <a:xfrm>
            <a:off x="928662" y="2000240"/>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8"/>
          <p:cNvSpPr txBox="1"/>
          <p:nvPr/>
        </p:nvSpPr>
        <p:spPr>
          <a:xfrm>
            <a:off x="714348" y="1571612"/>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rot="10800000">
            <a:off x="928662" y="2428868"/>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24"/>
          <p:cNvSpPr txBox="1"/>
          <p:nvPr/>
        </p:nvSpPr>
        <p:spPr>
          <a:xfrm>
            <a:off x="214282" y="2214554"/>
            <a:ext cx="736099" cy="369332"/>
          </a:xfrm>
          <a:prstGeom prst="rect">
            <a:avLst/>
          </a:prstGeom>
          <a:noFill/>
        </p:spPr>
        <p:txBody>
          <a:bodyPr wrap="none" rtlCol="0">
            <a:spAutoFit/>
          </a:bodyPr>
          <a:lstStyle/>
          <a:p>
            <a:r>
              <a:rPr lang="en-US" altLang="zh-CN" dirty="0" smtClean="0"/>
              <a:t>Drain</a:t>
            </a:r>
            <a:endParaRPr lang="zh-CN" altLang="en-US" dirty="0"/>
          </a:p>
        </p:txBody>
      </p:sp>
      <p:sp>
        <p:nvSpPr>
          <p:cNvPr id="10" name="线形标注 1 9"/>
          <p:cNvSpPr/>
          <p:nvPr/>
        </p:nvSpPr>
        <p:spPr>
          <a:xfrm>
            <a:off x="1571604" y="5786454"/>
            <a:ext cx="242889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Filter Tank, Second Grate</a:t>
            </a:r>
            <a:endParaRPr lang="zh-CN" altLang="en-US" dirty="0">
              <a:solidFill>
                <a:schemeClr val="tx1"/>
              </a:solidFill>
            </a:endParaRPr>
          </a:p>
        </p:txBody>
      </p:sp>
      <p:sp>
        <p:nvSpPr>
          <p:cNvPr id="11" name="线形标注 1 10"/>
          <p:cNvSpPr/>
          <p:nvPr/>
        </p:nvSpPr>
        <p:spPr>
          <a:xfrm>
            <a:off x="4500562" y="5786454"/>
            <a:ext cx="2433638" cy="500066"/>
          </a:xfrm>
          <a:prstGeom prst="borderCallout1">
            <a:avLst>
              <a:gd name="adj1" fmla="val -226"/>
              <a:gd name="adj2" fmla="val 50055"/>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Ozone Aeration, First Grade</a:t>
            </a:r>
            <a:endParaRPr lang="zh-CN" altLang="en-US" dirty="0">
              <a:solidFill>
                <a:schemeClr val="tx1"/>
              </a:solidFill>
            </a:endParaRPr>
          </a:p>
        </p:txBody>
      </p:sp>
      <p:sp>
        <p:nvSpPr>
          <p:cNvPr id="12" name="标题 1"/>
          <p:cNvSpPr txBox="1">
            <a:spLocks/>
          </p:cNvSpPr>
          <p:nvPr/>
        </p:nvSpPr>
        <p:spPr>
          <a:xfrm>
            <a:off x="6072198" y="2500306"/>
            <a:ext cx="2714644" cy="2643206"/>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400" dirty="0" smtClean="0">
                <a:latin typeface="+mn-lt"/>
              </a:rPr>
              <a:t>The inlet water absorb the ozone through injector, Ozone empty  the water of the </a:t>
            </a:r>
            <a:r>
              <a:rPr lang="en-US" altLang="zh-CN" sz="2400" dirty="0" err="1" smtClean="0">
                <a:latin typeface="+mn-lt"/>
              </a:rPr>
              <a:t>the</a:t>
            </a:r>
            <a:r>
              <a:rPr lang="en-US" altLang="zh-CN" sz="2400" dirty="0" smtClean="0">
                <a:latin typeface="+mn-lt"/>
              </a:rPr>
              <a:t> aeration tank, and  stored in the aeration </a:t>
            </a:r>
            <a:r>
              <a:rPr lang="en-US" altLang="zh-CN" sz="2400" dirty="0" smtClean="0">
                <a:latin typeface="+mn-lt"/>
              </a:rPr>
              <a:t>tank</a:t>
            </a:r>
            <a:r>
              <a:rPr lang="en-US" altLang="zh-CN" sz="2400" dirty="0" smtClean="0">
                <a:latin typeface="+mn-lt"/>
              </a:rPr>
              <a:t>.</a:t>
            </a:r>
            <a:endParaRPr lang="zh-CN" altLang="en-US" sz="2400" dirty="0">
              <a:latin typeface="+mn-lt"/>
            </a:endParaRPr>
          </a:p>
        </p:txBody>
      </p:sp>
      <p:cxnSp>
        <p:nvCxnSpPr>
          <p:cNvPr id="13" name="曲线连接符 12"/>
          <p:cNvCxnSpPr/>
          <p:nvPr/>
        </p:nvCxnSpPr>
        <p:spPr>
          <a:xfrm>
            <a:off x="1643042" y="2000240"/>
            <a:ext cx="785818" cy="285752"/>
          </a:xfrm>
          <a:prstGeom prst="curvedConnector3">
            <a:avLst>
              <a:gd name="adj1" fmla="val 99399"/>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10800000">
            <a:off x="1571604" y="2428868"/>
            <a:ext cx="500066" cy="214314"/>
          </a:xfrm>
          <a:prstGeom prst="curvedConnector3">
            <a:avLst>
              <a:gd name="adj1" fmla="val -27"/>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rot="5400000">
            <a:off x="1893075" y="1750207"/>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32"/>
          <p:cNvSpPr txBox="1"/>
          <p:nvPr/>
        </p:nvSpPr>
        <p:spPr>
          <a:xfrm>
            <a:off x="2214546" y="1214422"/>
            <a:ext cx="5096332" cy="369332"/>
          </a:xfrm>
          <a:prstGeom prst="rect">
            <a:avLst/>
          </a:prstGeom>
          <a:noFill/>
        </p:spPr>
        <p:txBody>
          <a:bodyPr wrap="none" rtlCol="0">
            <a:spAutoFit/>
          </a:bodyPr>
          <a:lstStyle/>
          <a:p>
            <a:r>
              <a:rPr lang="en-US" altLang="zh-CN" dirty="0" smtClean="0"/>
              <a:t>Ozone Absorption (Supply by Ozone Generator)</a:t>
            </a:r>
            <a:endParaRPr lang="zh-CN" altLang="en-US" dirty="0"/>
          </a:p>
        </p:txBody>
      </p:sp>
      <p:grpSp>
        <p:nvGrpSpPr>
          <p:cNvPr id="17" name="组合 59"/>
          <p:cNvGrpSpPr/>
          <p:nvPr/>
        </p:nvGrpSpPr>
        <p:grpSpPr>
          <a:xfrm rot="17100000">
            <a:off x="199545" y="154683"/>
            <a:ext cx="369878" cy="358808"/>
            <a:chOff x="1032060" y="5022216"/>
            <a:chExt cx="753746" cy="734645"/>
          </a:xfrm>
        </p:grpSpPr>
        <p:sp>
          <p:nvSpPr>
            <p:cNvPr id="18" name="等腰三角形 17"/>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标题 21"/>
          <p:cNvSpPr txBox="1"/>
          <p:nvPr/>
        </p:nvSpPr>
        <p:spPr>
          <a:xfrm>
            <a:off x="668220" y="115747"/>
            <a:ext cx="7169493" cy="1136110"/>
          </a:xfrm>
          <a:prstGeom prst="rect">
            <a:avLst/>
          </a:prstGeom>
          <a:solidFill>
            <a:srgbClr val="A6CAEE"/>
          </a:solidFill>
        </p:spPr>
        <p:txBody>
          <a:bodyPr/>
          <a:lstStyle/>
          <a:p>
            <a:pPr>
              <a:spcBef>
                <a:spcPct val="0"/>
              </a:spcBef>
              <a:defRPr/>
            </a:pPr>
            <a:r>
              <a:rPr lang="en-US" altLang="zh-CN" sz="2400" dirty="0" smtClean="0"/>
              <a:t>The Working Flow Chart of  </a:t>
            </a:r>
            <a:r>
              <a:rPr lang="en-US" sz="2400" dirty="0" smtClean="0"/>
              <a:t>Ozone Aeration+ Filtration Duplex Tanks System Working in Series Ozone </a:t>
            </a:r>
            <a:r>
              <a:rPr lang="en-US" altLang="zh-CN" sz="2400" dirty="0" smtClean="0"/>
              <a:t>Absorption</a:t>
            </a:r>
            <a:endParaRPr lang="en-US" altLang="zh-CN" sz="2400" dirty="0"/>
          </a:p>
        </p:txBody>
      </p:sp>
    </p:spTree>
    <p:extLst>
      <p:ext uri="{BB962C8B-B14F-4D97-AF65-F5344CB8AC3E}">
        <p14:creationId xmlns:p14="http://schemas.microsoft.com/office/powerpoint/2010/main" xmlns="" val="2407546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19</a:t>
            </a:fld>
            <a:endParaRPr lang="zh-CN" altLang="en-US"/>
          </a:p>
        </p:txBody>
      </p:sp>
      <p:pic>
        <p:nvPicPr>
          <p:cNvPr id="4" name="Picture 2"/>
          <p:cNvPicPr>
            <a:picLocks noChangeAspect="1" noChangeArrowheads="1"/>
          </p:cNvPicPr>
          <p:nvPr/>
        </p:nvPicPr>
        <p:blipFill>
          <a:blip r:embed="rId3" cstate="print"/>
          <a:srcRect/>
          <a:stretch>
            <a:fillRect/>
          </a:stretch>
        </p:blipFill>
        <p:spPr bwMode="auto">
          <a:xfrm>
            <a:off x="1142976" y="1643050"/>
            <a:ext cx="4412456" cy="4088606"/>
          </a:xfrm>
          <a:prstGeom prst="rect">
            <a:avLst/>
          </a:prstGeom>
          <a:noFill/>
          <a:ln w="9525">
            <a:noFill/>
            <a:miter lim="800000"/>
            <a:headEnd/>
            <a:tailEnd/>
          </a:ln>
          <a:effectLst/>
        </p:spPr>
      </p:pic>
      <p:cxnSp>
        <p:nvCxnSpPr>
          <p:cNvPr id="6" name="直接箭头连接符 5"/>
          <p:cNvCxnSpPr/>
          <p:nvPr/>
        </p:nvCxnSpPr>
        <p:spPr>
          <a:xfrm>
            <a:off x="928662" y="2000240"/>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7" name="TextBox 13"/>
          <p:cNvSpPr txBox="1"/>
          <p:nvPr/>
        </p:nvSpPr>
        <p:spPr>
          <a:xfrm>
            <a:off x="714348" y="1571612"/>
            <a:ext cx="620683" cy="369332"/>
          </a:xfrm>
          <a:prstGeom prst="rect">
            <a:avLst/>
          </a:prstGeom>
          <a:noFill/>
        </p:spPr>
        <p:txBody>
          <a:bodyPr wrap="none" rtlCol="0">
            <a:spAutoFit/>
          </a:bodyPr>
          <a:lstStyle/>
          <a:p>
            <a:r>
              <a:rPr lang="en-US" altLang="zh-CN" dirty="0" smtClean="0"/>
              <a:t>Inlet</a:t>
            </a:r>
            <a:endParaRPr lang="zh-CN" altLang="en-US" dirty="0"/>
          </a:p>
        </p:txBody>
      </p:sp>
      <p:cxnSp>
        <p:nvCxnSpPr>
          <p:cNvPr id="8" name="直接箭头连接符 7"/>
          <p:cNvCxnSpPr/>
          <p:nvPr/>
        </p:nvCxnSpPr>
        <p:spPr>
          <a:xfrm rot="10800000">
            <a:off x="928662" y="2428868"/>
            <a:ext cx="642942" cy="1588"/>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9" name="TextBox 17"/>
          <p:cNvSpPr txBox="1"/>
          <p:nvPr/>
        </p:nvSpPr>
        <p:spPr>
          <a:xfrm>
            <a:off x="214282" y="2214554"/>
            <a:ext cx="736099" cy="369332"/>
          </a:xfrm>
          <a:prstGeom prst="rect">
            <a:avLst/>
          </a:prstGeom>
          <a:noFill/>
        </p:spPr>
        <p:txBody>
          <a:bodyPr wrap="none" rtlCol="0">
            <a:spAutoFit/>
          </a:bodyPr>
          <a:lstStyle/>
          <a:p>
            <a:r>
              <a:rPr lang="en-US" altLang="zh-CN" dirty="0" smtClean="0"/>
              <a:t>Drain</a:t>
            </a:r>
            <a:endParaRPr lang="zh-CN" altLang="en-US" dirty="0"/>
          </a:p>
        </p:txBody>
      </p:sp>
      <p:sp>
        <p:nvSpPr>
          <p:cNvPr id="10" name="线形标注 1 9"/>
          <p:cNvSpPr/>
          <p:nvPr/>
        </p:nvSpPr>
        <p:spPr>
          <a:xfrm>
            <a:off x="1643042" y="5857892"/>
            <a:ext cx="2428892" cy="500066"/>
          </a:xfrm>
          <a:prstGeom prst="borderCallout1">
            <a:avLst>
              <a:gd name="adj1" fmla="val 44626"/>
              <a:gd name="adj2" fmla="val -1088"/>
              <a:gd name="adj3" fmla="val -110032"/>
              <a:gd name="adj4" fmla="val -454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U1 Tank,  Filter Tank, Second Grate</a:t>
            </a:r>
            <a:endParaRPr lang="zh-CN" altLang="en-US" dirty="0">
              <a:solidFill>
                <a:schemeClr val="tx1"/>
              </a:solidFill>
            </a:endParaRPr>
          </a:p>
        </p:txBody>
      </p:sp>
      <p:sp>
        <p:nvSpPr>
          <p:cNvPr id="11" name="线形标注 1 10"/>
          <p:cNvSpPr/>
          <p:nvPr/>
        </p:nvSpPr>
        <p:spPr>
          <a:xfrm>
            <a:off x="4714876" y="5857892"/>
            <a:ext cx="2428892" cy="500066"/>
          </a:xfrm>
          <a:prstGeom prst="borderCallout1">
            <a:avLst>
              <a:gd name="adj1" fmla="val 1499"/>
              <a:gd name="adj2" fmla="val 37980"/>
              <a:gd name="adj3" fmla="val -110034"/>
              <a:gd name="adj4" fmla="val 2329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U2 Tank, Ozone Aeration, First Grade</a:t>
            </a:r>
            <a:endParaRPr lang="zh-CN" altLang="en-US" dirty="0">
              <a:solidFill>
                <a:schemeClr val="tx1"/>
              </a:solidFill>
            </a:endParaRPr>
          </a:p>
        </p:txBody>
      </p:sp>
      <p:sp>
        <p:nvSpPr>
          <p:cNvPr id="12" name="标题 1"/>
          <p:cNvSpPr txBox="1">
            <a:spLocks/>
          </p:cNvSpPr>
          <p:nvPr/>
        </p:nvSpPr>
        <p:spPr>
          <a:xfrm>
            <a:off x="5786446" y="1785926"/>
            <a:ext cx="3000396" cy="350046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2600"/>
              </a:lnSpc>
            </a:pPr>
            <a:r>
              <a:rPr lang="en-US" altLang="zh-CN" sz="2000" dirty="0" smtClean="0">
                <a:latin typeface="+mn-lt"/>
              </a:rPr>
              <a:t>Inlet water flows to the aeration tank for aeration, then flows to the filter tank for fast rinse.</a:t>
            </a:r>
            <a:endParaRPr lang="zh-CN" altLang="en-US" sz="2000" dirty="0">
              <a:latin typeface="+mn-lt"/>
            </a:endParaRPr>
          </a:p>
        </p:txBody>
      </p:sp>
      <p:cxnSp>
        <p:nvCxnSpPr>
          <p:cNvPr id="13" name="曲线连接符 12"/>
          <p:cNvCxnSpPr/>
          <p:nvPr/>
        </p:nvCxnSpPr>
        <p:spPr>
          <a:xfrm>
            <a:off x="1643042" y="2000240"/>
            <a:ext cx="785818" cy="285752"/>
          </a:xfrm>
          <a:prstGeom prst="curvedConnector3">
            <a:avLst>
              <a:gd name="adj1" fmla="val 99399"/>
            </a:avLst>
          </a:prstGeom>
          <a:ln w="22225">
            <a:tailEnd type="arrow"/>
          </a:ln>
        </p:spPr>
        <p:style>
          <a:lnRef idx="1">
            <a:schemeClr val="accent1"/>
          </a:lnRef>
          <a:fillRef idx="0">
            <a:schemeClr val="accent1"/>
          </a:fillRef>
          <a:effectRef idx="0">
            <a:schemeClr val="accent1"/>
          </a:effectRef>
          <a:fontRef idx="minor">
            <a:schemeClr val="tx1"/>
          </a:fontRef>
        </p:style>
      </p:cxnSp>
      <p:cxnSp>
        <p:nvCxnSpPr>
          <p:cNvPr id="14" name="曲线连接符 13"/>
          <p:cNvCxnSpPr/>
          <p:nvPr/>
        </p:nvCxnSpPr>
        <p:spPr>
          <a:xfrm rot="10800000">
            <a:off x="1571604" y="2428868"/>
            <a:ext cx="500066" cy="214314"/>
          </a:xfrm>
          <a:prstGeom prst="curvedConnector3">
            <a:avLst>
              <a:gd name="adj1" fmla="val -27"/>
            </a:avLst>
          </a:prstGeom>
          <a:ln w="22225">
            <a:tailEnd type="arrow"/>
          </a:ln>
        </p:spPr>
        <p:style>
          <a:lnRef idx="1">
            <a:schemeClr val="accent1"/>
          </a:lnRef>
          <a:fillRef idx="0">
            <a:schemeClr val="accent1"/>
          </a:fillRef>
          <a:effectRef idx="0">
            <a:schemeClr val="accent1"/>
          </a:effectRef>
          <a:fontRef idx="minor">
            <a:schemeClr val="tx1"/>
          </a:fontRef>
        </p:style>
      </p:cxnSp>
      <p:grpSp>
        <p:nvGrpSpPr>
          <p:cNvPr id="15" name="组合 59"/>
          <p:cNvGrpSpPr/>
          <p:nvPr/>
        </p:nvGrpSpPr>
        <p:grpSpPr>
          <a:xfrm rot="17100000">
            <a:off x="199545" y="154683"/>
            <a:ext cx="369878" cy="358808"/>
            <a:chOff x="1032060" y="5022216"/>
            <a:chExt cx="753746" cy="734645"/>
          </a:xfrm>
        </p:grpSpPr>
        <p:sp>
          <p:nvSpPr>
            <p:cNvPr id="16" name="等腰三角形 15"/>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标题 21"/>
          <p:cNvSpPr txBox="1"/>
          <p:nvPr/>
        </p:nvSpPr>
        <p:spPr>
          <a:xfrm>
            <a:off x="668220" y="115747"/>
            <a:ext cx="6788493" cy="1201424"/>
          </a:xfrm>
          <a:prstGeom prst="rect">
            <a:avLst/>
          </a:prstGeom>
          <a:solidFill>
            <a:srgbClr val="A6CAEE"/>
          </a:solidFill>
        </p:spPr>
        <p:txBody>
          <a:bodyPr/>
          <a:lstStyle/>
          <a:p>
            <a:pPr>
              <a:spcBef>
                <a:spcPct val="0"/>
              </a:spcBef>
              <a:defRPr/>
            </a:pPr>
            <a:r>
              <a:rPr lang="en-US" altLang="zh-CN" sz="2400" dirty="0" smtClean="0"/>
              <a:t>The Working Flow Chart of </a:t>
            </a:r>
            <a:r>
              <a:rPr lang="en-US" sz="2400" dirty="0" smtClean="0"/>
              <a:t>Ozone Aeration+ Filtration Duplex Tanks System Working in Series</a:t>
            </a:r>
            <a:r>
              <a:rPr lang="en-US" altLang="zh-CN" sz="2400" dirty="0" smtClean="0"/>
              <a:t>—Fast Rinse</a:t>
            </a:r>
            <a:endParaRPr lang="en-US" altLang="zh-CN" sz="2400" dirty="0"/>
          </a:p>
        </p:txBody>
      </p:sp>
    </p:spTree>
    <p:extLst>
      <p:ext uri="{BB962C8B-B14F-4D97-AF65-F5344CB8AC3E}">
        <p14:creationId xmlns:p14="http://schemas.microsoft.com/office/powerpoint/2010/main" xmlns="" val="3934523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7E3AF99F-76E7-41BC-BC3B-28E0C2273351}" type="slidenum">
              <a:rPr lang="zh-CN" altLang="en-US" smtClean="0"/>
              <a:pPr/>
              <a:t>20</a:t>
            </a:fld>
            <a:endParaRPr lang="zh-CN" altLang="en-US"/>
          </a:p>
        </p:txBody>
      </p:sp>
      <p:pic>
        <p:nvPicPr>
          <p:cNvPr id="5"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85786" y="1142984"/>
            <a:ext cx="7074218" cy="4500563"/>
          </a:xfrm>
          <a:prstGeom prst="rect">
            <a:avLst/>
          </a:prstGeom>
          <a:noFill/>
          <a:ln w="9525">
            <a:noFill/>
            <a:miter lim="800000"/>
            <a:headEnd/>
            <a:tailEnd/>
          </a:ln>
          <a:effectLst/>
        </p:spPr>
      </p:pic>
      <p:sp>
        <p:nvSpPr>
          <p:cNvPr id="6" name="线形标注 1 5"/>
          <p:cNvSpPr/>
          <p:nvPr/>
        </p:nvSpPr>
        <p:spPr>
          <a:xfrm>
            <a:off x="1428728" y="5857892"/>
            <a:ext cx="100013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Last Grade</a:t>
            </a:r>
            <a:endParaRPr lang="zh-CN" altLang="en-US" dirty="0">
              <a:solidFill>
                <a:schemeClr val="tx1"/>
              </a:solidFill>
            </a:endParaRPr>
          </a:p>
        </p:txBody>
      </p:sp>
      <p:sp>
        <p:nvSpPr>
          <p:cNvPr id="7" name="线形标注 1 6"/>
          <p:cNvSpPr/>
          <p:nvPr/>
        </p:nvSpPr>
        <p:spPr>
          <a:xfrm>
            <a:off x="7286644" y="5857892"/>
            <a:ext cx="100013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First Grade</a:t>
            </a:r>
            <a:endParaRPr lang="zh-CN" altLang="en-US" dirty="0">
              <a:solidFill>
                <a:schemeClr val="tx1"/>
              </a:solidFill>
            </a:endParaRPr>
          </a:p>
        </p:txBody>
      </p:sp>
      <p:sp>
        <p:nvSpPr>
          <p:cNvPr id="8" name="线形标注 1 7"/>
          <p:cNvSpPr/>
          <p:nvPr/>
        </p:nvSpPr>
        <p:spPr>
          <a:xfrm>
            <a:off x="3786182" y="5786454"/>
            <a:ext cx="1000132" cy="500066"/>
          </a:xfrm>
          <a:prstGeom prst="borderCallout1">
            <a:avLst>
              <a:gd name="adj1" fmla="val 44626"/>
              <a:gd name="adj2" fmla="val -1088"/>
              <a:gd name="adj3" fmla="val -106582"/>
              <a:gd name="adj4" fmla="val -1023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Second Grade</a:t>
            </a:r>
            <a:endParaRPr lang="zh-CN" altLang="en-US" dirty="0">
              <a:solidFill>
                <a:schemeClr val="tx1"/>
              </a:solidFill>
            </a:endParaRPr>
          </a:p>
        </p:txBody>
      </p:sp>
      <p:grpSp>
        <p:nvGrpSpPr>
          <p:cNvPr id="9" name="组合 59"/>
          <p:cNvGrpSpPr/>
          <p:nvPr/>
        </p:nvGrpSpPr>
        <p:grpSpPr>
          <a:xfrm rot="17100000">
            <a:off x="199545" y="154683"/>
            <a:ext cx="369878" cy="358808"/>
            <a:chOff x="1032060" y="5022216"/>
            <a:chExt cx="753746" cy="734645"/>
          </a:xfrm>
        </p:grpSpPr>
        <p:sp>
          <p:nvSpPr>
            <p:cNvPr id="10" name="等腰三角形 9"/>
            <p:cNvSpPr/>
            <p:nvPr/>
          </p:nvSpPr>
          <p:spPr>
            <a:xfrm rot="20627212" flipH="1" flipV="1">
              <a:off x="1032060" y="5107080"/>
              <a:ext cx="753746" cy="649781"/>
            </a:xfrm>
            <a:prstGeom prst="triangle">
              <a:avLst/>
            </a:prstGeom>
            <a:noFill/>
            <a:ln w="12700">
              <a:solidFill>
                <a:srgbClr val="C7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rot="6289781" flipH="1" flipV="1">
              <a:off x="1003006" y="5062727"/>
              <a:ext cx="587410" cy="506388"/>
            </a:xfrm>
            <a:prstGeom prst="triangle">
              <a:avLst/>
            </a:prstGeom>
            <a:solidFill>
              <a:srgbClr val="C75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标题 21"/>
          <p:cNvSpPr txBox="1"/>
          <p:nvPr/>
        </p:nvSpPr>
        <p:spPr>
          <a:xfrm>
            <a:off x="668221" y="115747"/>
            <a:ext cx="6707270" cy="541799"/>
          </a:xfrm>
          <a:prstGeom prst="rect">
            <a:avLst/>
          </a:prstGeom>
          <a:solidFill>
            <a:srgbClr val="A6CAEE"/>
          </a:solidFill>
        </p:spPr>
        <p:txBody>
          <a:bodyPr/>
          <a:lstStyle/>
          <a:p>
            <a:pPr>
              <a:spcBef>
                <a:spcPct val="0"/>
              </a:spcBef>
              <a:defRPr/>
            </a:pPr>
            <a:r>
              <a:rPr lang="en-US" altLang="zh-CN" sz="2400" dirty="0" smtClean="0"/>
              <a:t>Three or More Tanks can be Realized in Series</a:t>
            </a:r>
            <a:endParaRPr lang="zh-CN" altLang="en-US" sz="2400" b="1" dirty="0" smtClean="0">
              <a:solidFill>
                <a:srgbClr val="C00000"/>
              </a:solidFill>
              <a:ea typeface="黑体" panose="02010609060101010101" pitchFamily="49" charset="-122"/>
            </a:endParaRPr>
          </a:p>
          <a:p>
            <a:pPr>
              <a:spcBef>
                <a:spcPct val="0"/>
              </a:spcBef>
              <a:defRPr/>
            </a:pPr>
            <a:endParaRPr lang="en-US" altLang="zh-CN" sz="2400" dirty="0"/>
          </a:p>
        </p:txBody>
      </p:sp>
    </p:spTree>
    <p:extLst>
      <p:ext uri="{BB962C8B-B14F-4D97-AF65-F5344CB8AC3E}">
        <p14:creationId xmlns:p14="http://schemas.microsoft.com/office/powerpoint/2010/main" xmlns="" val="3289076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灯片编号占位符 53"/>
          <p:cNvSpPr>
            <a:spLocks noGrp="1"/>
          </p:cNvSpPr>
          <p:nvPr>
            <p:ph type="sldNum" sz="quarter" idx="12"/>
          </p:nvPr>
        </p:nvSpPr>
        <p:spPr/>
        <p:txBody>
          <a:bodyPr/>
          <a:lstStyle/>
          <a:p>
            <a:fld id="{7E3AF99F-76E7-41BC-BC3B-28E0C2273351}" type="slidenum">
              <a:rPr lang="zh-CN" altLang="en-US" smtClean="0"/>
              <a:pPr/>
              <a:t>21</a:t>
            </a:fld>
            <a:endParaRPr lang="zh-CN" altLang="en-US"/>
          </a:p>
        </p:txBody>
      </p:sp>
      <p:sp>
        <p:nvSpPr>
          <p:cNvPr id="14" name="矩形 13"/>
          <p:cNvSpPr/>
          <p:nvPr/>
        </p:nvSpPr>
        <p:spPr>
          <a:xfrm>
            <a:off x="1021598" y="649769"/>
            <a:ext cx="6596678" cy="646331"/>
          </a:xfrm>
          <a:prstGeom prst="rect">
            <a:avLst/>
          </a:prstGeom>
        </p:spPr>
        <p:txBody>
          <a:bodyPr wrap="none">
            <a:spAutoFit/>
          </a:bodyPr>
          <a:lstStyle/>
          <a:p>
            <a:r>
              <a:rPr lang="en-US" altLang="zh-CN" sz="3600" b="1" i="1" dirty="0" smtClean="0"/>
              <a:t>Thank you for your attention!</a:t>
            </a:r>
            <a:endParaRPr lang="zh-CN" altLang="en-US" sz="3600" b="1" i="1" dirty="0"/>
          </a:p>
        </p:txBody>
      </p:sp>
      <p:pic>
        <p:nvPicPr>
          <p:cNvPr id="5" name="图片 4" descr="五期夜景拍摄_A1A8591.jpg"/>
          <p:cNvPicPr>
            <a:picLocks noChangeAspect="1"/>
          </p:cNvPicPr>
          <p:nvPr/>
        </p:nvPicPr>
        <p:blipFill>
          <a:blip r:embed="rId3" cstate="print"/>
          <a:stretch>
            <a:fillRect/>
          </a:stretch>
        </p:blipFill>
        <p:spPr>
          <a:xfrm>
            <a:off x="1" y="1459839"/>
            <a:ext cx="9144000" cy="4905387"/>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ULTRA_SCORM_COURSE_ID" val="1E2F398C-C7B4-4454-8F6F-76CFD20B0B8B"/>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JVte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VbXt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JVte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lW17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lW17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lW17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lW17Sp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W17Sr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lm17SgXZichKDQAA1SEAABcAAAB1bml2ZXJzYWwvdW5pdmVyc2FsLnBuZ+2a+VdS6/rAqdNpVvNU15xLvXmuOZQnp+NAmROna6UNZk61zLxhgqhoKGLTdUiJopaWiZ6sk+KAqZm6EbBDSR5E6jig4lBxFAXBgRAVkbupzr1r3fVd3z/gLn5gb57ns9/9Ps+73+d5n/1C7rEj/jobjTZCIBAdWIBPMASyBgaBfINcvxbU7Gq6MQGeViUF+3tDKF0mk6CwJvZg4EEIpI6wafnct6C8ISEgNAkC0WVqPqtYyIrzYDs4zOfgicuRkuGjebbyAdYHWdHc6rnV9Trn9ev1U78jntz8/fe7cy7o5+8MWPOuevNPOectLV79c+3W9Tt8bm8pM1Zf+Vn69/0bVNjpLpn7IulHxafSBxc9jydtD/9UTKmUUkRSt4hSSmVL3YMsLlSNla0op5EjGYrhmqZRnDFo0lknP1nFSpDpeTOEH1EPuvyMZKjR1lRm558zhnmpPnWneIOKK41V9vV4qyjsrK/7KlBuQwdl/OFner0bvwaUmu0rCUML4ij14K1/ixN+4DdIuIvFBvB0IMdKI+0iao43AlaDxy1aoAVaoAVaoAVaoAVaoAVaoAVaoAVaoAVaoAVa8L8HUAJz9QJLs2X6HtgK02i8rTRbiuvvaPYOd/p8p9lu3PL/g4/hd/5o4HrxWz/9fvihdSk2UfbGknAJtywwH0WJUL2CKlYooSlMF7yyDzmSJXlhXnszbXmsiaGSBPFbnOI5P4xPI5SVFazM3yTLjy07/M0znmNmXq7jr0svr2SFEahhZpqmYppihBrNGGLkDHbVxIgLMKe6wxvjFw71JKW9mTMXTwTMDSVxG/VmjoSALUryljhIXEMvPgxQryhdpulKaTxP/UEvs99j9tXWMK6Xcipe4EZqGkkTjwOZi2OFSEMXqIPTsAfiFHfgvlRAgNJjhppX3grl1bw3MUMs+qRZxqd3JDYmKInGyFc/mbJbC2nzkscsGn3TMdP5A/c527PqIoDh/VzCZ4/s+jgRkHhy0wlPKQJjX+bszJjFIy+5eFBnD6eOZijieSfPksVx11ux4rDRwUj7csF++HCICRm9wjRfmbnwPXnLvpK8OdI0VtjZdlLWG8MJ68aj5EDFzDFBO1fWSpI6JRoq6uKAM32AKs2Ot4ChsxNFnm9FLyQam6rpAelTdaxBLiHudztl9cPYQJEbvdMhkHDLavg6YAOMudUOVlTje4FqfBeiKDT+bKrxs0ZhW+u5M03oNxIUqnFE+P5YetCJHeTSwl2Prp32DJEn/bNmthj/xvFpFY/Z31BRxmzlsVwYixzn55tjaX5d6eaNmwXCiO5eRwJPRrboCKlbN0ie/8s3kPfwSs9bVC4+rvuzIfGiFmmBysOHmGSU/VcTIye4ZfrIW888Txj9R3mxbSn15gZ0S36IXNbPfuzdnrNtu3H7/phWM5sDtoqN5MzpNAQ3DV+s8BIJ00jSh4hXxEWAPX9y6mrKTdprCKS5SBS+fTi23UlUkNnHaXButEsIFVrrw+z/celZiuCCPFC1HIgrd+5kjWwsjlQM4QPqN6+Vyxz339un2otoeIiLuuEqdkp8p3RNBjII0xaAQvC3ZIUOpE0enB1ZvehhdXj4x/toWXWQaUq3nbrOh7jJyLh6uHkg0RJ9yrjdKXLnIhzNHeYZwgC+g0XHB0C5FvI+LVSW+5P7l3YnVQ8ECFOTQ1YtP9e9HMQbi7bcbHhKPhAsvDbR5fvyYu+uH5LuF3FhwTzCIfhv2CPE0ECobsjfBNhd6OHmmnM8N1gKzc8+zTz7iDUYxgm9tNl2Y4nwlZO4jwmOK2cEK+OkeJqI4vKs2B/eogze2XF9Tb+D2VwplpefjGOmF+9NOo1oTTRqLNnzl3zh05I8fW8b7x5ZsH7cjWr9QFHiqxuYEoDk5nXi/n1haNbNATrvDUb6OLKQ5VHgbkdsnfttj0ROxVl/GZAEEaPicrmo77WmZ/ulQgdf4qZKna66WUzB2CNdpmvnhYujEhQGHsH7YBvjc2cf5ddXO0LSkfli4damW1ccnz4spervFy0BQ9t3ijDTFAchjQBw9CN1MbZUb44veprV0OPQyFCrpmPpCi5A/9rpHagiLOqtnUoUwgDc6F57uAKcgjoaj1tkRyFws3lRUzTS3LKMO9qKX8KUlPfE9zYD4bf45WEGDYiSDFFdj2MXD886zQ5SU8YqMlPh2BrGEiaS8AuiiVLLVck8DgtDDZi+XUctiBBrHs3cXZ43I+NC1erUFQnDYJx9JHUUAqmOIuWVKbGXKxqy9DeKkkShTD6SQVOkiA63GUG9xPaKy4vvr+u94BEgqHxERieAmTdkmtjYhHfy8A7O1EftIQcqHxVgbJHf3jVqX+p36lH17heiR2R3c6zaOkC3z/GeFSPoU5/9BWiyLndJLDO6Z6/z0OHXdxYBfdi4jmKjUSluaXJ+Sd8Ffh8ZO8nNXJGlFGEc8EVNWRv/KnueLerrAB9K6b6eOby466ZVNDa28zg74tF5n7KYzUbiVB7gTkiLTxafN7izxrVFqnKdMmpfkNZ3D7tAIOIUw0zO06yxtUv91Mc4qQUMI2nkgb4kHGNSdFR1qa9NfPxuT+oy3XyajlwY9lB2Mk+Py3yIjn2C+7gWXTbZAkZzBtD1eQGri8MVOJMUnWhs6sCk1BhyBS32MjCryhq8X4uXO370lyweEwjxC4NvHNgX2yXJTJO17SPWAuxuSwtbvZduJ77cvecY+wyhpqB2ftl1D9E2O2Zix7mKLAz33gDYz2Rfh71Fh26mkj/qfNRT3jP/7b4qMTzcRS+B+l8u9WXYe/SFMl0nJ/pzzK8+zrq5Du1FHPQrRpZTavGqgdbCNzl70KGyvmPZj/NnWV8Hz0iEIoxRxjz2EDvZofCWcX6RXgN5VtZ80Cp3LGGiOW+ioPz4qieR1dCFl3rOUOUA15kAXVmwM8MtfOB4KoYaSH62V1Vg+ngWt0NA/Tpx+JYEj99xzh5+OrISK8s1m6MtcVP6jtdeOq7veYY8lOn1aNK158Kiwdlb72ruhrpwvZzyx3YIg8iZvL19nAWFR1T56sM6lns5wmjD9iXaVEBwLR5BmrIg2mLnOqwfmqsm/Plbgh16GjxUn7r5F+GDReVUu/eMzzacPuISlaLJRmeHIzPkvfMNH/bB+xuv0vOtYkx2NyyLnbMvTXDTnxSj1//2CEA7iscHyrPqTGQlO51MtsLgekVG8EE3XfwhfNZxX+LXqXP+0fy2FnA5Hdz7O/liXIn0xRW1aIRACvqDtZdgrDYrJEnpqyCnGWAVUK8Cg8UoJf7n1DvnTWyOM9evc0rO5tsi06cOBjMTkfei0eJoMFcf1ZFFU+JH99ladrTmH/K9fQbaaP+TKlyWP0Zp24+gFlsQe+LKwsyVOVZ3wdU6Ln0Hx/HGlIw2nYGUfcxzQKzMFTISXrfO/LqJz6x0DVNdE484sCZGCLHkqNuPT6QK/swhSxnzA7FCr9mLZLwsoq7MaytvP5tx4LixCq3KsZbLQscXbYzyxf4HXGu/BC+Z1Rhuju4PjIDOrybPRhsWwIvOgNfNzRSh3BvtPCnGYkXZy39U8LxpuwF5HSHAkby1vs8toED/SckQLyozowoXeUs9eTQTwEw8yh7EJ0ixETvenxpWju0YVqIKl345xbCiov6dVWe63Kefl+rzKJ8zVmO6jOPCR6Nyau2IWFNg7EGGWjk6isvzXHe7MpKNFwGIkqcpgkVpKiOdnxyuE7HtzxvPbvu89CxdnvylcJCbG9dXkw1OqCJwYiZJ0lzvBTi2KKVUZK75L/wKe/YkXSVBNnWjhOIySJPoy6iVv9WEDo8dTfDsw50Kr0KYgmPRV7lSxMHoNRj6EHMDEj3RQVfC0NOF0cnTrOMTmhAXjz0meAFvF2GUoi/Xi8BKLY73cp8PEZbaHEi6fr4liObhkMuMp7yw35hQJVUl5td+hJIBgmauNONExdv+s3T7IVtn/ajLrO9gu+XlWOrWppUVBYPRcjAC6sDi5YaJj67iGo+Em/7pMzr8rKKk9e8GnvNbwFyzaON1fWQDEFMKrrmcGMQmE1MYRYQ4nI1lL7OgKyjqweb8ncohNC/iYZR6iSdZ65r6AqqaPNr07SoEepqmeAF6VZxWyAIkX02jw2vVUpngTI+bKzBW0rt/uDUuiItqGhKik61aKp2kb+s/tX2jd0kT/c5ZyV9DL1O00HZ82fpkE8aQZbYa8swrDgrt2MVviRt5PL4tqsAMtOlj3tT97QrNj//cwLm7pctP8BbM7qNQGunp0xoMwAeL9Pfik1EVNfvumQAkat+xE+zkmw6HwRJu7MTo+tJfMfQYykSQ0JrM3CxKNAzArchKkXqHKlCrwbq+jSSxiWeafeyXDInpyyzXEKsWe03sczTPSNXd1gBQ2tEyTdUecvf/ehsoVS/Huq/+/DpQ4ZUoYDswLvlrxHCDXn/EshCqvvgf8ZJj/8PP/zCgVOb1PMNbOS2Lo9Rwa43qdJVoV3SzIQy+oGCoaYtgpA4+0HTQV7bkj76t1nnIUa/KjXsT7L356opGD/M94kPxPnvtX1BLAwQUAAIACACWbXtKKwvAbUoAAABrAAAAGwAAAHVuaXZlcnNhbC91bml2ZXJzYWwucG5nLnhtbLOxr8jNUShLLSrOzM+zVTLUM1Cyt+PlsikoSi3LTC1XqACKGekZQICSQiUqtzwzpSQDKGRgbowQzEjNTM8osVWyMDCFC+oDzQQAUEsBAgAAFAACAAgAlW17ShUOrShkBAAABxEAAB0AAAAAAAAAAQAAAAAAAAAAAHVuaXZlcnNhbC9jb21tb25fbWVzc2FnZXMubG5nUEsBAgAAFAACAAgAlW17Sgh+CyMpAwAAhgwAACcAAAAAAAAAAQAAAAAAnwQAAHVuaXZlcnNhbC9mbGFzaF9wdWJsaXNoaW5nX3NldHRpbmdzLnhtbFBLAQIAABQAAgAIAJVte0q1/AlkugIAAFUKAAAhAAAAAAAAAAEAAAAAAA0IAAB1bml2ZXJzYWwvZmxhc2hfc2tpbl9zZXR0aW5ncy54bWxQSwECAAAUAAIACACVbXtKKpYPZ/4CAACXCwAAJgAAAAAAAAABAAAAAAAGCwAAdW5pdmVyc2FsL2h0bWxfcHVibGlzaGluZ19zZXR0aW5ncy54bWxQSwECAAAUAAIACACVbXtKaHFSkZoBAAAfBgAAHwAAAAAAAAABAAAAAABIDgAAdW5pdmVyc2FsL2h0bWxfc2tpbl9zZXR0aW5ncy5qc1BLAQIAABQAAgAIAJVte0o9PC/RwQAAAOUBAAAaAAAAAAAAAAEAAAAAAB8QAAB1bml2ZXJzYWwvaTE4bl9wcmVzZXRzLnhtbFBLAQIAABQAAgAIAJVte0qa+ZZkawAAAGsAAAAcAAAAAAAAAAEAAAAAABgRAAB1bml2ZXJzYWwvbG9jYWxfc2V0dGluZ3MueG1sUEsBAgAAFAACAAgARJRXRyO0Tvv7AgAAsAgAABQAAAAAAAAAAQAAAAAAvREAAHVuaXZlcnNhbC9wbGF5ZXIueG1sUEsBAgAAFAACAAgAlW17SrCHI/RsAQAA9wIAACkAAAAAAAAAAQAAAAAA6hQAAHVuaXZlcnNhbC9za2luX2N1c3RvbWl6YXRpb25fc2V0dGluZ3MueG1sUEsBAgAAFAACAAgAlm17SgXZichKDQAA1SEAABcAAAAAAAAAAAAAAAAAnRYAAHVuaXZlcnNhbC91bml2ZXJzYWwucG5nUEsBAgAAFAACAAgAlm17SisLwG1KAAAAawAAABsAAAAAAAAAAQAAAAAAHCQAAHVuaXZlcnNhbC91bml2ZXJzYWwucG5nLnhtbFBLBQYAAAAACwALAEkDAACfJAAAAAA="/>
</p:tagLst>
</file>

<file path=ppt/theme/theme1.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gency FB"/>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8DEC03792BE8541AF11C722E2909B32" ma:contentTypeVersion="44" ma:contentTypeDescription="Create a new document." ma:contentTypeScope="" ma:versionID="e6e0d902632a03cc0c5dd490f7a2966f">
  <xsd:schema xmlns:xsd="http://www.w3.org/2001/XMLSchema" xmlns:xs="http://www.w3.org/2001/XMLSchema" xmlns:p="http://schemas.microsoft.com/office/2006/metadata/properties" xmlns:ns2="aeccca6c-4ba9-49df-9fa5-54c071e61598" xmlns:ns3="39e304ce-bc77-4c63-9667-155022621b35" targetNamespace="http://schemas.microsoft.com/office/2006/metadata/properties" ma:root="true" ma:fieldsID="4585d78c5c4fb0ebe66d6d018bd30ea0" ns2:_="" ns3:_="">
    <xsd:import namespace="aeccca6c-4ba9-49df-9fa5-54c071e61598"/>
    <xsd:import namespace="39e304ce-bc77-4c63-9667-155022621b35"/>
    <xsd:element name="properties">
      <xsd:complexType>
        <xsd:sequence>
          <xsd:element name="documentManagement">
            <xsd:complexType>
              <xsd:all>
                <xsd:element ref="ns2:_dlc_DocIdUrl" minOccurs="0"/>
                <xsd:element ref="ns3:DocumentClass" minOccurs="0"/>
                <xsd:element ref="ns3:ProductCategories" minOccurs="0"/>
                <xsd:element ref="ns3:Perfion_CorporateCategories" minOccurs="0"/>
                <xsd:element ref="ns3:Language" minOccurs="0"/>
                <xsd:element ref="ns3:ShareExternally" minOccurs="0"/>
                <xsd:element ref="ns3:LinkToProducts" minOccurs="0"/>
                <xsd:element ref="ns3:SendToPerfion" minOccurs="0"/>
                <xsd:element ref="ns3:MediaServiceDateTaken" minOccurs="0"/>
                <xsd:element ref="ns3:MediaLengthInSeconds" minOccurs="0"/>
                <xsd:element ref="ns2:SharedWithUsers" minOccurs="0"/>
                <xsd:element ref="ns2:SharedWithDetail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2:_dlc_DocId" minOccurs="0"/>
                <xsd:element ref="ns2:_dlc_DocIdPersistId" minOccurs="0"/>
                <xsd:element ref="ns3:MediaServiceAutoKeyPoints" minOccurs="0"/>
                <xsd:element ref="ns3:MediaServiceKeyPoints" minOccurs="0"/>
                <xsd:element ref="ns2:PGMKT_Division" minOccurs="0"/>
                <xsd:element ref="ns2:PGMKT_Access" minOccurs="0"/>
                <xsd:element ref="ns2:PGMKT_Division_Domain" minOccurs="0"/>
                <xsd:element ref="ns2:PGMKT_Language" minOccurs="0"/>
                <xsd:element ref="ns3:lcf76f155ced4ddcb4097134ff3c332f" minOccurs="0"/>
                <xsd:element ref="ns2:TaxCatchAll" minOccurs="0"/>
                <xsd:element ref="ns3:MediaServiceObjectDetectorVersions" minOccurs="0"/>
                <xsd:element ref="ns3:MediaServiceSearchProperties" minOccurs="0"/>
                <xsd:element ref="ns3:PG_MKT_Raptor_DocumentType" minOccurs="0"/>
                <xsd:element ref="ns2:PerfionSharepointApplication" minOccurs="0"/>
                <xsd:element ref="ns2:ItemReferencePerfion" minOccurs="0"/>
                <xsd:element ref="ns2:SharepointTagProduct" minOccurs="0"/>
                <xsd:element ref="ns2:SharepointTagType" minOccurs="0"/>
                <xsd:element ref="ns2:PerfionSharepointTagRange" minOccurs="0"/>
                <xsd:element ref="ns2:PGMKT_Company" minOccurs="0"/>
                <xsd:element ref="ns3:MediaServiceBillingMetadata" minOccurs="0"/>
                <xsd:element ref="ns3:MediaServiceMetadata" minOccurs="0"/>
                <xsd:element ref="ns3:MediaServiceFastMetadata" minOccurs="0"/>
                <xsd:element ref="ns3:Perfion_Process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ccca6c-4ba9-49df-9fa5-54c071e61598" elementFormDefault="qualified">
    <xsd:import namespace="http://schemas.microsoft.com/office/2006/documentManagement/types"/>
    <xsd:import namespace="http://schemas.microsoft.com/office/infopath/2007/PartnerControls"/>
    <xsd:element name="_dlc_DocIdUrl" ma:index="2" nillable="true" ma:displayName="Document ID" ma:description="Permanent link to this document." ma:hidden="true" ma:internalName="_dlc_DocId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SharedWithUsers" ma:index="12"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hidden="true" ma:internalName="SharedWithDetails" ma:readOnly="true">
      <xsd:simpleType>
        <xsd:restriction base="dms:Note"/>
      </xsd:simpleType>
    </xsd:element>
    <xsd:element name="_dlc_DocId" ma:index="19" nillable="true" ma:displayName="Document ID Value" ma:description="The value of the document ID assigned to this item." ma:hidden="true" ma:indexed="true" ma:internalName="_dlc_DocId" ma:readOnly="false">
      <xsd:simpleType>
        <xsd:restriction base="dms:Text"/>
      </xsd:simpleType>
    </xsd:element>
    <xsd:element name="_dlc_DocIdPersistId" ma:index="21" nillable="true" ma:displayName="Persist ID" ma:description="Keep ID on add." ma:hidden="true" ma:internalName="_dlc_DocIdPersistId" ma:readOnly="false">
      <xsd:simpleType>
        <xsd:restriction base="dms:Boolean"/>
      </xsd:simpleType>
    </xsd:element>
    <xsd:element name="PGMKT_Division" ma:index="24" nillable="true" ma:displayName="PGMKT_Raptor_Division" ma:description="no legal entity" ma:format="Dropdown" ma:hidden="true" ma:internalName="PGMKT_Division" ma:readOnly="false">
      <xsd:simpleType>
        <xsd:union memberTypes="dms:Text">
          <xsd:simpleType>
            <xsd:restriction base="dms:Choice">
              <xsd:enumeration value="Pollet Group"/>
              <xsd:enumeration value="Pollet Pool Group"/>
              <xsd:enumeration value="Pollet Medical Group"/>
              <xsd:enumeration value="Pollet Water Group"/>
            </xsd:restriction>
          </xsd:simpleType>
        </xsd:union>
      </xsd:simpleType>
    </xsd:element>
    <xsd:element name="PGMKT_Access" ma:index="25" nillable="true" ma:displayName="PGMKT_Access" ma:default="External" ma:format="Dropdown" ma:hidden="true" ma:internalName="PGMKT_Access" ma:readOnly="false">
      <xsd:simpleType>
        <xsd:restriction base="dms:Choice">
          <xsd:enumeration value="External"/>
          <xsd:enumeration value="Internal"/>
          <xsd:enumeration value="Internal - confidential"/>
        </xsd:restriction>
      </xsd:simpleType>
    </xsd:element>
    <xsd:element name="PGMKT_Division_Domain" ma:index="26" nillable="true" ma:displayName="PGMKT_Raptor_Division_Domain" ma:description="Domain within division doest not necessarily have an legal entity" ma:format="Dropdown" ma:hidden="true" ma:internalName="PGMKT_Division_Domain" ma:readOnly="false">
      <xsd:simpleType>
        <xsd:union memberTypes="dms:Text">
          <xsd:simpleType>
            <xsd:restriction base="dms:Choice">
              <xsd:enumeration value="PG Corporate"/>
              <xsd:enumeration value="PG Marketing"/>
              <xsd:enumeration value="PG HRM"/>
              <xsd:enumeration value="PG IT"/>
              <xsd:enumeration value="PG Logistics"/>
              <xsd:enumeration value="The Green Wave"/>
              <xsd:enumeration value="PG Academy"/>
              <xsd:enumeration value="PWG Academy"/>
              <xsd:enumeration value="PMG Academy"/>
              <xsd:enumeration value="PPG Academy"/>
              <xsd:enumeration value="PPG Technics"/>
            </xsd:restriction>
          </xsd:simpleType>
        </xsd:union>
      </xsd:simpleType>
    </xsd:element>
    <xsd:element name="PGMKT_Language" ma:index="27" nillable="true" ma:displayName="PGMKT_Raptor_Language" ma:format="Dropdown" ma:hidden="true" ma:internalName="PGMKT_Language" ma:readOnly="false">
      <xsd:simpleType>
        <xsd:union memberTypes="dms:Text">
          <xsd:simpleType>
            <xsd:restriction base="dms:Choice">
              <xsd:enumeration value="en-GB"/>
              <xsd:enumeration value="fr-FR"/>
              <xsd:enumeration value="nl-BE"/>
              <xsd:enumeration value="de-DE"/>
              <xsd:enumeration value="es-ES"/>
              <xsd:enumeration value="pt-PT"/>
              <xsd:enumeration value="XI"/>
              <xsd:enumeration value="pl-PL"/>
            </xsd:restriction>
          </xsd:simpleType>
        </xsd:union>
      </xsd:simpleType>
    </xsd:element>
    <xsd:element name="TaxCatchAll" ma:index="30" nillable="true" ma:displayName="Taxonomy Catch All Column" ma:hidden="true" ma:list="{97033ae5-4c81-4efd-8f0b-61a3014860c7}" ma:internalName="TaxCatchAll" ma:readOnly="false" ma:showField="CatchAllData" ma:web="aeccca6c-4ba9-49df-9fa5-54c071e61598">
      <xsd:complexType>
        <xsd:complexContent>
          <xsd:extension base="dms:MultiChoiceLookup">
            <xsd:sequence>
              <xsd:element name="Value" type="dms:Lookup" maxOccurs="unbounded" minOccurs="0" nillable="true"/>
            </xsd:sequence>
          </xsd:extension>
        </xsd:complexContent>
      </xsd:complexType>
    </xsd:element>
    <xsd:element name="PerfionSharepointApplication" ma:index="34" nillable="true" ma:displayName="PG_MKT_Perfion_Application" ma:format="Dropdown" ma:hidden="true" ma:internalName="PerfionSharepointApplication" ma:readOnly="false">
      <xsd:simpleType>
        <xsd:union memberTypes="dms:Text">
          <xsd:simpleType>
            <xsd:restriction base="dms:Choice">
              <xsd:enumeration value="Product Application"/>
            </xsd:restriction>
          </xsd:simpleType>
        </xsd:union>
      </xsd:simpleType>
    </xsd:element>
    <xsd:element name="ItemReferencePerfion" ma:index="35" nillable="true" ma:displayName="PG_MKT_Perfion_ItemReference" ma:format="Dropdown" ma:hidden="true" ma:internalName="ItemReferencePerfion" ma:readOnly="false">
      <xsd:simpleType>
        <xsd:restriction base="dms:Text">
          <xsd:maxLength value="255"/>
        </xsd:restriction>
      </xsd:simpleType>
    </xsd:element>
    <xsd:element name="SharepointTagProduct" ma:index="36" nillable="true" ma:displayName="PG_MKT_Perfion_Product_Category" ma:format="Dropdown" ma:hidden="true" ma:internalName="SharepointTagProduct" ma:readOnly="false">
      <xsd:simpleType>
        <xsd:union memberTypes="dms:Text">
          <xsd:simpleType>
            <xsd:restriction base="dms:Choice">
              <xsd:enumeration value="Aquadeck"/>
              <xsd:enumeration value="Daisy"/>
              <xsd:enumeration value="PVC"/>
              <xsd:enumeration value="Zwembadafdekkingen"/>
              <xsd:enumeration value="Zwembadreinigers"/>
              <xsd:enumeration value="Onderhoudsproducten"/>
              <xsd:enumeration value="Accessoires"/>
              <xsd:enumeration value="Polystyrene bouwblokken"/>
              <xsd:enumeration value="Liners"/>
              <xsd:enumeration value="Tegenstroomsystemen"/>
              <xsd:enumeration value="Verlichting"/>
              <xsd:enumeration value="Verwarming"/>
              <xsd:enumeration value="Chemicaliën"/>
              <xsd:enumeration value="Dosering en Waterbehandeling"/>
              <xsd:enumeration value="Pool Automation"/>
              <xsd:enumeration value="Inbouwstukken"/>
              <xsd:enumeration value="Pompen"/>
              <xsd:enumeration value="Filter media"/>
              <xsd:enumeration value="Filters"/>
            </xsd:restriction>
          </xsd:simpleType>
        </xsd:union>
      </xsd:simpleType>
    </xsd:element>
    <xsd:element name="SharepointTagType" ma:index="37" nillable="true" ma:displayName="PG_MKT_Perfion_ProductType" ma:format="Dropdown" ma:hidden="true" ma:internalName="SharepointTagType" ma:readOnly="false">
      <xsd:simpleType>
        <xsd:union memberTypes="dms:Text">
          <xsd:simpleType>
            <xsd:restriction base="dms:Choice">
              <xsd:enumeration value="Product Type"/>
            </xsd:restriction>
          </xsd:simpleType>
        </xsd:union>
      </xsd:simpleType>
    </xsd:element>
    <xsd:element name="PerfionSharepointTagRange" ma:index="38" nillable="true" ma:displayName="PG_MKT_Perfion_Range" ma:format="Dropdown" ma:hidden="true" ma:internalName="PerfionSharepointTagRange" ma:readOnly="false">
      <xsd:simpleType>
        <xsd:union memberTypes="dms:Text">
          <xsd:simpleType>
            <xsd:restriction base="dms:Choice">
              <xsd:enumeration value="Range"/>
            </xsd:restriction>
          </xsd:simpleType>
        </xsd:union>
      </xsd:simpleType>
    </xsd:element>
    <xsd:element name="PGMKT_Company" ma:index="39" nillable="true" ma:displayName="PGMKT_Raptor_Company" ma:description="will be legal entity out of raptor" ma:format="Dropdown" ma:hidden="true" ma:internalName="PGMKT_Company" ma:readOnly="false">
      <xsd:complexType>
        <xsd:complexContent>
          <xsd:extension base="dms:MultiChoiceFillIn">
            <xsd:sequence>
              <xsd:element name="Value" maxOccurs="unbounded" minOccurs="0" nillable="true">
                <xsd:simpleType>
                  <xsd:union memberTypes="dms:Text">
                    <xsd:simpleType>
                      <xsd:restriction base="dms:Choice">
                        <xsd:enumeration value="All For Pools"/>
                        <xsd:enumeration value="Aquadeck"/>
                        <xsd:enumeration value="Golden Coast"/>
                        <xsd:enumeration value="Pomaz"/>
                        <xsd:enumeration value="PPG Angola"/>
                        <xsd:enumeration value="PPG Belgium_1029"/>
                        <xsd:enumeration value="PPG Germany"/>
                        <xsd:enumeration value="PPG Portugal"/>
                        <xsd:enumeration value="PPG Spain"/>
                        <xsd:enumeration value="Niveko"/>
                        <xsd:enumeration value="Welldana"/>
                      </xsd:restriction>
                    </xsd:simpleType>
                  </xsd:un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9e304ce-bc77-4c63-9667-155022621b35" elementFormDefault="qualified">
    <xsd:import namespace="http://schemas.microsoft.com/office/2006/documentManagement/types"/>
    <xsd:import namespace="http://schemas.microsoft.com/office/infopath/2007/PartnerControls"/>
    <xsd:element name="DocumentClass" ma:index="3" nillable="true" ma:displayName="DocumentClass" ma:format="RadioButtons" ma:internalName="DocumentClass">
      <xsd:simpleType>
        <xsd:restriction base="dms:Choice">
          <xsd:enumeration value="Product"/>
          <xsd:enumeration value="Corporate"/>
        </xsd:restriction>
      </xsd:simpleType>
    </xsd:element>
    <xsd:element name="ProductCategories" ma:index="4" nillable="true" ma:displayName="ProductCategories" ma:format="RadioButtons" ma:internalName="ProductCategories">
      <xsd:simpleType>
        <xsd:restriction base="dms:Choice">
          <xsd:enumeration value="1. Regulatory &amp; Standards | EU Legislation (CELEX, directives, regulations)"/>
          <xsd:enumeration value="1. Regulatory &amp; Standards | Standards (EN / NBN EN / ISO / IEC / DIN EN)"/>
          <xsd:enumeration value="2. Compliance Evidence | Declaration of Conformity"/>
          <xsd:enumeration value="2. Compliance Evidence | Certification"/>
          <xsd:enumeration value="2. Compliance Evidence | Test Reports"/>
          <xsd:enumeration value="2. Compliance Evidence | Audit Reports"/>
          <xsd:enumeration value="3. Manuals &amp; Instructions | User Manuals"/>
          <xsd:enumeration value="3. Manuals &amp; Instructions | Installation Instructions"/>
          <xsd:enumeration value="3. Manuals &amp; Instructions | Quick Guide"/>
          <xsd:enumeration value="3. Manuals &amp; Instructions | Service Instructions"/>
          <xsd:enumeration value="4. Technical Reference | Technical Data Sheet"/>
          <xsd:enumeration value="4. Technical Reference | Technical Information"/>
          <xsd:enumeration value="4. Technical Reference | Engineering Documents"/>
          <xsd:enumeration value="4. Technical Reference | Technical Drawings"/>
          <xsd:enumeration value="5. Safety | SDS/MSDS"/>
          <xsd:enumeration value="5. Safety | Risk Assessments"/>
          <xsd:enumeration value="6. Legal"/>
          <xsd:enumeration value="7. Marketing &amp; Sales | Leaflet"/>
          <xsd:enumeration value="7. Marketing &amp; Sales | Brochure"/>
          <xsd:enumeration value="7. Marketing &amp; Sales | Booklet"/>
          <xsd:enumeration value="7. Marketing &amp; Sales | Sales Presentation"/>
          <xsd:enumeration value="7. Marketing &amp; Sales | Sales Demo"/>
          <xsd:enumeration value="7. Marketing &amp; Sales | Branding Assets"/>
          <xsd:enumeration value="7. Marketing &amp; Sales | Catalogues &amp; Pricelists"/>
        </xsd:restriction>
      </xsd:simpleType>
    </xsd:element>
    <xsd:element name="Perfion_CorporateCategories" ma:index="5" nillable="true" ma:displayName="Perfion_CorporateCategories" ma:format="RadioButtons" ma:internalName="Perfion_CorporateCategories">
      <xsd:simpleType>
        <xsd:restriction base="dms:Choice">
          <xsd:enumeration value="Brochure"/>
          <xsd:enumeration value="Catalogue"/>
          <xsd:enumeration value="Leaflets"/>
          <xsd:enumeration value="Presentation"/>
        </xsd:restriction>
      </xsd:simpleType>
    </xsd:element>
    <xsd:element name="Language" ma:index="6" nillable="true" ma:displayName="Language" ma:format="Dropdown" ma:internalName="Language">
      <xsd:complexType>
        <xsd:complexContent>
          <xsd:extension base="dms:MultiChoice">
            <xsd:sequence>
              <xsd:element name="Value" maxOccurs="unbounded" minOccurs="0" nillable="true">
                <xsd:simpleType>
                  <xsd:restriction base="dms:Choice">
                    <xsd:enumeration value="English (EN)"/>
                    <xsd:enumeration value="Dutch (NL)"/>
                    <xsd:enumeration value="French (FR)"/>
                    <xsd:enumeration value="German (DE)"/>
                    <xsd:enumeration value="Spanish (ES)"/>
                    <xsd:enumeration value="Portuguese (PT)"/>
                    <xsd:enumeration value="Italian (IT)"/>
                    <xsd:enumeration value="Polish (PL)"/>
                    <xsd:enumeration value="#Language independent"/>
                    <xsd:enumeration value="Arabic (AR)"/>
                    <xsd:enumeration value="Bulgarian (BG)"/>
                    <xsd:enumeration value="Chinese (Simplified)"/>
                    <xsd:enumeration value="Chinese (Traditional)"/>
                    <xsd:enumeration value="Croatian (HR)"/>
                    <xsd:enumeration value="Czech (CS)"/>
                    <xsd:enumeration value="Danish (DA)"/>
                    <xsd:enumeration value="Estonian (ET)"/>
                    <xsd:enumeration value="Finnish (FI)"/>
                    <xsd:enumeration value="Greek (EL)"/>
                    <xsd:enumeration value="Hungarian (HU)"/>
                    <xsd:enumeration value="Irish (GA)"/>
                    <xsd:enumeration value="Latvian (LV)"/>
                    <xsd:enumeration value="Lithuanian (LT)"/>
                    <xsd:enumeration value="Maltese (MT)"/>
                    <xsd:enumeration value="Norwegian (NO)"/>
                    <xsd:enumeration value="Romanian (RO)"/>
                    <xsd:enumeration value="Russian (RU)"/>
                    <xsd:enumeration value="Slovak (SK)"/>
                    <xsd:enumeration value="Slovenian (SL)"/>
                    <xsd:enumeration value="Swedish (SV)"/>
                    <xsd:enumeration value="Turkish (TR)"/>
                    <xsd:enumeration value="Ukrainian (UK)"/>
                  </xsd:restriction>
                </xsd:simpleType>
              </xsd:element>
            </xsd:sequence>
          </xsd:extension>
        </xsd:complexContent>
      </xsd:complexType>
    </xsd:element>
    <xsd:element name="ShareExternally" ma:index="7" nillable="true" ma:displayName="ShareExternally" ma:format="RadioButtons" ma:internalName="ShareExternally">
      <xsd:simpleType>
        <xsd:restriction base="dms:Choice">
          <xsd:enumeration value="External"/>
          <xsd:enumeration value="Internal"/>
          <xsd:enumeration value="Archive"/>
        </xsd:restriction>
      </xsd:simpleType>
    </xsd:element>
    <xsd:element name="LinkToProducts" ma:index="8" nillable="true" ma:displayName="LinkToProducts" ma:description="Add AX3 (or D365) Code(s) and use ; as seperator" ma:format="Dropdown" ma:internalName="LinkToProducts">
      <xsd:simpleType>
        <xsd:restriction base="dms:Note">
          <xsd:maxLength value="255"/>
        </xsd:restriction>
      </xsd:simpleType>
    </xsd:element>
    <xsd:element name="SendToPerfion" ma:index="9" nillable="true" ma:displayName="SendToPerfion" ma:default="No" ma:format="RadioButtons" ma:internalName="SendToPerfion">
      <xsd:simpleType>
        <xsd:restriction base="dms:Choice">
          <xsd:enumeration value="No"/>
          <xsd:enumeration value="Yes"/>
        </xsd:restriction>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hidden="true"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hidden="true" ma:internalName="MediaServiceOCR" ma:readOnly="true">
      <xsd:simpleType>
        <xsd:restriction base="dms:Note"/>
      </xsd:simpleType>
    </xsd:element>
    <xsd:element name="MediaServiceLocation" ma:index="18" nillable="true" ma:displayName="Location" ma:hidden="true" ma:internalName="MediaServiceLocation"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hidden="true" ma:internalName="MediaServiceKeyPoints" ma:readOnly="true">
      <xsd:simpleType>
        <xsd:restriction base="dms:Note"/>
      </xsd:simpleType>
    </xsd:element>
    <xsd:element name="lcf76f155ced4ddcb4097134ff3c332f" ma:index="29" nillable="true" ma:taxonomy="true" ma:internalName="lcf76f155ced4ddcb4097134ff3c332f" ma:taxonomyFieldName="MediaServiceImageTags" ma:displayName="Image Tags" ma:readOnly="false" ma:fieldId="{5cf76f15-5ced-4ddc-b409-7134ff3c332f}" ma:taxonomyMulti="true" ma:sspId="fe90c86c-5afe-441b-9eaa-351e60ff183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PG_MKT_Raptor_DocumentType" ma:index="33" nillable="true" ma:displayName="PG_MKT_Raptor_DocumentType" ma:format="Dropdown" ma:hidden="true" ma:internalName="PG_MKT_Raptor_DocumentType" ma:readOnly="false">
      <xsd:simpleType>
        <xsd:union memberTypes="dms:Text">
          <xsd:simpleType>
            <xsd:restriction base="dms:Choice">
              <xsd:enumeration value="Manual"/>
              <xsd:enumeration value="Pricelist"/>
              <xsd:enumeration value="Brochure"/>
              <xsd:enumeration value="Booklet"/>
              <xsd:enumeration value="Calculation sheet"/>
              <xsd:enumeration value="Catalogue With Prices"/>
              <xsd:enumeration value="Catalogue Without Prices"/>
              <xsd:enumeration value="Certificate"/>
              <xsd:enumeration value="Commercial Brochure"/>
              <xsd:enumeration value="Commercial Leaflet"/>
              <xsd:enumeration value="Cross Reference List"/>
              <xsd:enumeration value="Drawing"/>
              <xsd:enumeration value="FAQ"/>
              <xsd:enumeration value="Installation Guide"/>
              <xsd:enumeration value="Label"/>
              <xsd:enumeration value="Manual"/>
              <xsd:enumeration value="Newsletter"/>
              <xsd:enumeration value="Presentation Academy"/>
              <xsd:enumeration value="Presentation Product"/>
              <xsd:enumeration value="Product Comparison Sheet"/>
              <xsd:enumeration value="Product Instructions"/>
              <xsd:enumeration value="Product Sheet"/>
              <xsd:enumeration value="Product Update"/>
              <xsd:enumeration value="Material Safety Data Sheet"/>
              <xsd:enumeration value="Related Item List"/>
              <xsd:enumeration value="Spare Part List"/>
              <xsd:enumeration value="Start-up"/>
              <xsd:enumeration value="Technical Sheet"/>
              <xsd:enumeration value="Tool"/>
              <xsd:enumeration value="Troubleshooter"/>
              <xsd:enumeration value="Vendor Certificate"/>
              <xsd:enumeration value="Logo"/>
            </xsd:restriction>
          </xsd:simpleType>
        </xsd:union>
      </xsd:simpleType>
    </xsd:element>
    <xsd:element name="MediaServiceBillingMetadata" ma:index="40" nillable="true" ma:displayName="MediaServiceBillingMetadata" ma:hidden="true" ma:internalName="MediaServiceBillingMetadata" ma:readOnly="true">
      <xsd:simpleType>
        <xsd:restriction base="dms:Note"/>
      </xsd:simpleType>
    </xsd:element>
    <xsd:element name="MediaServiceMetadata" ma:index="46" nillable="true" ma:displayName="MediaServiceMetadata" ma:hidden="true" ma:internalName="MediaServiceMetadata" ma:readOnly="true">
      <xsd:simpleType>
        <xsd:restriction base="dms:Note"/>
      </xsd:simpleType>
    </xsd:element>
    <xsd:element name="MediaServiceFastMetadata" ma:index="47" nillable="true" ma:displayName="MediaServiceFastMetadata" ma:hidden="true" ma:internalName="MediaServiceFastMetadata" ma:readOnly="true">
      <xsd:simpleType>
        <xsd:restriction base="dms:Note"/>
      </xsd:simpleType>
    </xsd:element>
    <xsd:element name="Perfion_Processed" ma:index="48" nillable="true" ma:displayName="Perfion_Processed" ma:default="No" ma:format="RadioButtons" ma:internalName="Perfion_Processed">
      <xsd:simpleType>
        <xsd:restriction base="dms:Choice">
          <xsd:enumeration value="No"/>
          <xsd:enumeration value="Yes"/>
          <xsd:enumeration value="Versionin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aeccca6c-4ba9-49df-9fa5-54c071e61598">PGMKT-497967139-16916</_dlc_DocId>
    <_dlc_DocIdUrl xmlns="aeccca6c-4ba9-49df-9fa5-54c071e61598">
      <Url>https://polletgroupintranet.sharepoint.com/sites/PG_CORP_MKT/_layouts/15/DocIdRedir.aspx?ID=PGMKT-497967139-16916</Url>
      <Description>PGMKT-497967139-16916</Description>
    </_dlc_DocIdUrl>
    <PGMKT_Access xmlns="aeccca6c-4ba9-49df-9fa5-54c071e61598">External</PGMKT_Access>
    <PGMKT_Division_Domain xmlns="aeccca6c-4ba9-49df-9fa5-54c071e61598" xsi:nil="true"/>
    <lcf76f155ced4ddcb4097134ff3c332f xmlns="39e304ce-bc77-4c63-9667-155022621b35">
      <Terms xmlns="http://schemas.microsoft.com/office/infopath/2007/PartnerControls"/>
    </lcf76f155ced4ddcb4097134ff3c332f>
    <TaxCatchAll xmlns="aeccca6c-4ba9-49df-9fa5-54c071e61598" xsi:nil="true"/>
    <PGMKT_Division xmlns="aeccca6c-4ba9-49df-9fa5-54c071e61598" xsi:nil="true"/>
    <PGMKT_Language xmlns="aeccca6c-4ba9-49df-9fa5-54c071e61598" xsi:nil="true"/>
    <ShareExternally xmlns="39e304ce-bc77-4c63-9667-155022621b35">External</ShareExternally>
    <SendToPerfion xmlns="39e304ce-bc77-4c63-9667-155022621b35">Yes</SendToPerfion>
    <ProductCategories xmlns="39e304ce-bc77-4c63-9667-155022621b35">4. Technical Reference | Technical Information</ProductCategories>
    <SharepointTagProduct xmlns="aeccca6c-4ba9-49df-9fa5-54c071e61598" xsi:nil="true"/>
    <Perfion_CorporateCategories xmlns="39e304ce-bc77-4c63-9667-155022621b35" xsi:nil="true"/>
    <PerfionSharepointApplication xmlns="aeccca6c-4ba9-49df-9fa5-54c071e61598" xsi:nil="true"/>
    <_dlc_DocIdPersistId xmlns="aeccca6c-4ba9-49df-9fa5-54c071e61598" xsi:nil="true"/>
    <SharepointTagType xmlns="aeccca6c-4ba9-49df-9fa5-54c071e61598" xsi:nil="true"/>
    <LinkToProducts xmlns="39e304ce-bc77-4c63-9667-155022621b35" xsi:nil="true"/>
    <PG_MKT_Raptor_DocumentType xmlns="39e304ce-bc77-4c63-9667-155022621b35" xsi:nil="true"/>
    <PGMKT_Company xmlns="aeccca6c-4ba9-49df-9fa5-54c071e61598" xsi:nil="true"/>
    <Perfion_Processed xmlns="39e304ce-bc77-4c63-9667-155022621b35">Yes</Perfion_Processed>
    <ItemReferencePerfion xmlns="aeccca6c-4ba9-49df-9fa5-54c071e61598" xsi:nil="true"/>
    <DocumentClass xmlns="39e304ce-bc77-4c63-9667-155022621b35">Product</DocumentClass>
    <PerfionSharepointTagRange xmlns="aeccca6c-4ba9-49df-9fa5-54c071e61598" xsi:nil="true"/>
    <Language xmlns="39e304ce-bc77-4c63-9667-155022621b35">
      <Value>English (EN)</Value>
    </Language>
  </documentManagement>
</p:properties>
</file>

<file path=customXml/itemProps1.xml><?xml version="1.0" encoding="utf-8"?>
<ds:datastoreItem xmlns:ds="http://schemas.openxmlformats.org/officeDocument/2006/customXml" ds:itemID="{622129CA-570E-4D92-8292-7B4860BBF8FD}"/>
</file>

<file path=customXml/itemProps2.xml><?xml version="1.0" encoding="utf-8"?>
<ds:datastoreItem xmlns:ds="http://schemas.openxmlformats.org/officeDocument/2006/customXml" ds:itemID="{BF8CEDA9-F807-44C3-B0AC-56A00D2515B5}"/>
</file>

<file path=customXml/itemProps3.xml><?xml version="1.0" encoding="utf-8"?>
<ds:datastoreItem xmlns:ds="http://schemas.openxmlformats.org/officeDocument/2006/customXml" ds:itemID="{5CE0EFAF-9F83-4BAB-A7E6-928FAD5B21DA}"/>
</file>

<file path=customXml/itemProps4.xml><?xml version="1.0" encoding="utf-8"?>
<ds:datastoreItem xmlns:ds="http://schemas.openxmlformats.org/officeDocument/2006/customXml" ds:itemID="{82175BEB-EF75-4F0F-A93E-E4537E121EB7}"/>
</file>

<file path=docProps/app.xml><?xml version="1.0" encoding="utf-8"?>
<Properties xmlns="http://schemas.openxmlformats.org/officeDocument/2006/extended-properties" xmlns:vt="http://schemas.openxmlformats.org/officeDocument/2006/docPropsVTypes">
  <TotalTime>7475</TotalTime>
  <Words>1443</Words>
  <Application>Microsoft Office PowerPoint</Application>
  <PresentationFormat>全屏显示(4:3)</PresentationFormat>
  <Paragraphs>197</Paragraphs>
  <Slides>21</Slides>
  <Notes>16</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主题</vt:lpstr>
      <vt:lpstr>幻灯片 1</vt:lpstr>
      <vt:lpstr>幻灯片 2</vt:lpstr>
      <vt:lpstr>幻灯片 3</vt:lpstr>
      <vt:lpstr>幻灯片 4</vt:lpstr>
      <vt:lpstr>幻灯片 5</vt:lpstr>
      <vt:lpstr>Characteristics ● Softening(U2 tank) + softening (U1 tank): service, backwash, brine &amp; slow rinse and fast rinse in series. ●The principle is same as F116, down-flow regeneration. ● Suitable for two-grate series softening of high hardness water with high cost performance. </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营销部_邵燕霞</cp:lastModifiedBy>
  <cp:revision>706</cp:revision>
  <dcterms:created xsi:type="dcterms:W3CDTF">2015-12-31T14:36:27Z</dcterms:created>
  <dcterms:modified xsi:type="dcterms:W3CDTF">2021-06-23T06:58:48Z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0x01010098DEC03792BE8541AF11C722E2909B32</vt:lpwstr>
  </property>
  <property fmtid="{D5CDD505-2E9C-101B-9397-08002B2CF9AE}" pid="3" name="_dlc_DocIdItemGuid">
    <vt:lpwstr>9d656f58-7b54-449b-96c4-a115777d6270</vt:lpwstr>
  </property>
  <property fmtid="{D5CDD505-2E9C-101B-9397-08002B2CF9AE}" pid="4" name="MediaServiceImageTags">
    <vt:lpwstr/>
  </property>
</Properties>
</file>