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media/image3.jpg" ContentType="image/jpe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4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8078" y="213838"/>
            <a:ext cx="7645921" cy="6644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8653" y="359153"/>
            <a:ext cx="802669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5DA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1859024"/>
            <a:ext cx="4090670" cy="466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32054" y="2132626"/>
            <a:ext cx="3912870" cy="4175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6399B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56497" y="1892307"/>
            <a:ext cx="1828497" cy="3147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8091" y="311146"/>
            <a:ext cx="6527817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656003"/>
            <a:ext cx="8229600" cy="4735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ainfo.nci.nih.gov/advisory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openxmlformats.org/officeDocument/2006/relationships/image" Target="../media/image4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hyperlink" Target="http://www.ravent.com.tr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hyperlink" Target="http://www.ravent.com.tr/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ammyfilter.com.tr/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5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62.png"/><Relationship Id="rId5" Type="http://schemas.openxmlformats.org/officeDocument/2006/relationships/image" Target="../media/image49.png"/><Relationship Id="rId10" Type="http://schemas.openxmlformats.org/officeDocument/2006/relationships/image" Target="../media/image58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flo.com.tr/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51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8.png"/><Relationship Id="rId4" Type="http://schemas.openxmlformats.org/officeDocument/2006/relationships/image" Target="../media/image48.pn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cflo.com.tr/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51.png"/><Relationship Id="rId12" Type="http://schemas.openxmlformats.org/officeDocument/2006/relationships/image" Target="../media/image7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69.png"/><Relationship Id="rId5" Type="http://schemas.openxmlformats.org/officeDocument/2006/relationships/image" Target="../media/image49.png"/><Relationship Id="rId10" Type="http://schemas.openxmlformats.org/officeDocument/2006/relationships/image" Target="../media/image68.png"/><Relationship Id="rId4" Type="http://schemas.openxmlformats.org/officeDocument/2006/relationships/image" Target="../media/image48.png"/><Relationship Id="rId9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13" Type="http://schemas.openxmlformats.org/officeDocument/2006/relationships/image" Target="../media/image87.png"/><Relationship Id="rId3" Type="http://schemas.openxmlformats.org/officeDocument/2006/relationships/image" Target="../media/image77.jpg"/><Relationship Id="rId7" Type="http://schemas.openxmlformats.org/officeDocument/2006/relationships/image" Target="../media/image81.png"/><Relationship Id="rId12" Type="http://schemas.openxmlformats.org/officeDocument/2006/relationships/image" Target="../media/image86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11" Type="http://schemas.openxmlformats.org/officeDocument/2006/relationships/image" Target="../media/image85.jpg"/><Relationship Id="rId5" Type="http://schemas.openxmlformats.org/officeDocument/2006/relationships/image" Target="../media/image79.jpg"/><Relationship Id="rId10" Type="http://schemas.openxmlformats.org/officeDocument/2006/relationships/image" Target="../media/image84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Relationship Id="rId1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p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3827576"/>
            <a:ext cx="9131300" cy="3030855"/>
          </a:xfrm>
          <a:custGeom>
            <a:avLst/>
            <a:gdLst/>
            <a:ahLst/>
            <a:cxnLst/>
            <a:rect l="l" t="t" r="r" b="b"/>
            <a:pathLst>
              <a:path w="9131300" h="3030854">
                <a:moveTo>
                  <a:pt x="0" y="3030423"/>
                </a:moveTo>
                <a:lnTo>
                  <a:pt x="9131287" y="3030423"/>
                </a:lnTo>
                <a:lnTo>
                  <a:pt x="9131287" y="0"/>
                </a:lnTo>
                <a:lnTo>
                  <a:pt x="0" y="0"/>
                </a:lnTo>
                <a:lnTo>
                  <a:pt x="0" y="3030423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208" y="343150"/>
            <a:ext cx="850582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4140" marR="5080" indent="-1362075">
              <a:lnSpc>
                <a:spcPct val="100000"/>
              </a:lnSpc>
              <a:spcBef>
                <a:spcPts val="100"/>
              </a:spcBef>
            </a:pPr>
            <a:r>
              <a:rPr sz="3800" b="1" spc="330" dirty="0">
                <a:solidFill>
                  <a:srgbClr val="005BAA"/>
                </a:solidFill>
                <a:latin typeface="Calibri"/>
                <a:cs typeface="Calibri"/>
              </a:rPr>
              <a:t>DO </a:t>
            </a:r>
            <a:r>
              <a:rPr sz="3800" b="1" spc="315" dirty="0">
                <a:solidFill>
                  <a:srgbClr val="005BAA"/>
                </a:solidFill>
                <a:latin typeface="Calibri"/>
                <a:cs typeface="Calibri"/>
              </a:rPr>
              <a:t>OTHER </a:t>
            </a:r>
            <a:r>
              <a:rPr sz="3800" b="1" spc="260" dirty="0">
                <a:solidFill>
                  <a:srgbClr val="005BAA"/>
                </a:solidFill>
                <a:latin typeface="Calibri"/>
                <a:cs typeface="Calibri"/>
              </a:rPr>
              <a:t>LIQUIDS </a:t>
            </a:r>
            <a:r>
              <a:rPr sz="3800" b="1" spc="325" dirty="0">
                <a:solidFill>
                  <a:srgbClr val="005BAA"/>
                </a:solidFill>
                <a:latin typeface="Calibri"/>
                <a:cs typeface="Calibri"/>
              </a:rPr>
              <a:t>SUBSTITUTE</a:t>
            </a:r>
            <a:r>
              <a:rPr sz="3800" b="1" spc="-509" dirty="0">
                <a:solidFill>
                  <a:srgbClr val="005BAA"/>
                </a:solidFill>
                <a:latin typeface="Calibri"/>
                <a:cs typeface="Calibri"/>
              </a:rPr>
              <a:t> </a:t>
            </a:r>
            <a:r>
              <a:rPr sz="3800" b="1" spc="350" dirty="0">
                <a:solidFill>
                  <a:srgbClr val="005BAA"/>
                </a:solidFill>
                <a:latin typeface="Calibri"/>
                <a:cs typeface="Calibri"/>
              </a:rPr>
              <a:t>FOR  </a:t>
            </a:r>
            <a:r>
              <a:rPr sz="3800" b="1" spc="290" dirty="0">
                <a:solidFill>
                  <a:srgbClr val="005BAA"/>
                </a:solidFill>
                <a:latin typeface="Calibri"/>
                <a:cs typeface="Calibri"/>
              </a:rPr>
              <a:t>A </a:t>
            </a:r>
            <a:r>
              <a:rPr sz="3800" b="1" spc="175" dirty="0">
                <a:solidFill>
                  <a:srgbClr val="005BAA"/>
                </a:solidFill>
                <a:latin typeface="Calibri"/>
                <a:cs typeface="Calibri"/>
              </a:rPr>
              <a:t>WATER</a:t>
            </a:r>
            <a:r>
              <a:rPr sz="3800" b="1" spc="-90" dirty="0">
                <a:solidFill>
                  <a:srgbClr val="005BAA"/>
                </a:solidFill>
                <a:latin typeface="Calibri"/>
                <a:cs typeface="Calibri"/>
              </a:rPr>
              <a:t> </a:t>
            </a:r>
            <a:r>
              <a:rPr sz="3800" b="1" spc="229" dirty="0">
                <a:solidFill>
                  <a:srgbClr val="005BAA"/>
                </a:solidFill>
                <a:latin typeface="Calibri"/>
                <a:cs typeface="Calibri"/>
              </a:rPr>
              <a:t>REQUIREMENT?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2789" y="2049602"/>
            <a:ext cx="571703" cy="1621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5011275"/>
            <a:ext cx="853440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>
              <a:lnSpc>
                <a:spcPts val="6955"/>
              </a:lnSpc>
              <a:spcBef>
                <a:spcPts val="100"/>
              </a:spcBef>
            </a:pPr>
            <a:r>
              <a:rPr sz="6000" b="1" spc="155" dirty="0">
                <a:solidFill>
                  <a:srgbClr val="FFFFFF"/>
                </a:solidFill>
                <a:latin typeface="Book Antiqua"/>
                <a:cs typeface="Book Antiqua"/>
              </a:rPr>
              <a:t>tea, </a:t>
            </a:r>
            <a:r>
              <a:rPr sz="6000" b="1" dirty="0" err="1" smtClean="0">
                <a:solidFill>
                  <a:srgbClr val="FFFFFF"/>
                </a:solidFill>
                <a:latin typeface="Book Antiqua"/>
                <a:cs typeface="Book Antiqua"/>
              </a:rPr>
              <a:t>coffe</a:t>
            </a:r>
            <a:r>
              <a:rPr lang="nl-BE" sz="6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e</a:t>
            </a:r>
            <a:r>
              <a:rPr sz="6000" b="1" dirty="0" smtClean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6000" b="1" spc="-105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6000" b="1" spc="40" dirty="0">
                <a:solidFill>
                  <a:srgbClr val="FFFFFF"/>
                </a:solidFill>
                <a:latin typeface="Book Antiqua"/>
                <a:cs typeface="Book Antiqua"/>
              </a:rPr>
              <a:t>cola</a:t>
            </a:r>
            <a:r>
              <a:rPr sz="6000" b="1" spc="40" dirty="0" smtClean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r>
              <a:rPr lang="nl-BE" sz="6000" b="1" spc="40" dirty="0" smtClean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r>
              <a:rPr sz="6000" b="1" spc="40" dirty="0" smtClean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6000" dirty="0">
              <a:latin typeface="Book Antiqua"/>
              <a:cs typeface="Book Antiqua"/>
            </a:endParaRPr>
          </a:p>
          <a:p>
            <a:pPr marL="12700">
              <a:lnSpc>
                <a:spcPts val="4675"/>
              </a:lnSpc>
            </a:pPr>
            <a:r>
              <a:rPr sz="4100" b="1" spc="30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lang="en-GB" sz="4100" b="1" spc="30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100" b="1" spc="350" dirty="0" smtClean="0">
                <a:solidFill>
                  <a:srgbClr val="FFFFFF"/>
                </a:solidFill>
                <a:latin typeface="Calibri"/>
                <a:cs typeface="Calibri"/>
              </a:rPr>
              <a:t>SUBSTITUTE </a:t>
            </a:r>
            <a:r>
              <a:rPr sz="4100" b="1" spc="37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4100" b="1" spc="110" dirty="0" smtClean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4100" b="1" spc="1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0399" y="1978300"/>
            <a:ext cx="1061395" cy="1715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000" y="2520888"/>
            <a:ext cx="1522816" cy="1211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5405" y="2557729"/>
            <a:ext cx="1477594" cy="1225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56154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89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56154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89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7032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4" h="186689">
                <a:moveTo>
                  <a:pt x="0" y="186397"/>
                </a:moveTo>
                <a:lnTo>
                  <a:pt x="213537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7029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4" h="186689">
                <a:moveTo>
                  <a:pt x="213537" y="186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5145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5145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6031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0" y="186397"/>
                </a:moveTo>
                <a:lnTo>
                  <a:pt x="213537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76029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213537" y="186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9352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9352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0231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4" h="186689">
                <a:moveTo>
                  <a:pt x="0" y="186397"/>
                </a:moveTo>
                <a:lnTo>
                  <a:pt x="213537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0230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4" h="186689">
                <a:moveTo>
                  <a:pt x="213537" y="186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58356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58356" y="3514547"/>
            <a:ext cx="275590" cy="275590"/>
          </a:xfrm>
          <a:custGeom>
            <a:avLst/>
            <a:gdLst/>
            <a:ahLst/>
            <a:cxnLst/>
            <a:rect l="l" t="t" r="r" b="b"/>
            <a:pathLst>
              <a:path w="275590" h="275589">
                <a:moveTo>
                  <a:pt x="0" y="275297"/>
                </a:moveTo>
                <a:lnTo>
                  <a:pt x="275297" y="275297"/>
                </a:lnTo>
                <a:lnTo>
                  <a:pt x="275297" y="0"/>
                </a:lnTo>
                <a:lnTo>
                  <a:pt x="0" y="0"/>
                </a:lnTo>
                <a:lnTo>
                  <a:pt x="0" y="2752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9232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0" y="186397"/>
                </a:moveTo>
                <a:lnTo>
                  <a:pt x="213537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9229" y="3559004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213537" y="186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9640" y="2222500"/>
            <a:ext cx="2204720" cy="2684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3778" y="471434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396430"/>
                </a:moveTo>
                <a:lnTo>
                  <a:pt x="396430" y="396430"/>
                </a:lnTo>
                <a:lnTo>
                  <a:pt x="396430" y="0"/>
                </a:lnTo>
                <a:lnTo>
                  <a:pt x="0" y="0"/>
                </a:lnTo>
                <a:lnTo>
                  <a:pt x="0" y="3964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73778" y="4714341"/>
            <a:ext cx="396875" cy="396875"/>
          </a:xfrm>
          <a:custGeom>
            <a:avLst/>
            <a:gdLst/>
            <a:ahLst/>
            <a:cxnLst/>
            <a:rect l="l" t="t" r="r" b="b"/>
            <a:pathLst>
              <a:path w="396875" h="396875">
                <a:moveTo>
                  <a:pt x="0" y="396430"/>
                </a:moveTo>
                <a:lnTo>
                  <a:pt x="396430" y="396430"/>
                </a:lnTo>
                <a:lnTo>
                  <a:pt x="396430" y="0"/>
                </a:lnTo>
                <a:lnTo>
                  <a:pt x="0" y="0"/>
                </a:lnTo>
                <a:lnTo>
                  <a:pt x="0" y="39643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7527" y="4815752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0" y="186397"/>
                </a:moveTo>
                <a:lnTo>
                  <a:pt x="213537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7524" y="4815752"/>
            <a:ext cx="213995" cy="186690"/>
          </a:xfrm>
          <a:custGeom>
            <a:avLst/>
            <a:gdLst/>
            <a:ahLst/>
            <a:cxnLst/>
            <a:rect l="l" t="t" r="r" b="b"/>
            <a:pathLst>
              <a:path w="213995" h="186689">
                <a:moveTo>
                  <a:pt x="213537" y="186397"/>
                </a:moveTo>
                <a:lnTo>
                  <a:pt x="0" y="0"/>
                </a:lnTo>
              </a:path>
            </a:pathLst>
          </a:custGeom>
          <a:ln w="38100">
            <a:solidFill>
              <a:srgbClr val="ED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400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4700" y="6362"/>
            <a:ext cx="4559300" cy="6845300"/>
          </a:xfrm>
          <a:custGeom>
            <a:avLst/>
            <a:gdLst/>
            <a:ahLst/>
            <a:cxnLst/>
            <a:rect l="l" t="t" r="r" b="b"/>
            <a:pathLst>
              <a:path w="4559300" h="6845300">
                <a:moveTo>
                  <a:pt x="0" y="6845287"/>
                </a:moveTo>
                <a:lnTo>
                  <a:pt x="4559300" y="6845287"/>
                </a:lnTo>
                <a:lnTo>
                  <a:pt x="4559300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565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85300" y="2134621"/>
            <a:ext cx="4153900" cy="3924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1186180">
              <a:lnSpc>
                <a:spcPct val="100000"/>
              </a:lnSpc>
              <a:spcBef>
                <a:spcPts val="100"/>
              </a:spcBef>
            </a:pPr>
            <a:r>
              <a:rPr lang="en-GB" sz="2800" b="1" spc="254" dirty="0" smtClean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lang="en-GB" sz="2800" b="1" spc="21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GB" sz="2800" b="1" spc="-18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800" b="1" spc="225" dirty="0" smtClean="0">
                <a:solidFill>
                  <a:srgbClr val="FFFFFF"/>
                </a:solidFill>
                <a:latin typeface="Calibri"/>
                <a:cs typeface="Calibri"/>
              </a:rPr>
              <a:t>HEALTHY  </a:t>
            </a:r>
            <a:r>
              <a:rPr lang="en-GB" sz="2800" b="1" spc="150" dirty="0" smtClean="0">
                <a:solidFill>
                  <a:srgbClr val="FFFFFF"/>
                </a:solidFill>
                <a:latin typeface="Calibri"/>
                <a:cs typeface="Calibri"/>
              </a:rPr>
              <a:t>KIDNEY;</a:t>
            </a:r>
            <a:endParaRPr lang="en-GB" sz="2800" dirty="0" smtClean="0">
              <a:latin typeface="Calibri"/>
              <a:cs typeface="Calibri"/>
            </a:endParaRPr>
          </a:p>
          <a:p>
            <a:pPr marL="240665" marR="75565" indent="-227965">
              <a:lnSpc>
                <a:spcPts val="2090"/>
              </a:lnSpc>
              <a:spcBef>
                <a:spcPts val="1735"/>
              </a:spcBef>
              <a:buChar char="•"/>
              <a:tabLst>
                <a:tab pos="239395" algn="l"/>
                <a:tab pos="240029" algn="l"/>
              </a:tabLst>
            </a:pPr>
            <a:r>
              <a:rPr lang="en-GB" sz="1900" spc="60" dirty="0" smtClean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kidneys </a:t>
            </a:r>
            <a:r>
              <a:rPr lang="en-GB" sz="1900" spc="-10" dirty="0" smtClean="0">
                <a:solidFill>
                  <a:srgbClr val="FFFFFF"/>
                </a:solidFill>
                <a:latin typeface="Calibri"/>
                <a:cs typeface="Calibri"/>
              </a:rPr>
              <a:t>filter </a:t>
            </a:r>
            <a:r>
              <a:rPr lang="en-GB" sz="1900" spc="150" dirty="0" smtClean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lang="en-GB" sz="1900" spc="40" dirty="0" smtClean="0">
                <a:solidFill>
                  <a:srgbClr val="FFFFFF"/>
                </a:solidFill>
                <a:latin typeface="Calibri"/>
                <a:cs typeface="Calibri"/>
              </a:rPr>
              <a:t>tons </a:t>
            </a:r>
            <a:r>
              <a:rPr lang="en-GB" sz="1900" spc="15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water  </a:t>
            </a:r>
            <a:r>
              <a:rPr lang="en-GB" sz="1900" spc="50" dirty="0" smtClean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day. </a:t>
            </a:r>
            <a:r>
              <a:rPr lang="en-GB" sz="1900" spc="100" dirty="0" smtClean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lang="en-GB" sz="1900" spc="5" dirty="0" smtClean="0">
                <a:solidFill>
                  <a:srgbClr val="FFFFFF"/>
                </a:solidFill>
                <a:latin typeface="Calibri"/>
                <a:cs typeface="Calibri"/>
              </a:rPr>
              <a:t>eliminate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hazardous  waste from our </a:t>
            </a:r>
            <a:r>
              <a:rPr lang="en-GB" sz="1900" spc="80" dirty="0" smtClean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GB" sz="1900" spc="55" dirty="0" smtClean="0">
                <a:solidFill>
                  <a:srgbClr val="FFFFFF"/>
                </a:solidFill>
                <a:latin typeface="Calibri"/>
                <a:cs typeface="Calibri"/>
              </a:rPr>
              <a:t>help </a:t>
            </a:r>
            <a:r>
              <a:rPr lang="en-GB" sz="1900" spc="15" dirty="0" smtClean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lang="en-GB" sz="1900" spc="-15" dirty="0" smtClean="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lang="en-GB" sz="19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Calibri"/>
              <a:buChar char="•"/>
            </a:pPr>
            <a:endParaRPr lang="en-GB" sz="2650" dirty="0" smtClean="0">
              <a:latin typeface="Times New Roman"/>
              <a:cs typeface="Times New Roman"/>
            </a:endParaRPr>
          </a:p>
          <a:p>
            <a:pPr marL="240665" marR="5080" indent="-227965">
              <a:lnSpc>
                <a:spcPts val="2090"/>
              </a:lnSpc>
              <a:buChar char="•"/>
              <a:tabLst>
                <a:tab pos="239395" algn="l"/>
                <a:tab pos="240029" algn="l"/>
              </a:tabLst>
            </a:pPr>
            <a:r>
              <a:rPr lang="en-GB" sz="1900" spc="90" dirty="0" smtClean="0">
                <a:solidFill>
                  <a:srgbClr val="FFFFFF"/>
                </a:solidFill>
                <a:latin typeface="Calibri"/>
                <a:cs typeface="Calibri"/>
              </a:rPr>
              <a:t>The hardness </a:t>
            </a:r>
            <a:r>
              <a:rPr lang="en-GB" sz="1900" spc="15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lang="en-GB" sz="1900" spc="50" dirty="0" smtClean="0">
                <a:solidFill>
                  <a:srgbClr val="FFFFFF"/>
                </a:solidFill>
                <a:latin typeface="Calibri"/>
                <a:cs typeface="Calibri"/>
              </a:rPr>
              <a:t>drinking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water must  </a:t>
            </a:r>
            <a:r>
              <a:rPr lang="en-GB" sz="1900" spc="100" dirty="0" smtClean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lang="en-GB" sz="1900" spc="30" dirty="0" smtClean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GB" sz="1900" spc="35" dirty="0" smtClean="0">
                <a:solidFill>
                  <a:srgbClr val="FFFFFF"/>
                </a:solidFill>
                <a:latin typeface="Calibri"/>
                <a:cs typeface="Calibri"/>
              </a:rPr>
              <a:t>ion content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lang="en-GB" sz="1900" spc="10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lang="en-GB" sz="19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900" spc="0" dirty="0" smtClean="0">
                <a:solidFill>
                  <a:srgbClr val="FFFFFF"/>
                </a:solidFill>
                <a:latin typeface="Calibri"/>
                <a:cs typeface="Calibri"/>
              </a:rPr>
              <a:t>at  </a:t>
            </a:r>
            <a:r>
              <a:rPr lang="en-GB" sz="1900" spc="25" dirty="0" smtClean="0">
                <a:solidFill>
                  <a:srgbClr val="FFFFFF"/>
                </a:solidFill>
                <a:latin typeface="Calibri"/>
                <a:cs typeface="Calibri"/>
              </a:rPr>
              <a:t>normal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values </a:t>
            </a:r>
            <a:r>
              <a:rPr lang="en-GB" sz="19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GB" sz="1900" spc="65" dirty="0" smtClean="0">
                <a:solidFill>
                  <a:srgbClr val="FFFFFF"/>
                </a:solidFill>
                <a:latin typeface="Calibri"/>
                <a:cs typeface="Calibri"/>
              </a:rPr>
              <a:t>avoid kidney  </a:t>
            </a:r>
            <a:r>
              <a:rPr lang="en-GB" sz="1900" spc="35" dirty="0" smtClean="0">
                <a:solidFill>
                  <a:srgbClr val="FFFFFF"/>
                </a:solidFill>
                <a:latin typeface="Calibri"/>
                <a:cs typeface="Calibri"/>
              </a:rPr>
              <a:t>stones, </a:t>
            </a:r>
            <a:r>
              <a:rPr lang="en-GB" sz="1900" spc="50" dirty="0" smtClean="0">
                <a:solidFill>
                  <a:srgbClr val="FFFFFF"/>
                </a:solidFill>
                <a:latin typeface="Calibri"/>
                <a:cs typeface="Calibri"/>
              </a:rPr>
              <a:t>gravel, </a:t>
            </a:r>
            <a:r>
              <a:rPr lang="en-GB" sz="1900" spc="15" dirty="0" smtClean="0">
                <a:solidFill>
                  <a:srgbClr val="FFFFFF"/>
                </a:solidFill>
                <a:latin typeface="Calibri"/>
                <a:cs typeface="Calibri"/>
              </a:rPr>
              <a:t>inflammation </a:t>
            </a:r>
            <a:r>
              <a:rPr lang="en-GB" sz="1900" spc="75" dirty="0" smtClean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lang="en-GB" sz="1900" spc="35" dirty="0" smtClean="0">
                <a:solidFill>
                  <a:srgbClr val="FFFFFF"/>
                </a:solidFill>
                <a:latin typeface="Calibri"/>
                <a:cs typeface="Calibri"/>
              </a:rPr>
              <a:t>renal</a:t>
            </a:r>
            <a:r>
              <a:rPr lang="en-GB" sz="19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900" spc="10" dirty="0" smtClean="0">
                <a:solidFill>
                  <a:srgbClr val="FFFFFF"/>
                </a:solidFill>
                <a:latin typeface="Calibri"/>
                <a:cs typeface="Calibri"/>
              </a:rPr>
              <a:t>impairment.</a:t>
            </a:r>
            <a:endParaRPr lang="en-GB"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92799" y="759308"/>
            <a:ext cx="3865879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210" dirty="0"/>
              <a:t>AN </a:t>
            </a:r>
            <a:r>
              <a:rPr sz="2900" spc="185" dirty="0"/>
              <a:t>INSIDIOUS</a:t>
            </a:r>
            <a:r>
              <a:rPr sz="2900" spc="-95" dirty="0"/>
              <a:t> </a:t>
            </a:r>
            <a:r>
              <a:rPr sz="2900" spc="225" dirty="0"/>
              <a:t>ORGAN</a:t>
            </a:r>
            <a:endParaRPr sz="2900"/>
          </a:p>
        </p:txBody>
      </p:sp>
      <p:sp>
        <p:nvSpPr>
          <p:cNvPr id="6" name="object 6"/>
          <p:cNvSpPr/>
          <p:nvPr/>
        </p:nvSpPr>
        <p:spPr>
          <a:xfrm>
            <a:off x="4767153" y="1226637"/>
            <a:ext cx="2951480" cy="662305"/>
          </a:xfrm>
          <a:custGeom>
            <a:avLst/>
            <a:gdLst/>
            <a:ahLst/>
            <a:cxnLst/>
            <a:rect l="l" t="t" r="r" b="b"/>
            <a:pathLst>
              <a:path w="2951479" h="662305">
                <a:moveTo>
                  <a:pt x="118948" y="98907"/>
                </a:moveTo>
                <a:lnTo>
                  <a:pt x="0" y="103060"/>
                </a:lnTo>
                <a:lnTo>
                  <a:pt x="19507" y="661797"/>
                </a:lnTo>
                <a:lnTo>
                  <a:pt x="138455" y="657644"/>
                </a:lnTo>
                <a:lnTo>
                  <a:pt x="132461" y="485914"/>
                </a:lnTo>
                <a:lnTo>
                  <a:pt x="174205" y="432460"/>
                </a:lnTo>
                <a:lnTo>
                  <a:pt x="315318" y="432460"/>
                </a:lnTo>
                <a:lnTo>
                  <a:pt x="250405" y="356831"/>
                </a:lnTo>
                <a:lnTo>
                  <a:pt x="256944" y="348538"/>
                </a:lnTo>
                <a:lnTo>
                  <a:pt x="127660" y="348538"/>
                </a:lnTo>
                <a:lnTo>
                  <a:pt x="118948" y="98907"/>
                </a:lnTo>
                <a:close/>
              </a:path>
              <a:path w="2951479" h="662305">
                <a:moveTo>
                  <a:pt x="315318" y="432460"/>
                </a:moveTo>
                <a:lnTo>
                  <a:pt x="174205" y="432460"/>
                </a:lnTo>
                <a:lnTo>
                  <a:pt x="351231" y="650214"/>
                </a:lnTo>
                <a:lnTo>
                  <a:pt x="497827" y="645096"/>
                </a:lnTo>
                <a:lnTo>
                  <a:pt x="315318" y="432460"/>
                </a:lnTo>
                <a:close/>
              </a:path>
              <a:path w="2951479" h="662305">
                <a:moveTo>
                  <a:pt x="463232" y="86880"/>
                </a:moveTo>
                <a:lnTo>
                  <a:pt x="316636" y="91998"/>
                </a:lnTo>
                <a:lnTo>
                  <a:pt x="127660" y="348538"/>
                </a:lnTo>
                <a:lnTo>
                  <a:pt x="256944" y="348538"/>
                </a:lnTo>
                <a:lnTo>
                  <a:pt x="463232" y="86880"/>
                </a:lnTo>
                <a:close/>
              </a:path>
              <a:path w="2951479" h="662305">
                <a:moveTo>
                  <a:pt x="651700" y="80302"/>
                </a:moveTo>
                <a:lnTo>
                  <a:pt x="532752" y="84455"/>
                </a:lnTo>
                <a:lnTo>
                  <a:pt x="552259" y="643191"/>
                </a:lnTo>
                <a:lnTo>
                  <a:pt x="671220" y="639038"/>
                </a:lnTo>
                <a:lnTo>
                  <a:pt x="651700" y="80302"/>
                </a:lnTo>
                <a:close/>
              </a:path>
              <a:path w="2951479" h="662305">
                <a:moveTo>
                  <a:pt x="982586" y="68745"/>
                </a:moveTo>
                <a:lnTo>
                  <a:pt x="762266" y="76441"/>
                </a:lnTo>
                <a:lnTo>
                  <a:pt x="781786" y="635177"/>
                </a:lnTo>
                <a:lnTo>
                  <a:pt x="1002093" y="627481"/>
                </a:lnTo>
                <a:lnTo>
                  <a:pt x="1052827" y="622442"/>
                </a:lnTo>
                <a:lnTo>
                  <a:pt x="1099717" y="611212"/>
                </a:lnTo>
                <a:lnTo>
                  <a:pt x="1142365" y="594120"/>
                </a:lnTo>
                <a:lnTo>
                  <a:pt x="1180377" y="571499"/>
                </a:lnTo>
                <a:lnTo>
                  <a:pt x="1213356" y="543679"/>
                </a:lnTo>
                <a:lnTo>
                  <a:pt x="1227992" y="526313"/>
                </a:lnTo>
                <a:lnTo>
                  <a:pt x="897077" y="526313"/>
                </a:lnTo>
                <a:lnTo>
                  <a:pt x="884872" y="176999"/>
                </a:lnTo>
                <a:lnTo>
                  <a:pt x="986243" y="173456"/>
                </a:lnTo>
                <a:lnTo>
                  <a:pt x="1232089" y="173456"/>
                </a:lnTo>
                <a:lnTo>
                  <a:pt x="1228955" y="168843"/>
                </a:lnTo>
                <a:lnTo>
                  <a:pt x="1199187" y="138033"/>
                </a:lnTo>
                <a:lnTo>
                  <a:pt x="1164344" y="112456"/>
                </a:lnTo>
                <a:lnTo>
                  <a:pt x="1124843" y="92427"/>
                </a:lnTo>
                <a:lnTo>
                  <a:pt x="1081104" y="78257"/>
                </a:lnTo>
                <a:lnTo>
                  <a:pt x="1033546" y="70258"/>
                </a:lnTo>
                <a:lnTo>
                  <a:pt x="982586" y="68745"/>
                </a:lnTo>
                <a:close/>
              </a:path>
              <a:path w="2951479" h="662305">
                <a:moveTo>
                  <a:pt x="1232089" y="173456"/>
                </a:moveTo>
                <a:lnTo>
                  <a:pt x="986243" y="173456"/>
                </a:lnTo>
                <a:lnTo>
                  <a:pt x="1039271" y="177718"/>
                </a:lnTo>
                <a:lnTo>
                  <a:pt x="1083454" y="193517"/>
                </a:lnTo>
                <a:lnTo>
                  <a:pt x="1118577" y="219370"/>
                </a:lnTo>
                <a:lnTo>
                  <a:pt x="1144425" y="253793"/>
                </a:lnTo>
                <a:lnTo>
                  <a:pt x="1160783" y="295303"/>
                </a:lnTo>
                <a:lnTo>
                  <a:pt x="1167434" y="342417"/>
                </a:lnTo>
                <a:lnTo>
                  <a:pt x="1163741" y="388378"/>
                </a:lnTo>
                <a:lnTo>
                  <a:pt x="1149660" y="430391"/>
                </a:lnTo>
                <a:lnTo>
                  <a:pt x="1125640" y="466645"/>
                </a:lnTo>
                <a:lnTo>
                  <a:pt x="1092130" y="495332"/>
                </a:lnTo>
                <a:lnTo>
                  <a:pt x="1049579" y="514644"/>
                </a:lnTo>
                <a:lnTo>
                  <a:pt x="998435" y="522770"/>
                </a:lnTo>
                <a:lnTo>
                  <a:pt x="897077" y="526313"/>
                </a:lnTo>
                <a:lnTo>
                  <a:pt x="1227992" y="526313"/>
                </a:lnTo>
                <a:lnTo>
                  <a:pt x="1262631" y="473765"/>
                </a:lnTo>
                <a:lnTo>
                  <a:pt x="1278135" y="432333"/>
                </a:lnTo>
                <a:lnTo>
                  <a:pt x="1287023" y="387026"/>
                </a:lnTo>
                <a:lnTo>
                  <a:pt x="1288897" y="338175"/>
                </a:lnTo>
                <a:lnTo>
                  <a:pt x="1283618" y="289554"/>
                </a:lnTo>
                <a:lnTo>
                  <a:pt x="1271589" y="244916"/>
                </a:lnTo>
                <a:lnTo>
                  <a:pt x="1253229" y="204575"/>
                </a:lnTo>
                <a:lnTo>
                  <a:pt x="1232089" y="173456"/>
                </a:lnTo>
                <a:close/>
              </a:path>
              <a:path w="2951479" h="662305">
                <a:moveTo>
                  <a:pt x="1486027" y="51168"/>
                </a:moveTo>
                <a:lnTo>
                  <a:pt x="1363726" y="55435"/>
                </a:lnTo>
                <a:lnTo>
                  <a:pt x="1383233" y="614172"/>
                </a:lnTo>
                <a:lnTo>
                  <a:pt x="1502181" y="610019"/>
                </a:lnTo>
                <a:lnTo>
                  <a:pt x="1489456" y="245630"/>
                </a:lnTo>
                <a:lnTo>
                  <a:pt x="1640195" y="245630"/>
                </a:lnTo>
                <a:lnTo>
                  <a:pt x="1486027" y="51168"/>
                </a:lnTo>
                <a:close/>
              </a:path>
              <a:path w="2951479" h="662305">
                <a:moveTo>
                  <a:pt x="1640195" y="245630"/>
                </a:moveTo>
                <a:lnTo>
                  <a:pt x="1489456" y="245630"/>
                </a:lnTo>
                <a:lnTo>
                  <a:pt x="1768563" y="600722"/>
                </a:lnTo>
                <a:lnTo>
                  <a:pt x="1883333" y="596709"/>
                </a:lnTo>
                <a:lnTo>
                  <a:pt x="1876225" y="393115"/>
                </a:lnTo>
                <a:lnTo>
                  <a:pt x="1757121" y="393115"/>
                </a:lnTo>
                <a:lnTo>
                  <a:pt x="1640195" y="245630"/>
                </a:lnTo>
                <a:close/>
              </a:path>
              <a:path w="2951479" h="662305">
                <a:moveTo>
                  <a:pt x="1863826" y="37973"/>
                </a:moveTo>
                <a:lnTo>
                  <a:pt x="1744865" y="42125"/>
                </a:lnTo>
                <a:lnTo>
                  <a:pt x="1757121" y="393115"/>
                </a:lnTo>
                <a:lnTo>
                  <a:pt x="1876225" y="393115"/>
                </a:lnTo>
                <a:lnTo>
                  <a:pt x="1863826" y="37973"/>
                </a:lnTo>
                <a:close/>
              </a:path>
              <a:path w="2951479" h="662305">
                <a:moveTo>
                  <a:pt x="2369769" y="20307"/>
                </a:moveTo>
                <a:lnTo>
                  <a:pt x="1974380" y="34112"/>
                </a:lnTo>
                <a:lnTo>
                  <a:pt x="1993900" y="592848"/>
                </a:lnTo>
                <a:lnTo>
                  <a:pt x="2389289" y="579043"/>
                </a:lnTo>
                <a:lnTo>
                  <a:pt x="2385968" y="483984"/>
                </a:lnTo>
                <a:lnTo>
                  <a:pt x="2109190" y="483984"/>
                </a:lnTo>
                <a:lnTo>
                  <a:pt x="2104771" y="357492"/>
                </a:lnTo>
                <a:lnTo>
                  <a:pt x="2375344" y="348043"/>
                </a:lnTo>
                <a:lnTo>
                  <a:pt x="2372016" y="252780"/>
                </a:lnTo>
                <a:lnTo>
                  <a:pt x="2101113" y="252780"/>
                </a:lnTo>
                <a:lnTo>
                  <a:pt x="2096998" y="134670"/>
                </a:lnTo>
                <a:lnTo>
                  <a:pt x="2373426" y="125018"/>
                </a:lnTo>
                <a:lnTo>
                  <a:pt x="2369769" y="20307"/>
                </a:lnTo>
                <a:close/>
              </a:path>
              <a:path w="2951479" h="662305">
                <a:moveTo>
                  <a:pt x="2385631" y="474332"/>
                </a:moveTo>
                <a:lnTo>
                  <a:pt x="2109190" y="483984"/>
                </a:lnTo>
                <a:lnTo>
                  <a:pt x="2385968" y="483984"/>
                </a:lnTo>
                <a:lnTo>
                  <a:pt x="2385631" y="474332"/>
                </a:lnTo>
                <a:close/>
              </a:path>
              <a:path w="2951479" h="662305">
                <a:moveTo>
                  <a:pt x="2371686" y="243332"/>
                </a:moveTo>
                <a:lnTo>
                  <a:pt x="2101113" y="252780"/>
                </a:lnTo>
                <a:lnTo>
                  <a:pt x="2372016" y="252780"/>
                </a:lnTo>
                <a:lnTo>
                  <a:pt x="2371686" y="243332"/>
                </a:lnTo>
                <a:close/>
              </a:path>
              <a:path w="2951479" h="662305">
                <a:moveTo>
                  <a:pt x="2538984" y="14401"/>
                </a:moveTo>
                <a:lnTo>
                  <a:pt x="2403271" y="19138"/>
                </a:lnTo>
                <a:lnTo>
                  <a:pt x="2630093" y="341668"/>
                </a:lnTo>
                <a:lnTo>
                  <a:pt x="2638069" y="570357"/>
                </a:lnTo>
                <a:lnTo>
                  <a:pt x="2757030" y="566204"/>
                </a:lnTo>
                <a:lnTo>
                  <a:pt x="2749042" y="337515"/>
                </a:lnTo>
                <a:lnTo>
                  <a:pt x="2810991" y="234048"/>
                </a:lnTo>
                <a:lnTo>
                  <a:pt x="2685884" y="234048"/>
                </a:lnTo>
                <a:lnTo>
                  <a:pt x="2538984" y="14401"/>
                </a:lnTo>
                <a:close/>
              </a:path>
              <a:path w="2951479" h="662305">
                <a:moveTo>
                  <a:pt x="2951124" y="0"/>
                </a:moveTo>
                <a:lnTo>
                  <a:pt x="2815424" y="4749"/>
                </a:lnTo>
                <a:lnTo>
                  <a:pt x="2685884" y="234048"/>
                </a:lnTo>
                <a:lnTo>
                  <a:pt x="2810991" y="234048"/>
                </a:lnTo>
                <a:lnTo>
                  <a:pt x="2951124" y="0"/>
                </a:lnTo>
                <a:close/>
              </a:path>
            </a:pathLst>
          </a:custGeom>
          <a:solidFill>
            <a:srgbClr val="00A2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7717" y="1823206"/>
            <a:ext cx="3960495" cy="159385"/>
          </a:xfrm>
          <a:custGeom>
            <a:avLst/>
            <a:gdLst/>
            <a:ahLst/>
            <a:cxnLst/>
            <a:rect l="l" t="t" r="r" b="b"/>
            <a:pathLst>
              <a:path w="3960495" h="159385">
                <a:moveTo>
                  <a:pt x="0" y="159003"/>
                </a:moveTo>
                <a:lnTo>
                  <a:pt x="3959999" y="0"/>
                </a:lnTo>
              </a:path>
            </a:pathLst>
          </a:custGeom>
          <a:ln w="88900">
            <a:solidFill>
              <a:srgbClr val="00A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4150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7651" y="771359"/>
            <a:ext cx="4416425" cy="678180"/>
          </a:xfrm>
          <a:custGeom>
            <a:avLst/>
            <a:gdLst/>
            <a:ahLst/>
            <a:cxnLst/>
            <a:rect l="l" t="t" r="r" b="b"/>
            <a:pathLst>
              <a:path w="4416425" h="678180">
                <a:moveTo>
                  <a:pt x="0" y="677646"/>
                </a:moveTo>
                <a:lnTo>
                  <a:pt x="4416348" y="677646"/>
                </a:lnTo>
                <a:lnTo>
                  <a:pt x="4416348" y="0"/>
                </a:lnTo>
                <a:lnTo>
                  <a:pt x="0" y="0"/>
                </a:lnTo>
                <a:lnTo>
                  <a:pt x="0" y="677646"/>
                </a:lnTo>
                <a:close/>
              </a:path>
            </a:pathLst>
          </a:custGeom>
          <a:solidFill>
            <a:srgbClr val="0087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77004"/>
            <a:ext cx="9144000" cy="2781300"/>
          </a:xfrm>
          <a:custGeom>
            <a:avLst/>
            <a:gdLst/>
            <a:ahLst/>
            <a:cxnLst/>
            <a:rect l="l" t="t" r="r" b="b"/>
            <a:pathLst>
              <a:path w="9144000" h="2781300">
                <a:moveTo>
                  <a:pt x="0" y="2780995"/>
                </a:moveTo>
                <a:lnTo>
                  <a:pt x="9144000" y="2780995"/>
                </a:lnTo>
                <a:lnTo>
                  <a:pt x="9144000" y="0"/>
                </a:lnTo>
                <a:lnTo>
                  <a:pt x="0" y="0"/>
                </a:lnTo>
                <a:lnTo>
                  <a:pt x="0" y="2780995"/>
                </a:lnTo>
                <a:close/>
              </a:path>
            </a:pathLst>
          </a:custGeom>
          <a:solidFill>
            <a:srgbClr val="565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9340" y="4345251"/>
            <a:ext cx="7505700" cy="206723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065" marR="5080" algn="ctr">
              <a:lnSpc>
                <a:spcPts val="3850"/>
              </a:lnSpc>
              <a:spcBef>
                <a:spcPts val="520"/>
              </a:spcBef>
            </a:pPr>
            <a:r>
              <a:rPr sz="3500" spc="90" dirty="0">
                <a:solidFill>
                  <a:srgbClr val="FFFFFF"/>
                </a:solidFill>
                <a:latin typeface="Calibri"/>
                <a:cs typeface="Calibri"/>
              </a:rPr>
              <a:t>‘’Even </a:t>
            </a:r>
            <a:r>
              <a:rPr lang="nl-BE" sz="3500" spc="100" dirty="0" err="1" smtClean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lang="nl-BE" sz="3500" spc="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50" dirty="0" smtClean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500" spc="5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3500" spc="150" dirty="0">
                <a:solidFill>
                  <a:srgbClr val="FFFFFF"/>
                </a:solidFill>
                <a:latin typeface="Calibri"/>
                <a:cs typeface="Calibri"/>
              </a:rPr>
              <a:t>kidneys </a:t>
            </a:r>
            <a:r>
              <a:rPr sz="3500" spc="200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3500" spc="25" dirty="0" smtClean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3500" spc="50" dirty="0">
                <a:solidFill>
                  <a:srgbClr val="FFFFFF"/>
                </a:solidFill>
                <a:latin typeface="Calibri"/>
                <a:cs typeface="Calibri"/>
              </a:rPr>
              <a:t>function </a:t>
            </a:r>
            <a:r>
              <a:rPr sz="3500" spc="13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500" spc="8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3500" spc="35" dirty="0">
                <a:solidFill>
                  <a:srgbClr val="FFFFFF"/>
                </a:solidFill>
                <a:latin typeface="Calibri"/>
                <a:cs typeface="Calibri"/>
              </a:rPr>
              <a:t>half </a:t>
            </a:r>
            <a:r>
              <a:rPr sz="3500" spc="3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lang="nl-BE" sz="3500" spc="75" dirty="0" err="1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nl-BE" sz="3500" spc="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75" dirty="0" smtClean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lang="nl-BE" sz="3500" spc="75" dirty="0" smtClean="0">
                <a:solidFill>
                  <a:srgbClr val="FFFFFF"/>
                </a:solidFill>
                <a:latin typeface="Calibri"/>
                <a:cs typeface="Calibri"/>
              </a:rPr>
              <a:t> does</a:t>
            </a:r>
            <a:r>
              <a:rPr sz="3500" spc="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55" dirty="0" smtClean="0">
                <a:solidFill>
                  <a:srgbClr val="FFFFFF"/>
                </a:solidFill>
                <a:latin typeface="Calibri"/>
                <a:cs typeface="Calibri"/>
              </a:rPr>
              <a:t>function, 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aware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 of </a:t>
            </a:r>
            <a:r>
              <a:rPr lang="nl-BE" sz="3500" spc="140" dirty="0" err="1" smtClean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lang="nl-BE" sz="3500" spc="140" dirty="0" smtClean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2018" y="1113349"/>
            <a:ext cx="4422140" cy="803275"/>
          </a:xfrm>
          <a:custGeom>
            <a:avLst/>
            <a:gdLst/>
            <a:ahLst/>
            <a:cxnLst/>
            <a:rect l="l" t="t" r="r" b="b"/>
            <a:pathLst>
              <a:path w="4422140" h="803275">
                <a:moveTo>
                  <a:pt x="4421974" y="0"/>
                </a:moveTo>
                <a:lnTo>
                  <a:pt x="0" y="193065"/>
                </a:lnTo>
                <a:lnTo>
                  <a:pt x="26631" y="803160"/>
                </a:lnTo>
                <a:lnTo>
                  <a:pt x="4421974" y="611263"/>
                </a:lnTo>
                <a:lnTo>
                  <a:pt x="4421974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2799" y="759308"/>
            <a:ext cx="3865879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210" dirty="0"/>
              <a:t>AN </a:t>
            </a:r>
            <a:r>
              <a:rPr sz="2900" spc="185" dirty="0"/>
              <a:t>INSIDIOUS</a:t>
            </a:r>
            <a:r>
              <a:rPr sz="2900" spc="-95" dirty="0"/>
              <a:t> </a:t>
            </a:r>
            <a:r>
              <a:rPr sz="2900" spc="225" dirty="0"/>
              <a:t>ORGAN</a:t>
            </a:r>
            <a:endParaRPr sz="2900"/>
          </a:p>
        </p:txBody>
      </p:sp>
      <p:sp>
        <p:nvSpPr>
          <p:cNvPr id="8" name="object 8"/>
          <p:cNvSpPr/>
          <p:nvPr/>
        </p:nvSpPr>
        <p:spPr>
          <a:xfrm>
            <a:off x="4767153" y="1226637"/>
            <a:ext cx="2951480" cy="662305"/>
          </a:xfrm>
          <a:custGeom>
            <a:avLst/>
            <a:gdLst/>
            <a:ahLst/>
            <a:cxnLst/>
            <a:rect l="l" t="t" r="r" b="b"/>
            <a:pathLst>
              <a:path w="2951479" h="662305">
                <a:moveTo>
                  <a:pt x="118948" y="98907"/>
                </a:moveTo>
                <a:lnTo>
                  <a:pt x="0" y="103060"/>
                </a:lnTo>
                <a:lnTo>
                  <a:pt x="19507" y="661797"/>
                </a:lnTo>
                <a:lnTo>
                  <a:pt x="138455" y="657644"/>
                </a:lnTo>
                <a:lnTo>
                  <a:pt x="132461" y="485914"/>
                </a:lnTo>
                <a:lnTo>
                  <a:pt x="174205" y="432460"/>
                </a:lnTo>
                <a:lnTo>
                  <a:pt x="315318" y="432460"/>
                </a:lnTo>
                <a:lnTo>
                  <a:pt x="250405" y="356831"/>
                </a:lnTo>
                <a:lnTo>
                  <a:pt x="256944" y="348538"/>
                </a:lnTo>
                <a:lnTo>
                  <a:pt x="127660" y="348538"/>
                </a:lnTo>
                <a:lnTo>
                  <a:pt x="118948" y="98907"/>
                </a:lnTo>
                <a:close/>
              </a:path>
              <a:path w="2951479" h="662305">
                <a:moveTo>
                  <a:pt x="315318" y="432460"/>
                </a:moveTo>
                <a:lnTo>
                  <a:pt x="174205" y="432460"/>
                </a:lnTo>
                <a:lnTo>
                  <a:pt x="351231" y="650214"/>
                </a:lnTo>
                <a:lnTo>
                  <a:pt x="497827" y="645096"/>
                </a:lnTo>
                <a:lnTo>
                  <a:pt x="315318" y="432460"/>
                </a:lnTo>
                <a:close/>
              </a:path>
              <a:path w="2951479" h="662305">
                <a:moveTo>
                  <a:pt x="463232" y="86880"/>
                </a:moveTo>
                <a:lnTo>
                  <a:pt x="316636" y="91998"/>
                </a:lnTo>
                <a:lnTo>
                  <a:pt x="127660" y="348538"/>
                </a:lnTo>
                <a:lnTo>
                  <a:pt x="256944" y="348538"/>
                </a:lnTo>
                <a:lnTo>
                  <a:pt x="463232" y="86880"/>
                </a:lnTo>
                <a:close/>
              </a:path>
              <a:path w="2951479" h="662305">
                <a:moveTo>
                  <a:pt x="651700" y="80302"/>
                </a:moveTo>
                <a:lnTo>
                  <a:pt x="532752" y="84455"/>
                </a:lnTo>
                <a:lnTo>
                  <a:pt x="552259" y="643191"/>
                </a:lnTo>
                <a:lnTo>
                  <a:pt x="671220" y="639038"/>
                </a:lnTo>
                <a:lnTo>
                  <a:pt x="651700" y="80302"/>
                </a:lnTo>
                <a:close/>
              </a:path>
              <a:path w="2951479" h="662305">
                <a:moveTo>
                  <a:pt x="982586" y="68745"/>
                </a:moveTo>
                <a:lnTo>
                  <a:pt x="762266" y="76441"/>
                </a:lnTo>
                <a:lnTo>
                  <a:pt x="781786" y="635177"/>
                </a:lnTo>
                <a:lnTo>
                  <a:pt x="1002093" y="627481"/>
                </a:lnTo>
                <a:lnTo>
                  <a:pt x="1052827" y="622442"/>
                </a:lnTo>
                <a:lnTo>
                  <a:pt x="1099717" y="611212"/>
                </a:lnTo>
                <a:lnTo>
                  <a:pt x="1142365" y="594120"/>
                </a:lnTo>
                <a:lnTo>
                  <a:pt x="1180377" y="571499"/>
                </a:lnTo>
                <a:lnTo>
                  <a:pt x="1213356" y="543679"/>
                </a:lnTo>
                <a:lnTo>
                  <a:pt x="1227992" y="526313"/>
                </a:lnTo>
                <a:lnTo>
                  <a:pt x="897077" y="526313"/>
                </a:lnTo>
                <a:lnTo>
                  <a:pt x="884872" y="176999"/>
                </a:lnTo>
                <a:lnTo>
                  <a:pt x="986243" y="173456"/>
                </a:lnTo>
                <a:lnTo>
                  <a:pt x="1232089" y="173456"/>
                </a:lnTo>
                <a:lnTo>
                  <a:pt x="1228955" y="168843"/>
                </a:lnTo>
                <a:lnTo>
                  <a:pt x="1199187" y="138033"/>
                </a:lnTo>
                <a:lnTo>
                  <a:pt x="1164344" y="112456"/>
                </a:lnTo>
                <a:lnTo>
                  <a:pt x="1124843" y="92427"/>
                </a:lnTo>
                <a:lnTo>
                  <a:pt x="1081104" y="78257"/>
                </a:lnTo>
                <a:lnTo>
                  <a:pt x="1033546" y="70258"/>
                </a:lnTo>
                <a:lnTo>
                  <a:pt x="982586" y="68745"/>
                </a:lnTo>
                <a:close/>
              </a:path>
              <a:path w="2951479" h="662305">
                <a:moveTo>
                  <a:pt x="1232089" y="173456"/>
                </a:moveTo>
                <a:lnTo>
                  <a:pt x="986243" y="173456"/>
                </a:lnTo>
                <a:lnTo>
                  <a:pt x="1039271" y="177718"/>
                </a:lnTo>
                <a:lnTo>
                  <a:pt x="1083454" y="193517"/>
                </a:lnTo>
                <a:lnTo>
                  <a:pt x="1118577" y="219370"/>
                </a:lnTo>
                <a:lnTo>
                  <a:pt x="1144425" y="253793"/>
                </a:lnTo>
                <a:lnTo>
                  <a:pt x="1160783" y="295303"/>
                </a:lnTo>
                <a:lnTo>
                  <a:pt x="1167434" y="342417"/>
                </a:lnTo>
                <a:lnTo>
                  <a:pt x="1163741" y="388378"/>
                </a:lnTo>
                <a:lnTo>
                  <a:pt x="1149660" y="430391"/>
                </a:lnTo>
                <a:lnTo>
                  <a:pt x="1125640" y="466645"/>
                </a:lnTo>
                <a:lnTo>
                  <a:pt x="1092130" y="495332"/>
                </a:lnTo>
                <a:lnTo>
                  <a:pt x="1049579" y="514644"/>
                </a:lnTo>
                <a:lnTo>
                  <a:pt x="998435" y="522770"/>
                </a:lnTo>
                <a:lnTo>
                  <a:pt x="897077" y="526313"/>
                </a:lnTo>
                <a:lnTo>
                  <a:pt x="1227992" y="526313"/>
                </a:lnTo>
                <a:lnTo>
                  <a:pt x="1262631" y="473765"/>
                </a:lnTo>
                <a:lnTo>
                  <a:pt x="1278135" y="432333"/>
                </a:lnTo>
                <a:lnTo>
                  <a:pt x="1287023" y="387026"/>
                </a:lnTo>
                <a:lnTo>
                  <a:pt x="1288897" y="338175"/>
                </a:lnTo>
                <a:lnTo>
                  <a:pt x="1283618" y="289554"/>
                </a:lnTo>
                <a:lnTo>
                  <a:pt x="1271589" y="244916"/>
                </a:lnTo>
                <a:lnTo>
                  <a:pt x="1253229" y="204575"/>
                </a:lnTo>
                <a:lnTo>
                  <a:pt x="1232089" y="173456"/>
                </a:lnTo>
                <a:close/>
              </a:path>
              <a:path w="2951479" h="662305">
                <a:moveTo>
                  <a:pt x="1486027" y="51168"/>
                </a:moveTo>
                <a:lnTo>
                  <a:pt x="1363726" y="55435"/>
                </a:lnTo>
                <a:lnTo>
                  <a:pt x="1383233" y="614172"/>
                </a:lnTo>
                <a:lnTo>
                  <a:pt x="1502181" y="610019"/>
                </a:lnTo>
                <a:lnTo>
                  <a:pt x="1489456" y="245630"/>
                </a:lnTo>
                <a:lnTo>
                  <a:pt x="1640195" y="245630"/>
                </a:lnTo>
                <a:lnTo>
                  <a:pt x="1486027" y="51168"/>
                </a:lnTo>
                <a:close/>
              </a:path>
              <a:path w="2951479" h="662305">
                <a:moveTo>
                  <a:pt x="1640195" y="245630"/>
                </a:moveTo>
                <a:lnTo>
                  <a:pt x="1489456" y="245630"/>
                </a:lnTo>
                <a:lnTo>
                  <a:pt x="1768563" y="600722"/>
                </a:lnTo>
                <a:lnTo>
                  <a:pt x="1883333" y="596709"/>
                </a:lnTo>
                <a:lnTo>
                  <a:pt x="1876225" y="393115"/>
                </a:lnTo>
                <a:lnTo>
                  <a:pt x="1757121" y="393115"/>
                </a:lnTo>
                <a:lnTo>
                  <a:pt x="1640195" y="245630"/>
                </a:lnTo>
                <a:close/>
              </a:path>
              <a:path w="2951479" h="662305">
                <a:moveTo>
                  <a:pt x="1863826" y="37973"/>
                </a:moveTo>
                <a:lnTo>
                  <a:pt x="1744865" y="42125"/>
                </a:lnTo>
                <a:lnTo>
                  <a:pt x="1757121" y="393115"/>
                </a:lnTo>
                <a:lnTo>
                  <a:pt x="1876225" y="393115"/>
                </a:lnTo>
                <a:lnTo>
                  <a:pt x="1863826" y="37973"/>
                </a:lnTo>
                <a:close/>
              </a:path>
              <a:path w="2951479" h="662305">
                <a:moveTo>
                  <a:pt x="2369769" y="20307"/>
                </a:moveTo>
                <a:lnTo>
                  <a:pt x="1974380" y="34112"/>
                </a:lnTo>
                <a:lnTo>
                  <a:pt x="1993900" y="592848"/>
                </a:lnTo>
                <a:lnTo>
                  <a:pt x="2389289" y="579043"/>
                </a:lnTo>
                <a:lnTo>
                  <a:pt x="2385968" y="483984"/>
                </a:lnTo>
                <a:lnTo>
                  <a:pt x="2109190" y="483984"/>
                </a:lnTo>
                <a:lnTo>
                  <a:pt x="2104771" y="357492"/>
                </a:lnTo>
                <a:lnTo>
                  <a:pt x="2375344" y="348043"/>
                </a:lnTo>
                <a:lnTo>
                  <a:pt x="2372016" y="252780"/>
                </a:lnTo>
                <a:lnTo>
                  <a:pt x="2101113" y="252780"/>
                </a:lnTo>
                <a:lnTo>
                  <a:pt x="2096998" y="134670"/>
                </a:lnTo>
                <a:lnTo>
                  <a:pt x="2373426" y="125018"/>
                </a:lnTo>
                <a:lnTo>
                  <a:pt x="2369769" y="20307"/>
                </a:lnTo>
                <a:close/>
              </a:path>
              <a:path w="2951479" h="662305">
                <a:moveTo>
                  <a:pt x="2385631" y="474332"/>
                </a:moveTo>
                <a:lnTo>
                  <a:pt x="2109190" y="483984"/>
                </a:lnTo>
                <a:lnTo>
                  <a:pt x="2385968" y="483984"/>
                </a:lnTo>
                <a:lnTo>
                  <a:pt x="2385631" y="474332"/>
                </a:lnTo>
                <a:close/>
              </a:path>
              <a:path w="2951479" h="662305">
                <a:moveTo>
                  <a:pt x="2371686" y="243332"/>
                </a:moveTo>
                <a:lnTo>
                  <a:pt x="2101113" y="252780"/>
                </a:lnTo>
                <a:lnTo>
                  <a:pt x="2372016" y="252780"/>
                </a:lnTo>
                <a:lnTo>
                  <a:pt x="2371686" y="243332"/>
                </a:lnTo>
                <a:close/>
              </a:path>
              <a:path w="2951479" h="662305">
                <a:moveTo>
                  <a:pt x="2538984" y="14401"/>
                </a:moveTo>
                <a:lnTo>
                  <a:pt x="2403271" y="19138"/>
                </a:lnTo>
                <a:lnTo>
                  <a:pt x="2630093" y="341668"/>
                </a:lnTo>
                <a:lnTo>
                  <a:pt x="2638069" y="570357"/>
                </a:lnTo>
                <a:lnTo>
                  <a:pt x="2757030" y="566204"/>
                </a:lnTo>
                <a:lnTo>
                  <a:pt x="2749042" y="337515"/>
                </a:lnTo>
                <a:lnTo>
                  <a:pt x="2810991" y="234048"/>
                </a:lnTo>
                <a:lnTo>
                  <a:pt x="2685884" y="234048"/>
                </a:lnTo>
                <a:lnTo>
                  <a:pt x="2538984" y="14401"/>
                </a:lnTo>
                <a:close/>
              </a:path>
              <a:path w="2951479" h="662305">
                <a:moveTo>
                  <a:pt x="2951124" y="0"/>
                </a:moveTo>
                <a:lnTo>
                  <a:pt x="2815424" y="4749"/>
                </a:lnTo>
                <a:lnTo>
                  <a:pt x="2685884" y="234048"/>
                </a:lnTo>
                <a:lnTo>
                  <a:pt x="2810991" y="234048"/>
                </a:lnTo>
                <a:lnTo>
                  <a:pt x="2951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699" y="501945"/>
            <a:ext cx="30245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DRINKING  </a:t>
            </a:r>
            <a:r>
              <a:rPr spc="180" dirty="0"/>
              <a:t>WATER;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2403951"/>
            <a:ext cx="3630929" cy="309315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8255" algn="just">
              <a:lnSpc>
                <a:spcPts val="3850"/>
              </a:lnSpc>
              <a:spcBef>
                <a:spcPts val="520"/>
              </a:spcBef>
            </a:pPr>
            <a:r>
              <a:rPr sz="3500" spc="13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500" spc="16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500" spc="55" dirty="0">
                <a:solidFill>
                  <a:srgbClr val="FFFFFF"/>
                </a:solidFill>
                <a:latin typeface="Calibri"/>
                <a:cs typeface="Calibri"/>
              </a:rPr>
              <a:t>healthier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0" dirty="0">
                <a:solidFill>
                  <a:srgbClr val="FFFFFF"/>
                </a:solidFill>
                <a:latin typeface="Calibri"/>
                <a:cs typeface="Calibri"/>
              </a:rPr>
              <a:t>life,  </a:t>
            </a:r>
            <a:r>
              <a:rPr sz="3500" spc="14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3500" spc="5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3500" spc="150" dirty="0">
                <a:solidFill>
                  <a:srgbClr val="FFFFFF"/>
                </a:solidFill>
                <a:latin typeface="Calibri"/>
                <a:cs typeface="Calibri"/>
              </a:rPr>
              <a:t>consume  </a:t>
            </a:r>
            <a:r>
              <a:rPr sz="3500" spc="75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35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-15" dirty="0">
                <a:solidFill>
                  <a:srgbClr val="FFFFFF"/>
                </a:solidFill>
                <a:latin typeface="Calibri"/>
                <a:cs typeface="Calibri"/>
              </a:rPr>
              <a:t>water!</a:t>
            </a:r>
            <a:endParaRPr sz="3500" dirty="0">
              <a:latin typeface="Calibri"/>
              <a:cs typeface="Calibri"/>
            </a:endParaRPr>
          </a:p>
          <a:p>
            <a:pPr marL="12700" marR="5080">
              <a:lnSpc>
                <a:spcPts val="3080"/>
              </a:lnSpc>
              <a:spcBef>
                <a:spcPts val="2550"/>
              </a:spcBef>
            </a:pPr>
            <a:r>
              <a:rPr lang="en-GB" sz="2800" spc="15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155" dirty="0" err="1" smtClean="0">
                <a:solidFill>
                  <a:srgbClr val="FFFFFF"/>
                </a:solidFill>
                <a:latin typeface="Calibri"/>
                <a:cs typeface="Calibri"/>
              </a:rPr>
              <a:t>oes</a:t>
            </a:r>
            <a:r>
              <a:rPr sz="2800" spc="1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water  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drink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reach 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lang="en-GB" sz="2800" spc="6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way?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2"/>
            <a:ext cx="9144000" cy="6845300"/>
          </a:xfrm>
          <a:custGeom>
            <a:avLst/>
            <a:gdLst/>
            <a:ahLst/>
            <a:cxnLst/>
            <a:rect l="l" t="t" r="r" b="b"/>
            <a:pathLst>
              <a:path w="9144000" h="6845300">
                <a:moveTo>
                  <a:pt x="0" y="6845287"/>
                </a:moveTo>
                <a:lnTo>
                  <a:pt x="9144000" y="6845287"/>
                </a:lnTo>
                <a:lnTo>
                  <a:pt x="9144000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DAD6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4399" y="1709000"/>
            <a:ext cx="3494404" cy="5035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1292292"/>
            <a:ext cx="3846829" cy="510139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0795">
              <a:lnSpc>
                <a:spcPts val="1900"/>
              </a:lnSpc>
              <a:spcBef>
                <a:spcPts val="380"/>
              </a:spcBef>
              <a:buChar char="•"/>
              <a:tabLst>
                <a:tab pos="177800" algn="l"/>
              </a:tabLst>
            </a:pP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 Our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drinking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water </a:t>
            </a:r>
            <a:r>
              <a:rPr lang="en-GB" spc="50" dirty="0" smtClean="0">
                <a:solidFill>
                  <a:srgbClr val="776A48"/>
                </a:solidFill>
                <a:latin typeface="Calibri"/>
                <a:cs typeface="Calibri"/>
              </a:rPr>
              <a:t>is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 getting </a:t>
            </a:r>
            <a:r>
              <a:rPr lang="en-GB" sz="1800" spc="0" dirty="0" smtClean="0">
                <a:solidFill>
                  <a:srgbClr val="776A48"/>
                </a:solidFill>
                <a:latin typeface="Calibri"/>
                <a:cs typeface="Calibri"/>
              </a:rPr>
              <a:t>dirtier  </a:t>
            </a:r>
            <a:r>
              <a:rPr lang="en-GB" sz="1800" spc="75" dirty="0" smtClean="0">
                <a:solidFill>
                  <a:srgbClr val="776A48"/>
                </a:solidFill>
                <a:latin typeface="Calibri"/>
                <a:cs typeface="Calibri"/>
              </a:rPr>
              <a:t>due </a:t>
            </a:r>
            <a:r>
              <a:rPr lang="en-GB" sz="1800" dirty="0" smtClean="0">
                <a:solidFill>
                  <a:srgbClr val="776A48"/>
                </a:solidFill>
                <a:latin typeface="Calibri"/>
                <a:cs typeface="Calibri"/>
              </a:rPr>
              <a:t>to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residential,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industrial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agricultural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 waste.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1420"/>
              </a:spcBef>
              <a:buChar char="•"/>
              <a:tabLst>
                <a:tab pos="177800" algn="l"/>
              </a:tabLst>
            </a:pP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 Residential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waste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(human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waste, 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wastewater,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chemical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cleaning 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products)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are usually drained </a:t>
            </a:r>
            <a:r>
              <a:rPr lang="en-GB" sz="1800" spc="5" dirty="0" smtClean="0">
                <a:solidFill>
                  <a:srgbClr val="776A48"/>
                </a:solidFill>
                <a:latin typeface="Calibri"/>
                <a:cs typeface="Calibri"/>
              </a:rPr>
              <a:t>into 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natural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water </a:t>
            </a:r>
            <a:r>
              <a:rPr lang="en-GB" sz="1800" spc="75" dirty="0" smtClean="0">
                <a:solidFill>
                  <a:srgbClr val="776A48"/>
                </a:solidFill>
                <a:latin typeface="Calibri"/>
                <a:cs typeface="Calibri"/>
              </a:rPr>
              <a:t>springs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because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of the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increase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in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numbers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of </a:t>
            </a:r>
            <a:r>
              <a:rPr lang="en-GB" sz="1800" spc="40" dirty="0" smtClean="0">
                <a:solidFill>
                  <a:srgbClr val="776A48"/>
                </a:solidFill>
                <a:latin typeface="Calibri"/>
                <a:cs typeface="Calibri"/>
              </a:rPr>
              <a:t>cities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 villages </a:t>
            </a: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established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near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a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river 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system. </a:t>
            </a:r>
            <a:r>
              <a:rPr lang="en-GB" sz="1800" spc="5" dirty="0" smtClean="0">
                <a:solidFill>
                  <a:srgbClr val="776A48"/>
                </a:solidFill>
                <a:latin typeface="Calibri"/>
                <a:cs typeface="Calibri"/>
              </a:rPr>
              <a:t>In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addition </a:t>
            </a:r>
            <a:r>
              <a:rPr lang="en-GB" sz="1800" dirty="0" smtClean="0">
                <a:solidFill>
                  <a:srgbClr val="776A48"/>
                </a:solidFill>
                <a:latin typeface="Calibri"/>
                <a:cs typeface="Calibri"/>
              </a:rPr>
              <a:t>to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industrial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waste,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animal </a:t>
            </a:r>
            <a:r>
              <a:rPr lang="en-GB" sz="1800" spc="85" dirty="0" err="1" smtClean="0">
                <a:solidFill>
                  <a:srgbClr val="776A48"/>
                </a:solidFill>
                <a:latin typeface="Calibri"/>
                <a:cs typeface="Calibri"/>
              </a:rPr>
              <a:t>feces</a:t>
            </a:r>
            <a:r>
              <a:rPr lang="en-GB" sz="1800" spc="8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feed</a:t>
            </a:r>
            <a:r>
              <a:rPr lang="en-GB" sz="1800" spc="-20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waste, 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agricultural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waste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such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as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chemical 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fertilizers,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nitrates,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pesticides and  </a:t>
            </a: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insecticides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are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seen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in</a:t>
            </a:r>
            <a:r>
              <a:rPr lang="en-GB" sz="1800" spc="-2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natural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306070">
              <a:lnSpc>
                <a:spcPts val="1900"/>
              </a:lnSpc>
              <a:spcBef>
                <a:spcPts val="5"/>
              </a:spcBef>
            </a:pP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water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springs. </a:t>
            </a:r>
            <a:r>
              <a:rPr lang="en-GB" sz="1800" dirty="0" smtClean="0">
                <a:solidFill>
                  <a:srgbClr val="776A48"/>
                </a:solidFill>
                <a:latin typeface="Calibri"/>
                <a:cs typeface="Calibri"/>
              </a:rPr>
              <a:t>Water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is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also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filtered 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in </a:t>
            </a:r>
            <a:r>
              <a:rPr lang="en-GB" sz="1800" spc="75" dirty="0" smtClean="0">
                <a:solidFill>
                  <a:srgbClr val="776A48"/>
                </a:solidFill>
                <a:latin typeface="Calibri"/>
                <a:cs typeface="Calibri"/>
              </a:rPr>
              <a:t>dams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some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chemical 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products are </a:t>
            </a:r>
            <a:r>
              <a:rPr lang="en-GB" sz="1800" spc="90" dirty="0" smtClean="0">
                <a:solidFill>
                  <a:srgbClr val="776A48"/>
                </a:solidFill>
                <a:latin typeface="Calibri"/>
                <a:cs typeface="Calibri"/>
              </a:rPr>
              <a:t>used </a:t>
            </a:r>
            <a:r>
              <a:rPr lang="en-GB" sz="1800" dirty="0" smtClean="0">
                <a:solidFill>
                  <a:srgbClr val="776A48"/>
                </a:solidFill>
                <a:latin typeface="Calibri"/>
                <a:cs typeface="Calibri"/>
              </a:rPr>
              <a:t>for </a:t>
            </a:r>
            <a:r>
              <a:rPr lang="en-GB" sz="1800" spc="35" dirty="0" smtClean="0">
                <a:solidFill>
                  <a:srgbClr val="776A48"/>
                </a:solidFill>
                <a:latin typeface="Calibri"/>
                <a:cs typeface="Calibri"/>
              </a:rPr>
              <a:t>disinfection  </a:t>
            </a:r>
            <a:r>
              <a:rPr lang="en-GB" sz="1800" spc="-25" dirty="0" smtClean="0">
                <a:solidFill>
                  <a:srgbClr val="776A48"/>
                </a:solidFill>
                <a:latin typeface="Calibri"/>
                <a:cs typeface="Calibri"/>
              </a:rPr>
              <a:t>(e.g.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chlorine) to prevent certain </a:t>
            </a: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epidemic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illnesses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such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as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typhus, 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diphtheria etc.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7900" y="1294121"/>
            <a:ext cx="3891279" cy="437042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218440">
              <a:lnSpc>
                <a:spcPts val="1900"/>
              </a:lnSpc>
              <a:spcBef>
                <a:spcPts val="380"/>
              </a:spcBef>
              <a:buChar char="•"/>
              <a:tabLst>
                <a:tab pos="177800" algn="l"/>
              </a:tabLst>
            </a:pP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 For these reasons, </a:t>
            </a:r>
            <a:r>
              <a:rPr lang="en-GB" sz="1800" spc="35" dirty="0" smtClean="0">
                <a:solidFill>
                  <a:srgbClr val="776A48"/>
                </a:solidFill>
                <a:latin typeface="Calibri"/>
                <a:cs typeface="Calibri"/>
              </a:rPr>
              <a:t>municipal</a:t>
            </a:r>
            <a:r>
              <a:rPr lang="en-GB" sz="1800" spc="-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water 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carries extreme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chemical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products 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such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as </a:t>
            </a:r>
            <a:r>
              <a:rPr lang="en-GB" sz="1800" spc="40" dirty="0" smtClean="0">
                <a:solidFill>
                  <a:srgbClr val="776A48"/>
                </a:solidFill>
                <a:latin typeface="Calibri"/>
                <a:cs typeface="Calibri"/>
              </a:rPr>
              <a:t>sodium,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calcium</a:t>
            </a:r>
            <a:r>
              <a:rPr lang="en-GB" sz="1800" spc="-40" dirty="0" smtClean="0">
                <a:solidFill>
                  <a:srgbClr val="776A48"/>
                </a:solidFill>
                <a:latin typeface="Calibri"/>
                <a:cs typeface="Calibri"/>
              </a:rPr>
              <a:t>,</a:t>
            </a:r>
            <a:r>
              <a:rPr lang="en-GB" sz="1800" spc="-30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other</a:t>
            </a:r>
            <a:endParaRPr lang="en-GB" sz="1800" dirty="0" smtClean="0">
              <a:latin typeface="Calibri"/>
              <a:cs typeface="Calibri"/>
            </a:endParaRPr>
          </a:p>
          <a:p>
            <a:pPr marL="1028700" marR="5080" indent="-178435">
              <a:lnSpc>
                <a:spcPts val="1900"/>
              </a:lnSpc>
            </a:pPr>
            <a:r>
              <a:rPr lang="en-GB" sz="1800" spc="35" dirty="0" smtClean="0">
                <a:solidFill>
                  <a:srgbClr val="776A48"/>
                </a:solidFill>
                <a:latin typeface="Calibri"/>
                <a:cs typeface="Calibri"/>
              </a:rPr>
              <a:t>minerals,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</a:t>
            </a:r>
            <a:r>
              <a:rPr lang="en-GB" sz="1800" spc="15" dirty="0" err="1" smtClean="0">
                <a:solidFill>
                  <a:srgbClr val="776A48"/>
                </a:solidFill>
                <a:latin typeface="Calibri"/>
                <a:cs typeface="Calibri"/>
              </a:rPr>
              <a:t>trihalometane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 </a:t>
            </a:r>
            <a:r>
              <a:rPr lang="en-GB" sz="1800" spc="40" dirty="0" smtClean="0">
                <a:solidFill>
                  <a:srgbClr val="776A48"/>
                </a:solidFill>
                <a:latin typeface="Calibri"/>
                <a:cs typeface="Calibri"/>
              </a:rPr>
              <a:t>chlorine, whi</a:t>
            </a:r>
            <a:r>
              <a:rPr lang="en-GB" spc="40" dirty="0" smtClean="0">
                <a:solidFill>
                  <a:srgbClr val="776A48"/>
                </a:solidFill>
                <a:latin typeface="Calibri"/>
                <a:cs typeface="Calibri"/>
              </a:rPr>
              <a:t>ch are a</a:t>
            </a:r>
            <a:endParaRPr lang="en-GB" sz="1800" dirty="0" smtClean="0">
              <a:latin typeface="Calibri"/>
              <a:cs typeface="Calibri"/>
            </a:endParaRPr>
          </a:p>
          <a:p>
            <a:pPr marL="1181100">
              <a:lnSpc>
                <a:spcPts val="1880"/>
              </a:lnSpc>
            </a:pP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danger </a:t>
            </a:r>
            <a:r>
              <a:rPr lang="en-GB" sz="1800" dirty="0" smtClean="0">
                <a:solidFill>
                  <a:srgbClr val="776A48"/>
                </a:solidFill>
                <a:latin typeface="Calibri"/>
                <a:cs typeface="Calibri"/>
              </a:rPr>
              <a:t>to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our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health.</a:t>
            </a:r>
            <a:endParaRPr lang="en-GB" sz="1800" dirty="0" smtClean="0">
              <a:latin typeface="Calibri"/>
              <a:cs typeface="Calibri"/>
            </a:endParaRPr>
          </a:p>
          <a:p>
            <a:pPr marL="1562100" marR="64135" lvl="1" indent="-76200">
              <a:lnSpc>
                <a:spcPts val="1900"/>
              </a:lnSpc>
              <a:spcBef>
                <a:spcPts val="1440"/>
              </a:spcBef>
              <a:buChar char="•"/>
              <a:tabLst>
                <a:tab pos="1904364" algn="l"/>
                <a:tab pos="1905635" algn="l"/>
              </a:tabLst>
            </a:pPr>
            <a:r>
              <a:rPr lang="en-GB" sz="1800" spc="130" dirty="0" smtClean="0">
                <a:solidFill>
                  <a:srgbClr val="776A48"/>
                </a:solidFill>
                <a:latin typeface="Calibri"/>
                <a:cs typeface="Calibri"/>
              </a:rPr>
              <a:t> As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a </a:t>
            </a: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result </a:t>
            </a:r>
            <a:r>
              <a:rPr lang="en-GB" sz="1800" spc="15" dirty="0" smtClean="0">
                <a:solidFill>
                  <a:srgbClr val="776A48"/>
                </a:solidFill>
                <a:latin typeface="Calibri"/>
                <a:cs typeface="Calibri"/>
              </a:rPr>
              <a:t>of </a:t>
            </a:r>
            <a:r>
              <a:rPr lang="en-GB" sz="1800" spc="-10" dirty="0" smtClean="0">
                <a:solidFill>
                  <a:srgbClr val="776A48"/>
                </a:solidFill>
                <a:latin typeface="Calibri"/>
                <a:cs typeface="Calibri"/>
              </a:rPr>
              <a:t>130  </a:t>
            </a:r>
            <a:r>
              <a:rPr lang="en-GB" sz="1800" spc="35" dirty="0" smtClean="0">
                <a:solidFill>
                  <a:srgbClr val="776A48"/>
                </a:solidFill>
                <a:latin typeface="Calibri"/>
                <a:cs typeface="Calibri"/>
              </a:rPr>
              <a:t>scientific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studies, </a:t>
            </a:r>
            <a:r>
              <a:rPr lang="en-GB" sz="1800" spc="-45" dirty="0" smtClean="0">
                <a:solidFill>
                  <a:srgbClr val="776A48"/>
                </a:solidFill>
                <a:latin typeface="Calibri"/>
                <a:cs typeface="Calibri"/>
              </a:rPr>
              <a:t>it  </a:t>
            </a:r>
            <a:r>
              <a:rPr lang="en-GB" sz="1800" spc="80" dirty="0" smtClean="0">
                <a:solidFill>
                  <a:srgbClr val="776A48"/>
                </a:solidFill>
                <a:latin typeface="Calibri"/>
                <a:cs typeface="Calibri"/>
              </a:rPr>
              <a:t>has </a:t>
            </a:r>
            <a:r>
              <a:rPr lang="en-GB" sz="1800" spc="85" dirty="0" smtClean="0">
                <a:solidFill>
                  <a:srgbClr val="776A48"/>
                </a:solidFill>
                <a:latin typeface="Calibri"/>
                <a:cs typeface="Calibri"/>
              </a:rPr>
              <a:t>been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proven</a:t>
            </a:r>
            <a:r>
              <a:rPr lang="en-GB" sz="1800" spc="-50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-5" dirty="0" smtClean="0">
                <a:solidFill>
                  <a:srgbClr val="776A48"/>
                </a:solidFill>
                <a:latin typeface="Calibri"/>
                <a:cs typeface="Calibri"/>
              </a:rPr>
              <a:t>that</a:t>
            </a:r>
            <a:endParaRPr lang="en-GB" sz="1800" dirty="0" smtClean="0">
              <a:latin typeface="Calibri"/>
              <a:cs typeface="Calibri"/>
            </a:endParaRPr>
          </a:p>
          <a:p>
            <a:pPr marL="1943100" marR="80010" indent="-127635" algn="just">
              <a:lnSpc>
                <a:spcPts val="1900"/>
              </a:lnSpc>
            </a:pPr>
            <a:r>
              <a:rPr lang="en-GB" sz="1800" spc="25" dirty="0" smtClean="0">
                <a:solidFill>
                  <a:srgbClr val="776A48"/>
                </a:solidFill>
                <a:latin typeface="Calibri"/>
                <a:cs typeface="Calibri"/>
              </a:rPr>
              <a:t>the </a:t>
            </a:r>
            <a:r>
              <a:rPr lang="en-GB" sz="1800" spc="55" dirty="0" smtClean="0">
                <a:solidFill>
                  <a:srgbClr val="776A48"/>
                </a:solidFill>
                <a:latin typeface="Calibri"/>
                <a:cs typeface="Calibri"/>
              </a:rPr>
              <a:t>chemical </a:t>
            </a:r>
            <a:r>
              <a:rPr lang="en-GB" sz="1800" spc="60" dirty="0" smtClean="0">
                <a:solidFill>
                  <a:srgbClr val="776A48"/>
                </a:solidFill>
                <a:latin typeface="Calibri"/>
                <a:cs typeface="Calibri"/>
              </a:rPr>
              <a:t>called  </a:t>
            </a:r>
            <a:r>
              <a:rPr lang="en-GB" sz="1800" spc="85" dirty="0" smtClean="0">
                <a:solidFill>
                  <a:srgbClr val="776A48"/>
                </a:solidFill>
                <a:latin typeface="Calibri"/>
                <a:cs typeface="Calibri"/>
              </a:rPr>
              <a:t>BPA </a:t>
            </a:r>
            <a:r>
              <a:rPr lang="en-GB" sz="1800" spc="100" dirty="0" smtClean="0">
                <a:solidFill>
                  <a:srgbClr val="776A48"/>
                </a:solidFill>
                <a:latin typeface="Calibri"/>
                <a:cs typeface="Calibri"/>
              </a:rPr>
              <a:t>causes</a:t>
            </a:r>
            <a:r>
              <a:rPr lang="en-GB" sz="1800" spc="-35" dirty="0" smtClean="0">
                <a:solidFill>
                  <a:srgbClr val="776A48"/>
                </a:solidFill>
                <a:latin typeface="Calibri"/>
                <a:cs typeface="Calibri"/>
              </a:rPr>
              <a:t>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breast    </a:t>
            </a:r>
            <a:r>
              <a:rPr lang="en-GB" sz="1800" spc="75" dirty="0" smtClean="0">
                <a:solidFill>
                  <a:srgbClr val="776A48"/>
                </a:solidFill>
                <a:latin typeface="Calibri"/>
                <a:cs typeface="Calibri"/>
              </a:rPr>
              <a:t>cancer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in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women</a:t>
            </a:r>
            <a:endParaRPr lang="en-GB" sz="1800" dirty="0" smtClean="0">
              <a:latin typeface="Calibri"/>
              <a:cs typeface="Calibri"/>
            </a:endParaRPr>
          </a:p>
          <a:p>
            <a:pPr marL="2235835" marR="15875" indent="-38735">
              <a:lnSpc>
                <a:spcPts val="1900"/>
              </a:lnSpc>
              <a:spcBef>
                <a:spcPts val="5"/>
              </a:spcBef>
            </a:pPr>
            <a:r>
              <a:rPr lang="en-GB" sz="1800" spc="65" dirty="0" smtClean="0">
                <a:solidFill>
                  <a:srgbClr val="776A48"/>
                </a:solidFill>
                <a:latin typeface="Calibri"/>
                <a:cs typeface="Calibri"/>
              </a:rPr>
              <a:t>and </a:t>
            </a:r>
            <a:r>
              <a:rPr lang="en-GB" sz="1800" spc="35" dirty="0" smtClean="0">
                <a:solidFill>
                  <a:srgbClr val="776A48"/>
                </a:solidFill>
                <a:latin typeface="Calibri"/>
                <a:cs typeface="Calibri"/>
              </a:rPr>
              <a:t>prostate  </a:t>
            </a:r>
            <a:r>
              <a:rPr lang="en-GB" sz="1800" spc="75" dirty="0" smtClean="0">
                <a:solidFill>
                  <a:srgbClr val="776A48"/>
                </a:solidFill>
                <a:latin typeface="Calibri"/>
                <a:cs typeface="Calibri"/>
              </a:rPr>
              <a:t>cancer </a:t>
            </a:r>
            <a:r>
              <a:rPr lang="en-GB" sz="1800" spc="10" dirty="0" smtClean="0">
                <a:solidFill>
                  <a:srgbClr val="776A48"/>
                </a:solidFill>
                <a:latin typeface="Calibri"/>
                <a:cs typeface="Calibri"/>
              </a:rPr>
              <a:t>in </a:t>
            </a:r>
            <a:r>
              <a:rPr lang="en-GB" sz="1800" spc="30" dirty="0" smtClean="0">
                <a:solidFill>
                  <a:srgbClr val="776A48"/>
                </a:solidFill>
                <a:latin typeface="Calibri"/>
                <a:cs typeface="Calibri"/>
              </a:rPr>
              <a:t>men,  </a:t>
            </a:r>
            <a:r>
              <a:rPr lang="en-GB" sz="1800" spc="50" dirty="0" smtClean="0">
                <a:solidFill>
                  <a:srgbClr val="776A48"/>
                </a:solidFill>
                <a:latin typeface="Calibri"/>
                <a:cs typeface="Calibri"/>
              </a:rPr>
              <a:t>which indicates  how </a:t>
            </a:r>
            <a:r>
              <a:rPr lang="en-GB" spc="50" dirty="0" smtClean="0">
                <a:solidFill>
                  <a:srgbClr val="776A48"/>
                </a:solidFill>
                <a:latin typeface="Calibri"/>
                <a:cs typeface="Calibri"/>
              </a:rPr>
              <a:t>dangerous this is</a:t>
            </a:r>
            <a:r>
              <a:rPr lang="en-GB" sz="1800" spc="40" dirty="0" smtClean="0">
                <a:solidFill>
                  <a:srgbClr val="776A48"/>
                </a:solidFill>
                <a:latin typeface="Calibri"/>
                <a:cs typeface="Calibri"/>
              </a:rPr>
              <a:t>.</a:t>
            </a:r>
            <a:endParaRPr lang="en-GB"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311146"/>
            <a:ext cx="80537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>
                <a:solidFill>
                  <a:srgbClr val="706444"/>
                </a:solidFill>
              </a:rPr>
              <a:t>OUR </a:t>
            </a:r>
            <a:r>
              <a:rPr spc="235" dirty="0">
                <a:solidFill>
                  <a:srgbClr val="706444"/>
                </a:solidFill>
              </a:rPr>
              <a:t>WATER </a:t>
            </a:r>
            <a:r>
              <a:rPr spc="330" dirty="0">
                <a:solidFill>
                  <a:srgbClr val="706444"/>
                </a:solidFill>
              </a:rPr>
              <a:t>IS </a:t>
            </a:r>
            <a:r>
              <a:rPr spc="185" dirty="0">
                <a:solidFill>
                  <a:srgbClr val="706444"/>
                </a:solidFill>
              </a:rPr>
              <a:t>IN</a:t>
            </a:r>
            <a:r>
              <a:rPr spc="-434" dirty="0">
                <a:solidFill>
                  <a:srgbClr val="706444"/>
                </a:solidFill>
              </a:rPr>
              <a:t> </a:t>
            </a:r>
            <a:r>
              <a:rPr spc="305" dirty="0" smtClean="0">
                <a:solidFill>
                  <a:srgbClr val="706444"/>
                </a:solidFill>
              </a:rPr>
              <a:t>DANGER</a:t>
            </a:r>
            <a:endParaRPr spc="305" dirty="0">
              <a:solidFill>
                <a:srgbClr val="70644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3207359"/>
            <a:ext cx="9131300" cy="3644900"/>
          </a:xfrm>
          <a:custGeom>
            <a:avLst/>
            <a:gdLst/>
            <a:ahLst/>
            <a:cxnLst/>
            <a:rect l="l" t="t" r="r" b="b"/>
            <a:pathLst>
              <a:path w="9131300" h="3644900">
                <a:moveTo>
                  <a:pt x="0" y="3644290"/>
                </a:moveTo>
                <a:lnTo>
                  <a:pt x="9131287" y="3644290"/>
                </a:lnTo>
                <a:lnTo>
                  <a:pt x="9131287" y="0"/>
                </a:lnTo>
                <a:lnTo>
                  <a:pt x="0" y="0"/>
                </a:lnTo>
                <a:lnTo>
                  <a:pt x="0" y="3644290"/>
                </a:lnTo>
                <a:close/>
              </a:path>
            </a:pathLst>
          </a:custGeom>
          <a:solidFill>
            <a:srgbClr val="75A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488880"/>
            <a:ext cx="7833995" cy="2853055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41300" marR="5080" indent="-228600">
              <a:lnSpc>
                <a:spcPts val="4600"/>
              </a:lnSpc>
              <a:spcBef>
                <a:spcPts val="920"/>
              </a:spcBef>
              <a:buChar char="•"/>
              <a:tabLst>
                <a:tab pos="241300" algn="l"/>
              </a:tabLst>
            </a:pPr>
            <a:r>
              <a:rPr sz="4500" spc="-12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4500" spc="204" dirty="0">
                <a:solidFill>
                  <a:srgbClr val="FFFFFF"/>
                </a:solidFill>
                <a:latin typeface="Calibri"/>
                <a:cs typeface="Calibri"/>
              </a:rPr>
              <a:t>reaches </a:t>
            </a:r>
            <a:r>
              <a:rPr sz="4500" spc="7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4500" spc="204" dirty="0">
                <a:solidFill>
                  <a:srgbClr val="FFFFFF"/>
                </a:solidFill>
                <a:latin typeface="Calibri"/>
                <a:cs typeface="Calibri"/>
              </a:rPr>
              <a:t>house </a:t>
            </a:r>
            <a:r>
              <a:rPr sz="4500" spc="5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4500" spc="125" dirty="0">
                <a:solidFill>
                  <a:srgbClr val="FFFFFF"/>
                </a:solidFill>
                <a:latin typeface="Calibri"/>
                <a:cs typeface="Calibri"/>
              </a:rPr>
              <a:t>offices  </a:t>
            </a:r>
            <a:r>
              <a:rPr sz="4500" spc="25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4500" spc="21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500" spc="185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45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-45" dirty="0">
                <a:solidFill>
                  <a:srgbClr val="FFFFFF"/>
                </a:solidFill>
                <a:latin typeface="Calibri"/>
                <a:cs typeface="Calibri"/>
              </a:rPr>
              <a:t>trip.</a:t>
            </a:r>
            <a:endParaRPr sz="4500">
              <a:latin typeface="Calibri"/>
              <a:cs typeface="Calibri"/>
            </a:endParaRPr>
          </a:p>
          <a:p>
            <a:pPr marL="241300" marR="264160" indent="-228600">
              <a:lnSpc>
                <a:spcPts val="4600"/>
              </a:lnSpc>
              <a:spcBef>
                <a:spcPts val="3060"/>
              </a:spcBef>
              <a:buChar char="•"/>
              <a:tabLst>
                <a:tab pos="241300" algn="l"/>
              </a:tabLst>
            </a:pPr>
            <a:r>
              <a:rPr sz="4500" spc="25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4500" spc="15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4500" spc="7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4500" spc="114" dirty="0">
                <a:solidFill>
                  <a:srgbClr val="FFFFFF"/>
                </a:solidFill>
                <a:latin typeface="Calibri"/>
                <a:cs typeface="Calibri"/>
              </a:rPr>
              <a:t>color </a:t>
            </a:r>
            <a:r>
              <a:rPr sz="4500" spc="5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4500" spc="7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4500" spc="60" dirty="0">
                <a:solidFill>
                  <a:srgbClr val="FFFFFF"/>
                </a:solidFill>
                <a:latin typeface="Calibri"/>
                <a:cs typeface="Calibri"/>
              </a:rPr>
              <a:t>water  </a:t>
            </a:r>
            <a:r>
              <a:rPr sz="4500" spc="25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4500" spc="6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45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spc="30" dirty="0">
                <a:solidFill>
                  <a:srgbClr val="FFFFFF"/>
                </a:solidFill>
                <a:latin typeface="Calibri"/>
                <a:cs typeface="Calibri"/>
              </a:rPr>
              <a:t>cut???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22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6299" y="2430946"/>
            <a:ext cx="581850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MUNICIPAL</a:t>
            </a:r>
            <a:r>
              <a:rPr spc="75" dirty="0"/>
              <a:t> </a:t>
            </a:r>
            <a:r>
              <a:rPr spc="180" dirty="0"/>
              <a:t>WATER;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3857625" cy="6845300"/>
          </a:xfrm>
          <a:custGeom>
            <a:avLst/>
            <a:gdLst/>
            <a:ahLst/>
            <a:cxnLst/>
            <a:rect l="l" t="t" r="r" b="b"/>
            <a:pathLst>
              <a:path w="3857625" h="6845300">
                <a:moveTo>
                  <a:pt x="0" y="6845287"/>
                </a:moveTo>
                <a:lnTo>
                  <a:pt x="3857294" y="6845287"/>
                </a:lnTo>
                <a:lnTo>
                  <a:pt x="3857294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645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3857625" cy="6845300"/>
          </a:xfrm>
          <a:custGeom>
            <a:avLst/>
            <a:gdLst/>
            <a:ahLst/>
            <a:cxnLst/>
            <a:rect l="l" t="t" r="r" b="b"/>
            <a:pathLst>
              <a:path w="3857625" h="6845300">
                <a:moveTo>
                  <a:pt x="0" y="6845300"/>
                </a:moveTo>
                <a:lnTo>
                  <a:pt x="3857294" y="6845300"/>
                </a:lnTo>
                <a:lnTo>
                  <a:pt x="3857294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1998" y="0"/>
            <a:ext cx="5292001" cy="684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1" y="2729354"/>
            <a:ext cx="3505200" cy="375038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102235">
              <a:lnSpc>
                <a:spcPts val="3190"/>
              </a:lnSpc>
              <a:spcBef>
                <a:spcPts val="445"/>
              </a:spcBef>
            </a:pPr>
            <a:r>
              <a:rPr sz="2900" spc="85" dirty="0">
                <a:solidFill>
                  <a:srgbClr val="FFFFFF"/>
                </a:solidFill>
                <a:latin typeface="Calibri"/>
                <a:cs typeface="Calibri"/>
              </a:rPr>
              <a:t>Although </a:t>
            </a:r>
            <a:r>
              <a:rPr sz="2900" spc="65" dirty="0">
                <a:solidFill>
                  <a:srgbClr val="FFFFFF"/>
                </a:solidFill>
                <a:latin typeface="Calibri"/>
                <a:cs typeface="Calibri"/>
              </a:rPr>
              <a:t>living  </a:t>
            </a:r>
            <a:r>
              <a:rPr sz="2900" spc="105" dirty="0">
                <a:solidFill>
                  <a:srgbClr val="FFFFFF"/>
                </a:solidFill>
                <a:latin typeface="Calibri"/>
                <a:cs typeface="Calibri"/>
              </a:rPr>
              <a:t>organisms </a:t>
            </a:r>
            <a:r>
              <a:rPr sz="2900" spc="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900" spc="4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900" spc="35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900" spc="8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9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100" dirty="0">
                <a:solidFill>
                  <a:srgbClr val="FFFFFF"/>
                </a:solidFill>
                <a:latin typeface="Calibri"/>
                <a:cs typeface="Calibri"/>
              </a:rPr>
              <a:t>removed  </a:t>
            </a:r>
            <a:r>
              <a:rPr sz="2900" spc="10" dirty="0">
                <a:solidFill>
                  <a:srgbClr val="FFFFFF"/>
                </a:solidFill>
                <a:latin typeface="Calibri"/>
                <a:cs typeface="Calibri"/>
              </a:rPr>
              <a:t>after </a:t>
            </a:r>
            <a:r>
              <a:rPr sz="2900" spc="4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9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3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2900" dirty="0">
              <a:latin typeface="Calibri"/>
              <a:cs typeface="Calibri"/>
            </a:endParaRPr>
          </a:p>
          <a:p>
            <a:pPr marL="12700" marR="5080">
              <a:lnSpc>
                <a:spcPts val="3190"/>
              </a:lnSpc>
            </a:pPr>
            <a:r>
              <a:rPr sz="2900" spc="1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900" spc="65" dirty="0">
                <a:solidFill>
                  <a:srgbClr val="FFFFFF"/>
                </a:solidFill>
                <a:latin typeface="Calibri"/>
                <a:cs typeface="Calibri"/>
              </a:rPr>
              <a:t>boiled, </a:t>
            </a:r>
            <a:r>
              <a:rPr sz="2900" spc="114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900" spc="135" dirty="0">
                <a:solidFill>
                  <a:srgbClr val="FFFFFF"/>
                </a:solidFill>
                <a:latin typeface="Calibri"/>
                <a:cs typeface="Calibri"/>
              </a:rPr>
              <a:t>can  </a:t>
            </a:r>
            <a:r>
              <a:rPr lang="en-GB" sz="2900" spc="160" dirty="0" smtClean="0">
                <a:solidFill>
                  <a:srgbClr val="FFFFFF"/>
                </a:solidFill>
                <a:latin typeface="Calibri"/>
                <a:cs typeface="Calibri"/>
              </a:rPr>
              <a:t>irritate</a:t>
            </a:r>
            <a:r>
              <a:rPr sz="2900" spc="1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alibri"/>
                <a:cs typeface="Calibri"/>
              </a:rPr>
              <a:t>chemicals  </a:t>
            </a:r>
            <a:r>
              <a:rPr sz="2900" spc="40" dirty="0">
                <a:solidFill>
                  <a:srgbClr val="FFFFFF"/>
                </a:solidFill>
                <a:latin typeface="Calibri"/>
                <a:cs typeface="Calibri"/>
              </a:rPr>
              <a:t>(chlorine </a:t>
            </a:r>
            <a:r>
              <a:rPr sz="2900" spc="5" dirty="0">
                <a:solidFill>
                  <a:srgbClr val="FFFFFF"/>
                </a:solidFill>
                <a:latin typeface="Calibri"/>
                <a:cs typeface="Calibri"/>
              </a:rPr>
              <a:t>etc.) </a:t>
            </a:r>
            <a:r>
              <a:rPr sz="2900" spc="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900" spc="4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900" spc="35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nl-BE" sz="2900" dirty="0" err="1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nl-BE" sz="2900" dirty="0" smtClean="0">
                <a:solidFill>
                  <a:srgbClr val="FFFFFF"/>
                </a:solidFill>
                <a:latin typeface="Calibri"/>
                <a:cs typeface="Calibri"/>
              </a:rPr>
              <a:t> make </a:t>
            </a:r>
            <a:r>
              <a:rPr lang="nl-BE" sz="2900" dirty="0" err="1" smtClean="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lang="nl-BE" sz="29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900" spc="65" dirty="0" smtClean="0">
                <a:solidFill>
                  <a:srgbClr val="FFFFFF"/>
                </a:solidFill>
                <a:latin typeface="Calibri"/>
                <a:cs typeface="Calibri"/>
              </a:rPr>
              <a:t>more  </a:t>
            </a:r>
            <a:r>
              <a:rPr sz="2900" spc="100" dirty="0">
                <a:solidFill>
                  <a:srgbClr val="FFFFFF"/>
                </a:solidFill>
                <a:latin typeface="Calibri"/>
                <a:cs typeface="Calibri"/>
              </a:rPr>
              <a:t>hazardous.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000" y="337816"/>
            <a:ext cx="2830195" cy="22733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spc="260" dirty="0"/>
              <a:t>IS </a:t>
            </a:r>
            <a:r>
              <a:rPr sz="4000" spc="375" dirty="0"/>
              <a:t>THE  </a:t>
            </a:r>
            <a:r>
              <a:rPr sz="4000" spc="185" dirty="0"/>
              <a:t>WATER  </a:t>
            </a:r>
            <a:r>
              <a:rPr sz="4000" spc="275" dirty="0"/>
              <a:t>PURIFIED</a:t>
            </a:r>
            <a:r>
              <a:rPr sz="4000" spc="25" dirty="0"/>
              <a:t> </a:t>
            </a:r>
            <a:r>
              <a:rPr sz="4000" spc="229" dirty="0"/>
              <a:t>IF  </a:t>
            </a:r>
            <a:r>
              <a:rPr sz="4000" spc="250" dirty="0"/>
              <a:t>BOILED?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769816"/>
            <a:ext cx="1849120" cy="1181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b="1" spc="254" dirty="0">
                <a:solidFill>
                  <a:srgbClr val="A49070"/>
                </a:solidFill>
                <a:latin typeface="Calibri"/>
                <a:cs typeface="Calibri"/>
              </a:rPr>
              <a:t>SPRING  </a:t>
            </a:r>
            <a:r>
              <a:rPr sz="4000" b="1" spc="185" dirty="0">
                <a:solidFill>
                  <a:srgbClr val="A49070"/>
                </a:solidFill>
                <a:latin typeface="Calibri"/>
                <a:cs typeface="Calibri"/>
              </a:rPr>
              <a:t>WATER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213954"/>
            <a:ext cx="2052955" cy="1288173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3190"/>
              </a:lnSpc>
              <a:spcBef>
                <a:spcPts val="445"/>
              </a:spcBef>
            </a:pPr>
            <a:r>
              <a:rPr sz="2900" spc="140" dirty="0">
                <a:solidFill>
                  <a:srgbClr val="A49070"/>
                </a:solidFill>
                <a:latin typeface="Calibri"/>
                <a:cs typeface="Calibri"/>
              </a:rPr>
              <a:t>How </a:t>
            </a:r>
            <a:r>
              <a:rPr sz="2900" spc="110" dirty="0">
                <a:solidFill>
                  <a:srgbClr val="A49070"/>
                </a:solidFill>
                <a:latin typeface="Calibri"/>
                <a:cs typeface="Calibri"/>
              </a:rPr>
              <a:t>safe </a:t>
            </a:r>
            <a:r>
              <a:rPr sz="2900" spc="100" dirty="0">
                <a:solidFill>
                  <a:srgbClr val="A49070"/>
                </a:solidFill>
                <a:latin typeface="Calibri"/>
                <a:cs typeface="Calibri"/>
              </a:rPr>
              <a:t>is  </a:t>
            </a:r>
            <a:r>
              <a:rPr sz="2900" spc="55" dirty="0">
                <a:solidFill>
                  <a:srgbClr val="A49070"/>
                </a:solidFill>
                <a:latin typeface="Calibri"/>
                <a:cs typeface="Calibri"/>
              </a:rPr>
              <a:t>uncontrolled  </a:t>
            </a:r>
            <a:r>
              <a:rPr sz="2900" spc="35" dirty="0" smtClean="0">
                <a:solidFill>
                  <a:srgbClr val="A49070"/>
                </a:solidFill>
                <a:latin typeface="Calibri"/>
                <a:cs typeface="Calibri"/>
              </a:rPr>
              <a:t>water</a:t>
            </a:r>
            <a:r>
              <a:rPr sz="2900" spc="-5" dirty="0" smtClean="0">
                <a:solidFill>
                  <a:srgbClr val="A49070"/>
                </a:solidFill>
                <a:latin typeface="Calibri"/>
                <a:cs typeface="Calibri"/>
              </a:rPr>
              <a:t>?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7650" cy="1370965"/>
          </a:xfrm>
          <a:custGeom>
            <a:avLst/>
            <a:gdLst/>
            <a:ahLst/>
            <a:cxnLst/>
            <a:rect l="l" t="t" r="r" b="b"/>
            <a:pathLst>
              <a:path w="9137650" h="1370965">
                <a:moveTo>
                  <a:pt x="0" y="1370634"/>
                </a:moveTo>
                <a:lnTo>
                  <a:pt x="9137650" y="1370634"/>
                </a:lnTo>
                <a:lnTo>
                  <a:pt x="9137650" y="0"/>
                </a:lnTo>
                <a:lnTo>
                  <a:pt x="0" y="0"/>
                </a:lnTo>
                <a:lnTo>
                  <a:pt x="0" y="1370634"/>
                </a:lnTo>
                <a:close/>
              </a:path>
            </a:pathLst>
          </a:custGeom>
          <a:solidFill>
            <a:srgbClr val="A51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2143" y="1449006"/>
            <a:ext cx="4355054" cy="495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1543" y="311146"/>
            <a:ext cx="27393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5" dirty="0" smtClean="0"/>
              <a:t>B</a:t>
            </a:r>
            <a:r>
              <a:rPr spc="320" dirty="0" smtClean="0"/>
              <a:t>O</a:t>
            </a:r>
            <a:r>
              <a:rPr spc="490" dirty="0" smtClean="0"/>
              <a:t>TTL</a:t>
            </a:r>
            <a:r>
              <a:rPr lang="en-GB" spc="490" dirty="0" smtClean="0"/>
              <a:t>E</a:t>
            </a:r>
            <a:r>
              <a:rPr spc="490" dirty="0" smtClean="0"/>
              <a:t>S</a:t>
            </a:r>
            <a:endParaRPr spc="490" dirty="0"/>
          </a:p>
        </p:txBody>
      </p:sp>
      <p:sp>
        <p:nvSpPr>
          <p:cNvPr id="5" name="object 5"/>
          <p:cNvSpPr txBox="1"/>
          <p:nvPr/>
        </p:nvSpPr>
        <p:spPr>
          <a:xfrm>
            <a:off x="5231300" y="1618390"/>
            <a:ext cx="3379300" cy="354751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294005">
              <a:lnSpc>
                <a:spcPct val="79100"/>
              </a:lnSpc>
              <a:spcBef>
                <a:spcPts val="1075"/>
              </a:spcBef>
            </a:pPr>
            <a:r>
              <a:rPr sz="3900" spc="175" dirty="0">
                <a:solidFill>
                  <a:srgbClr val="2256BD"/>
                </a:solidFill>
                <a:latin typeface="Calibri"/>
                <a:cs typeface="Calibri"/>
              </a:rPr>
              <a:t>According  </a:t>
            </a:r>
            <a:r>
              <a:rPr sz="3900" spc="0" dirty="0">
                <a:solidFill>
                  <a:srgbClr val="2256BD"/>
                </a:solidFill>
                <a:latin typeface="Calibri"/>
                <a:cs typeface="Calibri"/>
              </a:rPr>
              <a:t>to </a:t>
            </a:r>
            <a:r>
              <a:rPr lang="nl-BE" sz="3900" spc="0" dirty="0" err="1" smtClean="0">
                <a:solidFill>
                  <a:srgbClr val="2256BD"/>
                </a:solidFill>
                <a:latin typeface="Calibri"/>
                <a:cs typeface="Calibri"/>
              </a:rPr>
              <a:t>the</a:t>
            </a:r>
            <a:r>
              <a:rPr lang="nl-BE" sz="3900" spc="0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3900" spc="90" dirty="0" smtClean="0">
                <a:solidFill>
                  <a:srgbClr val="2256BD"/>
                </a:solidFill>
                <a:latin typeface="Calibri"/>
                <a:cs typeface="Calibri"/>
              </a:rPr>
              <a:t>results </a:t>
            </a:r>
            <a:r>
              <a:rPr sz="3900" spc="35" dirty="0">
                <a:solidFill>
                  <a:srgbClr val="2256BD"/>
                </a:solidFill>
                <a:latin typeface="Calibri"/>
                <a:cs typeface="Calibri"/>
              </a:rPr>
              <a:t>of  </a:t>
            </a:r>
            <a:r>
              <a:rPr sz="3900" spc="-20" dirty="0">
                <a:solidFill>
                  <a:srgbClr val="2256BD"/>
                </a:solidFill>
                <a:latin typeface="Calibri"/>
                <a:cs typeface="Calibri"/>
              </a:rPr>
              <a:t>130 </a:t>
            </a:r>
            <a:r>
              <a:rPr sz="3900" spc="85" dirty="0">
                <a:solidFill>
                  <a:srgbClr val="2256BD"/>
                </a:solidFill>
                <a:latin typeface="Calibri"/>
                <a:cs typeface="Calibri"/>
              </a:rPr>
              <a:t>scientific  </a:t>
            </a:r>
            <a:r>
              <a:rPr sz="3900" spc="100" dirty="0" smtClean="0">
                <a:solidFill>
                  <a:srgbClr val="2256BD"/>
                </a:solidFill>
                <a:latin typeface="Calibri"/>
                <a:cs typeface="Calibri"/>
              </a:rPr>
              <a:t>studies</a:t>
            </a:r>
            <a:r>
              <a:rPr lang="nl-BE" sz="3900" spc="100" dirty="0" smtClean="0">
                <a:solidFill>
                  <a:srgbClr val="2256BD"/>
                </a:solidFill>
                <a:latin typeface="Calibri"/>
                <a:cs typeface="Calibri"/>
              </a:rPr>
              <a:t>,</a:t>
            </a:r>
            <a:endParaRPr sz="39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700" spc="-65" dirty="0">
                <a:solidFill>
                  <a:srgbClr val="2256BD"/>
                </a:solidFill>
                <a:latin typeface="Calibri"/>
                <a:cs typeface="Calibri"/>
              </a:rPr>
              <a:t>it </a:t>
            </a:r>
            <a:r>
              <a:rPr sz="2700" spc="125" dirty="0">
                <a:solidFill>
                  <a:srgbClr val="2256BD"/>
                </a:solidFill>
                <a:latin typeface="Calibri"/>
                <a:cs typeface="Calibri"/>
              </a:rPr>
              <a:t>has </a:t>
            </a:r>
            <a:r>
              <a:rPr sz="2700" spc="130" dirty="0">
                <a:solidFill>
                  <a:srgbClr val="2256BD"/>
                </a:solidFill>
                <a:latin typeface="Calibri"/>
                <a:cs typeface="Calibri"/>
              </a:rPr>
              <a:t>been</a:t>
            </a:r>
            <a:r>
              <a:rPr sz="2700" spc="155" dirty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700" spc="100" dirty="0">
                <a:solidFill>
                  <a:srgbClr val="2256BD"/>
                </a:solidFill>
                <a:latin typeface="Calibri"/>
                <a:cs typeface="Calibri"/>
              </a:rPr>
              <a:t>proved</a:t>
            </a:r>
            <a:endParaRPr sz="2700" dirty="0">
              <a:latin typeface="Calibri"/>
              <a:cs typeface="Calibri"/>
            </a:endParaRPr>
          </a:p>
          <a:p>
            <a:pPr marL="12700" marR="5080">
              <a:lnSpc>
                <a:spcPts val="2970"/>
              </a:lnSpc>
              <a:spcBef>
                <a:spcPts val="190"/>
              </a:spcBef>
            </a:pPr>
            <a:r>
              <a:rPr sz="2700" spc="-5" dirty="0">
                <a:solidFill>
                  <a:srgbClr val="2256BD"/>
                </a:solidFill>
                <a:latin typeface="Calibri"/>
                <a:cs typeface="Calibri"/>
              </a:rPr>
              <a:t>that </a:t>
            </a:r>
            <a:r>
              <a:rPr lang="nl-BE" sz="2700" spc="-5" dirty="0" err="1" smtClean="0">
                <a:solidFill>
                  <a:srgbClr val="2256BD"/>
                </a:solidFill>
                <a:latin typeface="Calibri"/>
                <a:cs typeface="Calibri"/>
              </a:rPr>
              <a:t>the</a:t>
            </a:r>
            <a:r>
              <a:rPr lang="nl-BE" sz="2700" spc="-5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700" spc="35" dirty="0" smtClean="0">
                <a:solidFill>
                  <a:srgbClr val="2256BD"/>
                </a:solidFill>
                <a:latin typeface="Calibri"/>
                <a:cs typeface="Calibri"/>
              </a:rPr>
              <a:t>raw </a:t>
            </a:r>
            <a:r>
              <a:rPr sz="2700" spc="25" dirty="0">
                <a:solidFill>
                  <a:srgbClr val="2256BD"/>
                </a:solidFill>
                <a:latin typeface="Calibri"/>
                <a:cs typeface="Calibri"/>
              </a:rPr>
              <a:t>material of  </a:t>
            </a:r>
            <a:r>
              <a:rPr sz="2700" spc="35" dirty="0">
                <a:solidFill>
                  <a:srgbClr val="2256BD"/>
                </a:solidFill>
                <a:latin typeface="Calibri"/>
                <a:cs typeface="Calibri"/>
              </a:rPr>
              <a:t>bottles, </a:t>
            </a:r>
            <a:r>
              <a:rPr sz="2700" spc="135" dirty="0" smtClean="0">
                <a:solidFill>
                  <a:srgbClr val="A5003E"/>
                </a:solidFill>
                <a:latin typeface="Calibri"/>
                <a:cs typeface="Calibri"/>
              </a:rPr>
              <a:t>BPA</a:t>
            </a:r>
            <a:r>
              <a:rPr lang="nl-BE" sz="2700" spc="165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, </a:t>
            </a:r>
            <a:r>
              <a:rPr lang="nl-BE" sz="2700" b="1" u="sng" spc="165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c</a:t>
            </a:r>
            <a:r>
              <a:rPr sz="2700" b="1" u="sng" spc="165" dirty="0" err="1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auses</a:t>
            </a:r>
            <a:r>
              <a:rPr sz="2700" b="1" u="sng" spc="165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 </a:t>
            </a:r>
            <a:r>
              <a:rPr sz="2700" b="1" spc="165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700" b="1" u="sng" spc="50" dirty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cancer</a:t>
            </a:r>
            <a:r>
              <a:rPr sz="2700" b="1" spc="50" dirty="0">
                <a:solidFill>
                  <a:srgbClr val="2256BD"/>
                </a:solidFill>
                <a:latin typeface="Calibri"/>
                <a:cs typeface="Calibri"/>
              </a:rPr>
              <a:t>...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9300" y="5778500"/>
            <a:ext cx="3221990" cy="673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80"/>
              </a:spcBef>
            </a:pPr>
            <a:r>
              <a:rPr sz="1500" spc="5" dirty="0">
                <a:solidFill>
                  <a:srgbClr val="A49070"/>
                </a:solidFill>
                <a:latin typeface="Calibri"/>
                <a:cs typeface="Calibri"/>
                <a:hlinkClick r:id="rId3"/>
              </a:rPr>
              <a:t>http://deainfo.nci.nih.gov/advisory/ </a:t>
            </a:r>
            <a:r>
              <a:rPr sz="1500" spc="5" dirty="0">
                <a:solidFill>
                  <a:srgbClr val="A49070"/>
                </a:solidFill>
                <a:latin typeface="Calibri"/>
                <a:cs typeface="Calibri"/>
              </a:rPr>
              <a:t> </a:t>
            </a:r>
            <a:r>
              <a:rPr sz="1500" spc="40" dirty="0">
                <a:solidFill>
                  <a:srgbClr val="A49070"/>
                </a:solidFill>
                <a:latin typeface="Calibri"/>
                <a:cs typeface="Calibri"/>
              </a:rPr>
              <a:t>pcp/annualReports/pcp08-09rpt/PCP_  </a:t>
            </a:r>
            <a:r>
              <a:rPr sz="1500" spc="65" dirty="0">
                <a:solidFill>
                  <a:srgbClr val="A49070"/>
                </a:solidFill>
                <a:latin typeface="Calibri"/>
                <a:cs typeface="Calibri"/>
              </a:rPr>
              <a:t>Report_08-09_508.pdf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9137650" cy="1370965"/>
          </a:xfrm>
          <a:custGeom>
            <a:avLst/>
            <a:gdLst/>
            <a:ahLst/>
            <a:cxnLst/>
            <a:rect l="l" t="t" r="r" b="b"/>
            <a:pathLst>
              <a:path w="9137650" h="1370965">
                <a:moveTo>
                  <a:pt x="0" y="1370634"/>
                </a:moveTo>
                <a:lnTo>
                  <a:pt x="9137650" y="1370634"/>
                </a:lnTo>
                <a:lnTo>
                  <a:pt x="9137650" y="0"/>
                </a:lnTo>
                <a:lnTo>
                  <a:pt x="0" y="0"/>
                </a:lnTo>
                <a:lnTo>
                  <a:pt x="0" y="1370634"/>
                </a:lnTo>
                <a:close/>
              </a:path>
            </a:pathLst>
          </a:custGeom>
          <a:solidFill>
            <a:srgbClr val="A51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0" y="294945"/>
            <a:ext cx="913765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550" dirty="0"/>
              <a:t>COST </a:t>
            </a:r>
            <a:r>
              <a:rPr spc="500" dirty="0"/>
              <a:t>OF</a:t>
            </a:r>
            <a:r>
              <a:rPr spc="-330" dirty="0"/>
              <a:t> </a:t>
            </a:r>
            <a:r>
              <a:rPr spc="440" dirty="0" smtClean="0"/>
              <a:t>BOTTLE</a:t>
            </a:r>
            <a:r>
              <a:rPr lang="nl-BE" spc="440" dirty="0" smtClean="0"/>
              <a:t>S</a:t>
            </a:r>
            <a:endParaRPr spc="440" dirty="0"/>
          </a:p>
        </p:txBody>
      </p:sp>
      <p:sp>
        <p:nvSpPr>
          <p:cNvPr id="4" name="object 4"/>
          <p:cNvSpPr/>
          <p:nvPr/>
        </p:nvSpPr>
        <p:spPr>
          <a:xfrm>
            <a:off x="1799999" y="2952013"/>
            <a:ext cx="5511999" cy="3717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0034" y="4544999"/>
            <a:ext cx="3929961" cy="230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6899" y="1473076"/>
            <a:ext cx="7910830" cy="12255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2400" spc="114" dirty="0">
                <a:solidFill>
                  <a:srgbClr val="2256BD"/>
                </a:solidFill>
                <a:latin typeface="Calibri"/>
                <a:cs typeface="Calibri"/>
              </a:rPr>
              <a:t>Thousands </a:t>
            </a:r>
            <a:r>
              <a:rPr sz="2400" spc="75" dirty="0" smtClean="0">
                <a:solidFill>
                  <a:srgbClr val="2256BD"/>
                </a:solidFill>
                <a:latin typeface="Calibri"/>
                <a:cs typeface="Calibri"/>
              </a:rPr>
              <a:t>are </a:t>
            </a:r>
            <a:r>
              <a:rPr sz="2400" spc="75" dirty="0">
                <a:solidFill>
                  <a:srgbClr val="2256BD"/>
                </a:solidFill>
                <a:latin typeface="Calibri"/>
                <a:cs typeface="Calibri"/>
              </a:rPr>
              <a:t>spent </a:t>
            </a:r>
            <a:r>
              <a:rPr sz="2400" dirty="0">
                <a:solidFill>
                  <a:srgbClr val="2256BD"/>
                </a:solidFill>
                <a:latin typeface="Calibri"/>
                <a:cs typeface="Calibri"/>
              </a:rPr>
              <a:t>for </a:t>
            </a:r>
            <a:r>
              <a:rPr sz="2400" spc="100" dirty="0">
                <a:solidFill>
                  <a:srgbClr val="2256BD"/>
                </a:solidFill>
                <a:latin typeface="Calibri"/>
                <a:cs typeface="Calibri"/>
              </a:rPr>
              <a:t>consuming </a:t>
            </a:r>
            <a:r>
              <a:rPr sz="2400" spc="40" dirty="0" smtClean="0">
                <a:solidFill>
                  <a:srgbClr val="2256BD"/>
                </a:solidFill>
                <a:latin typeface="Calibri"/>
                <a:cs typeface="Calibri"/>
              </a:rPr>
              <a:t>health</a:t>
            </a:r>
            <a:r>
              <a:rPr lang="en-GB" sz="2400" spc="40" dirty="0" smtClean="0">
                <a:solidFill>
                  <a:srgbClr val="2256BD"/>
                </a:solidFill>
                <a:latin typeface="Calibri"/>
                <a:cs typeface="Calibri"/>
              </a:rPr>
              <a:t>y</a:t>
            </a:r>
            <a:r>
              <a:rPr sz="2400" spc="40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256BD"/>
                </a:solidFill>
                <a:latin typeface="Calibri"/>
                <a:cs typeface="Calibri"/>
              </a:rPr>
              <a:t>water.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4800" spc="140" dirty="0">
                <a:solidFill>
                  <a:srgbClr val="A5132A"/>
                </a:solidFill>
                <a:latin typeface="Calibri"/>
                <a:cs typeface="Calibri"/>
              </a:rPr>
              <a:t>Is </a:t>
            </a:r>
            <a:r>
              <a:rPr sz="4800" spc="-110" dirty="0">
                <a:solidFill>
                  <a:srgbClr val="A5132A"/>
                </a:solidFill>
                <a:latin typeface="Calibri"/>
                <a:cs typeface="Calibri"/>
              </a:rPr>
              <a:t>it </a:t>
            </a:r>
            <a:r>
              <a:rPr sz="4800" spc="90" dirty="0">
                <a:solidFill>
                  <a:srgbClr val="A5132A"/>
                </a:solidFill>
                <a:latin typeface="Calibri"/>
                <a:cs typeface="Calibri"/>
              </a:rPr>
              <a:t>really</a:t>
            </a:r>
            <a:r>
              <a:rPr sz="4800" spc="250" dirty="0">
                <a:solidFill>
                  <a:srgbClr val="A5132A"/>
                </a:solidFill>
                <a:latin typeface="Calibri"/>
                <a:cs typeface="Calibri"/>
              </a:rPr>
              <a:t> </a:t>
            </a:r>
            <a:r>
              <a:rPr sz="4800" spc="85" dirty="0">
                <a:solidFill>
                  <a:srgbClr val="A5132A"/>
                </a:solidFill>
                <a:latin typeface="Calibri"/>
                <a:cs typeface="Calibri"/>
              </a:rPr>
              <a:t>healthy?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74C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19074" y="1059945"/>
            <a:ext cx="390588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170">
              <a:lnSpc>
                <a:spcPct val="100000"/>
              </a:lnSpc>
              <a:spcBef>
                <a:spcPts val="100"/>
              </a:spcBef>
            </a:pPr>
            <a:r>
              <a:rPr spc="375" dirty="0"/>
              <a:t>TO </a:t>
            </a:r>
            <a:r>
              <a:rPr spc="450" dirty="0"/>
              <a:t>LEAD </a:t>
            </a:r>
            <a:r>
              <a:rPr spc="385" dirty="0"/>
              <a:t>A  </a:t>
            </a:r>
            <a:r>
              <a:rPr spc="400" dirty="0"/>
              <a:t>HEALTY</a:t>
            </a:r>
            <a:r>
              <a:rPr spc="90" dirty="0"/>
              <a:t> </a:t>
            </a:r>
            <a:r>
              <a:rPr spc="285" dirty="0" smtClean="0"/>
              <a:t>LIFE</a:t>
            </a:r>
            <a:r>
              <a:rPr lang="nl-BE" spc="285" dirty="0" smtClean="0"/>
              <a:t>,</a:t>
            </a:r>
            <a:endParaRPr spc="285" dirty="0"/>
          </a:p>
        </p:txBody>
      </p:sp>
      <p:sp>
        <p:nvSpPr>
          <p:cNvPr id="5" name="object 5"/>
          <p:cNvSpPr txBox="1"/>
          <p:nvPr/>
        </p:nvSpPr>
        <p:spPr>
          <a:xfrm>
            <a:off x="2066844" y="2842887"/>
            <a:ext cx="501078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8300"/>
              </a:lnSpc>
              <a:spcBef>
                <a:spcPts val="100"/>
              </a:spcBef>
            </a:pP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breathe, 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35" dirty="0">
                <a:solidFill>
                  <a:srgbClr val="FFFFFF"/>
                </a:solidFill>
                <a:latin typeface="Calibri"/>
                <a:cs typeface="Calibri"/>
              </a:rPr>
              <a:t>water 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drink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environment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3000" spc="65" dirty="0">
                <a:solidFill>
                  <a:srgbClr val="FFFFFF"/>
                </a:solidFill>
                <a:latin typeface="Calibri"/>
                <a:cs typeface="Calibri"/>
              </a:rPr>
              <a:t>live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8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essential.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9137650" cy="1370965"/>
          </a:xfrm>
          <a:custGeom>
            <a:avLst/>
            <a:gdLst/>
            <a:ahLst/>
            <a:cxnLst/>
            <a:rect l="l" t="t" r="r" b="b"/>
            <a:pathLst>
              <a:path w="9137650" h="1370965">
                <a:moveTo>
                  <a:pt x="0" y="1370634"/>
                </a:moveTo>
                <a:lnTo>
                  <a:pt x="9137650" y="1370634"/>
                </a:lnTo>
                <a:lnTo>
                  <a:pt x="9137650" y="0"/>
                </a:lnTo>
                <a:lnTo>
                  <a:pt x="0" y="0"/>
                </a:lnTo>
                <a:lnTo>
                  <a:pt x="0" y="1370634"/>
                </a:lnTo>
                <a:close/>
              </a:path>
            </a:pathLst>
          </a:custGeom>
          <a:solidFill>
            <a:srgbClr val="A51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8645" y="294945"/>
            <a:ext cx="31667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5" dirty="0"/>
              <a:t>SO</a:t>
            </a:r>
            <a:r>
              <a:rPr spc="380" dirty="0"/>
              <a:t>L</a:t>
            </a:r>
            <a:r>
              <a:rPr spc="325" dirty="0"/>
              <a:t>UTION</a:t>
            </a:r>
          </a:p>
        </p:txBody>
      </p:sp>
      <p:sp>
        <p:nvSpPr>
          <p:cNvPr id="4" name="object 4"/>
          <p:cNvSpPr/>
          <p:nvPr/>
        </p:nvSpPr>
        <p:spPr>
          <a:xfrm>
            <a:off x="4069" y="2111171"/>
            <a:ext cx="4680516" cy="3765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0600" y="2100570"/>
            <a:ext cx="4114800" cy="306622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en-GB" sz="2800" b="1" u="sng" spc="260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THE </a:t>
            </a:r>
            <a:r>
              <a:rPr sz="2800" b="1" u="sng" spc="260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REVERSE</a:t>
            </a:r>
            <a:r>
              <a:rPr sz="2800" b="1" u="sng" spc="50" dirty="0" smtClean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210" dirty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OSMOSIS</a:t>
            </a:r>
            <a:r>
              <a:rPr sz="2800" b="1" u="sng" spc="75" dirty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  <a:p>
            <a:pPr marL="12700" marR="60325">
              <a:lnSpc>
                <a:spcPct val="112999"/>
              </a:lnSpc>
              <a:spcBef>
                <a:spcPts val="30"/>
              </a:spcBef>
            </a:pPr>
            <a:r>
              <a:rPr sz="2800" b="1" u="sng" spc="160" dirty="0">
                <a:solidFill>
                  <a:srgbClr val="2256BD"/>
                </a:solidFill>
                <a:uFill>
                  <a:solidFill>
                    <a:srgbClr val="2256BD"/>
                  </a:solidFill>
                </a:uFill>
                <a:latin typeface="Calibri"/>
                <a:cs typeface="Calibri"/>
              </a:rPr>
              <a:t>METHOD</a:t>
            </a:r>
            <a:r>
              <a:rPr sz="2800" b="1" spc="160" dirty="0">
                <a:solidFill>
                  <a:srgbClr val="2256BD"/>
                </a:solidFill>
                <a:latin typeface="Calibri"/>
                <a:cs typeface="Calibri"/>
              </a:rPr>
              <a:t>, </a:t>
            </a:r>
            <a:r>
              <a:rPr sz="2950" spc="80" dirty="0">
                <a:solidFill>
                  <a:srgbClr val="2256BD"/>
                </a:solidFill>
                <a:latin typeface="Calibri"/>
                <a:cs typeface="Calibri"/>
              </a:rPr>
              <a:t>which </a:t>
            </a:r>
            <a:r>
              <a:rPr sz="2950" spc="100" dirty="0" smtClean="0">
                <a:solidFill>
                  <a:srgbClr val="2256BD"/>
                </a:solidFill>
                <a:latin typeface="Calibri"/>
                <a:cs typeface="Calibri"/>
              </a:rPr>
              <a:t>is</a:t>
            </a:r>
            <a:r>
              <a:rPr lang="en-GB" sz="2950" spc="100" dirty="0" smtClean="0">
                <a:solidFill>
                  <a:srgbClr val="2256BD"/>
                </a:solidFill>
                <a:latin typeface="Calibri"/>
                <a:cs typeface="Calibri"/>
              </a:rPr>
              <a:t> the</a:t>
            </a:r>
            <a:r>
              <a:rPr sz="2950" spc="100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950" spc="114" dirty="0" smtClean="0">
                <a:solidFill>
                  <a:srgbClr val="2256BD"/>
                </a:solidFill>
                <a:latin typeface="Calibri"/>
                <a:cs typeface="Calibri"/>
              </a:rPr>
              <a:t>d</a:t>
            </a:r>
            <a:r>
              <a:rPr lang="en-GB" sz="2950" spc="114" dirty="0" err="1" smtClean="0">
                <a:solidFill>
                  <a:srgbClr val="2256BD"/>
                </a:solidFill>
                <a:latin typeface="Calibri"/>
                <a:cs typeface="Calibri"/>
              </a:rPr>
              <a:t>i</a:t>
            </a:r>
            <a:r>
              <a:rPr sz="2950" spc="114" dirty="0" err="1" smtClean="0">
                <a:solidFill>
                  <a:srgbClr val="2256BD"/>
                </a:solidFill>
                <a:latin typeface="Calibri"/>
                <a:cs typeface="Calibri"/>
              </a:rPr>
              <a:t>scovery</a:t>
            </a:r>
            <a:r>
              <a:rPr sz="2950" spc="114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950" spc="30" dirty="0">
                <a:solidFill>
                  <a:srgbClr val="2256BD"/>
                </a:solidFill>
                <a:latin typeface="Calibri"/>
                <a:cs typeface="Calibri"/>
              </a:rPr>
              <a:t>of </a:t>
            </a:r>
            <a:r>
              <a:rPr sz="2950" b="1" spc="0" dirty="0" smtClean="0">
                <a:solidFill>
                  <a:srgbClr val="2256BD"/>
                </a:solidFill>
                <a:latin typeface="Tahoma"/>
                <a:cs typeface="Tahoma"/>
              </a:rPr>
              <a:t>NASA </a:t>
            </a:r>
            <a:r>
              <a:rPr sz="2950" spc="75" dirty="0">
                <a:solidFill>
                  <a:srgbClr val="2256BD"/>
                </a:solidFill>
                <a:latin typeface="Calibri"/>
                <a:cs typeface="Calibri"/>
              </a:rPr>
              <a:t>scientists, </a:t>
            </a:r>
            <a:r>
              <a:rPr sz="2950" spc="100" dirty="0">
                <a:solidFill>
                  <a:srgbClr val="2256BD"/>
                </a:solidFill>
                <a:latin typeface="Calibri"/>
                <a:cs typeface="Calibri"/>
              </a:rPr>
              <a:t>is </a:t>
            </a:r>
            <a:r>
              <a:rPr sz="2950" spc="50" dirty="0">
                <a:solidFill>
                  <a:srgbClr val="2256BD"/>
                </a:solidFill>
                <a:latin typeface="Calibri"/>
                <a:cs typeface="Calibri"/>
              </a:rPr>
              <a:t>the </a:t>
            </a:r>
            <a:r>
              <a:rPr sz="2950" spc="60" dirty="0" smtClean="0">
                <a:solidFill>
                  <a:srgbClr val="2256BD"/>
                </a:solidFill>
                <a:latin typeface="Calibri"/>
                <a:cs typeface="Calibri"/>
              </a:rPr>
              <a:t>cutting </a:t>
            </a:r>
            <a:r>
              <a:rPr sz="2950" spc="210" dirty="0" smtClean="0">
                <a:solidFill>
                  <a:srgbClr val="2256BD"/>
                </a:solidFill>
                <a:latin typeface="Calibri"/>
                <a:cs typeface="Calibri"/>
              </a:rPr>
              <a:t>edge</a:t>
            </a:r>
            <a:r>
              <a:rPr lang="en-GB" sz="2950" spc="210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950" spc="30" dirty="0" smtClean="0">
                <a:solidFill>
                  <a:srgbClr val="2256BD"/>
                </a:solidFill>
                <a:latin typeface="Calibri"/>
                <a:cs typeface="Calibri"/>
              </a:rPr>
              <a:t>of</a:t>
            </a:r>
            <a:r>
              <a:rPr sz="2950" spc="50" dirty="0" smtClean="0">
                <a:solidFill>
                  <a:srgbClr val="2256BD"/>
                </a:solidFill>
                <a:latin typeface="Calibri"/>
                <a:cs typeface="Calibri"/>
              </a:rPr>
              <a:t> </a:t>
            </a:r>
            <a:r>
              <a:rPr sz="2950" spc="110" dirty="0" smtClean="0">
                <a:solidFill>
                  <a:srgbClr val="2256BD"/>
                </a:solidFill>
                <a:latin typeface="Calibri"/>
                <a:cs typeface="Calibri"/>
              </a:rPr>
              <a:t>technology </a:t>
            </a:r>
            <a:r>
              <a:rPr sz="2950" spc="30" dirty="0">
                <a:solidFill>
                  <a:srgbClr val="2256BD"/>
                </a:solidFill>
                <a:latin typeface="Calibri"/>
                <a:cs typeface="Calibri"/>
              </a:rPr>
              <a:t>in </a:t>
            </a:r>
            <a:r>
              <a:rPr sz="2950" spc="40" dirty="0">
                <a:solidFill>
                  <a:srgbClr val="2256BD"/>
                </a:solidFill>
                <a:latin typeface="Calibri"/>
                <a:cs typeface="Calibri"/>
              </a:rPr>
              <a:t>water </a:t>
            </a:r>
            <a:r>
              <a:rPr sz="2950" spc="30" dirty="0" smtClean="0">
                <a:solidFill>
                  <a:srgbClr val="2256BD"/>
                </a:solidFill>
                <a:latin typeface="Calibri"/>
                <a:cs typeface="Calibri"/>
              </a:rPr>
              <a:t>purification</a:t>
            </a:r>
            <a:r>
              <a:rPr sz="2950" spc="30" dirty="0">
                <a:solidFill>
                  <a:srgbClr val="2256BD"/>
                </a:solidFill>
                <a:latin typeface="Calibri"/>
                <a:cs typeface="Calibri"/>
              </a:rPr>
              <a:t>.</a:t>
            </a:r>
            <a:endParaRPr sz="2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9137650" cy="2534920"/>
          </a:xfrm>
          <a:custGeom>
            <a:avLst/>
            <a:gdLst/>
            <a:ahLst/>
            <a:cxnLst/>
            <a:rect l="l" t="t" r="r" b="b"/>
            <a:pathLst>
              <a:path w="9137650" h="2534920">
                <a:moveTo>
                  <a:pt x="0" y="2534297"/>
                </a:moveTo>
                <a:lnTo>
                  <a:pt x="9137650" y="2534297"/>
                </a:lnTo>
                <a:lnTo>
                  <a:pt x="9137650" y="0"/>
                </a:lnTo>
                <a:lnTo>
                  <a:pt x="0" y="0"/>
                </a:lnTo>
                <a:lnTo>
                  <a:pt x="0" y="2534297"/>
                </a:lnTo>
                <a:close/>
              </a:path>
            </a:pathLst>
          </a:custGeom>
          <a:solidFill>
            <a:srgbClr val="639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700" y="2907624"/>
            <a:ext cx="4025265" cy="322395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marR="5080" indent="-227965">
              <a:lnSpc>
                <a:spcPts val="242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  <a:tab pos="1138555" algn="l"/>
              </a:tabLst>
            </a:pPr>
            <a:r>
              <a:rPr lang="en-GB" sz="2200" spc="-60" dirty="0" smtClean="0">
                <a:solidFill>
                  <a:srgbClr val="6399BF"/>
                </a:solidFill>
                <a:latin typeface="Calibri"/>
                <a:cs typeface="Calibri"/>
              </a:rPr>
              <a:t>It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was </a:t>
            </a:r>
            <a:r>
              <a:rPr lang="en-GB" sz="2200" spc="-5" dirty="0" smtClean="0">
                <a:solidFill>
                  <a:srgbClr val="6399BF"/>
                </a:solidFill>
                <a:latin typeface="Calibri"/>
                <a:cs typeface="Calibri"/>
              </a:rPr>
              <a:t>first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developed </a:t>
            </a:r>
            <a:r>
              <a:rPr lang="en-GB" sz="2200" spc="90" dirty="0" smtClean="0">
                <a:solidFill>
                  <a:srgbClr val="6399BF"/>
                </a:solidFill>
                <a:latin typeface="Calibri"/>
                <a:cs typeface="Calibri"/>
              </a:rPr>
              <a:t>by </a:t>
            </a:r>
            <a:r>
              <a:rPr lang="en-GB" sz="2200" spc="175" dirty="0" smtClean="0">
                <a:solidFill>
                  <a:srgbClr val="6399BF"/>
                </a:solidFill>
                <a:latin typeface="Calibri"/>
                <a:cs typeface="Calibri"/>
              </a:rPr>
              <a:t>NASA  </a:t>
            </a:r>
            <a:r>
              <a:rPr lang="en-GB" sz="2200" dirty="0" smtClean="0">
                <a:solidFill>
                  <a:srgbClr val="6399BF"/>
                </a:solidFill>
                <a:latin typeface="Calibri"/>
                <a:cs typeface="Calibri"/>
              </a:rPr>
              <a:t>to </a:t>
            </a:r>
            <a:r>
              <a:rPr lang="en-GB" sz="2200" spc="35" dirty="0" smtClean="0">
                <a:solidFill>
                  <a:srgbClr val="6399BF"/>
                </a:solidFill>
                <a:latin typeface="Calibri"/>
                <a:cs typeface="Calibri"/>
              </a:rPr>
              <a:t>obtain </a:t>
            </a:r>
            <a:r>
              <a:rPr lang="en-GB" sz="2200" spc="55" dirty="0" smtClean="0">
                <a:solidFill>
                  <a:srgbClr val="6399BF"/>
                </a:solidFill>
                <a:latin typeface="Calibri"/>
                <a:cs typeface="Calibri"/>
              </a:rPr>
              <a:t>drinking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lang="en-GB" sz="2200" spc="0" dirty="0" smtClean="0">
                <a:solidFill>
                  <a:srgbClr val="6399BF"/>
                </a:solidFill>
                <a:latin typeface="Calibri"/>
                <a:cs typeface="Calibri"/>
              </a:rPr>
              <a:t>from  </a:t>
            </a:r>
            <a:r>
              <a:rPr lang="en-GB" sz="2200" spc="50" dirty="0" smtClean="0">
                <a:solidFill>
                  <a:srgbClr val="6399BF"/>
                </a:solidFill>
                <a:latin typeface="Calibri"/>
                <a:cs typeface="Calibri"/>
              </a:rPr>
              <a:t>wastewater </a:t>
            </a:r>
            <a:r>
              <a:rPr lang="en-GB" sz="2200" spc="5" dirty="0" smtClean="0">
                <a:solidFill>
                  <a:srgbClr val="6399BF"/>
                </a:solidFill>
                <a:latin typeface="Calibri"/>
                <a:cs typeface="Calibri"/>
              </a:rPr>
              <a:t>(urine </a:t>
            </a:r>
            <a:r>
              <a:rPr lang="en-GB" sz="2200" spc="85" dirty="0" smtClean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lang="en-GB" sz="2200" spc="110" dirty="0" smtClean="0">
                <a:solidFill>
                  <a:srgbClr val="6399BF"/>
                </a:solidFill>
                <a:latin typeface="Calibri"/>
                <a:cs typeface="Calibri"/>
              </a:rPr>
              <a:t>used  </a:t>
            </a:r>
            <a:r>
              <a:rPr lang="en-GB" sz="2200" spc="0" dirty="0" smtClean="0">
                <a:solidFill>
                  <a:srgbClr val="6399BF"/>
                </a:solidFill>
                <a:latin typeface="Calibri"/>
                <a:cs typeface="Calibri"/>
              </a:rPr>
              <a:t>water)	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in </a:t>
            </a:r>
            <a:r>
              <a:rPr lang="en-GB" sz="2200" spc="30" dirty="0" smtClean="0">
                <a:solidFill>
                  <a:srgbClr val="6399BF"/>
                </a:solidFill>
                <a:latin typeface="Calibri"/>
                <a:cs typeface="Calibri"/>
              </a:rPr>
              <a:t>the </a:t>
            </a:r>
            <a:r>
              <a:rPr lang="en-GB" sz="2200" spc="125" dirty="0" smtClean="0">
                <a:solidFill>
                  <a:srgbClr val="6399BF"/>
                </a:solidFill>
                <a:latin typeface="Calibri"/>
                <a:cs typeface="Calibri"/>
              </a:rPr>
              <a:t>space </a:t>
            </a:r>
            <a:r>
              <a:rPr lang="en-GB" sz="2200" spc="75" dirty="0" smtClean="0">
                <a:solidFill>
                  <a:srgbClr val="6399BF"/>
                </a:solidFill>
                <a:latin typeface="Calibri"/>
                <a:cs typeface="Calibri"/>
              </a:rPr>
              <a:t>capsule.</a:t>
            </a:r>
            <a:endParaRPr lang="en-GB" sz="22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399BF"/>
              </a:buClr>
              <a:buFont typeface="Calibri"/>
              <a:buChar char="•"/>
            </a:pPr>
            <a:endParaRPr lang="en-GB" sz="2650" dirty="0" smtClean="0">
              <a:latin typeface="Times New Roman"/>
              <a:cs typeface="Times New Roman"/>
            </a:endParaRPr>
          </a:p>
          <a:p>
            <a:pPr marL="240665" marR="370205" indent="-227965">
              <a:lnSpc>
                <a:spcPts val="242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200" spc="0" dirty="0" smtClean="0">
                <a:solidFill>
                  <a:srgbClr val="6399BF"/>
                </a:solidFill>
                <a:latin typeface="Calibri"/>
                <a:cs typeface="Calibri"/>
              </a:rPr>
              <a:t>Major </a:t>
            </a:r>
            <a:r>
              <a:rPr lang="en-GB" sz="2200" spc="90" dirty="0" smtClean="0">
                <a:solidFill>
                  <a:srgbClr val="6399BF"/>
                </a:solidFill>
                <a:latin typeface="Calibri"/>
                <a:cs typeface="Calibri"/>
              </a:rPr>
              <a:t>source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of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this  </a:t>
            </a:r>
            <a:r>
              <a:rPr lang="en-GB" sz="2200" spc="60" dirty="0" smtClean="0">
                <a:solidFill>
                  <a:srgbClr val="6399BF"/>
                </a:solidFill>
                <a:latin typeface="Calibri"/>
                <a:cs typeface="Calibri"/>
              </a:rPr>
              <a:t>technology; </a:t>
            </a:r>
            <a:r>
              <a:rPr lang="en-GB" sz="2200" spc="125" dirty="0" smtClean="0">
                <a:solidFill>
                  <a:srgbClr val="6399BF"/>
                </a:solidFill>
                <a:latin typeface="Calibri"/>
                <a:cs typeface="Calibri"/>
              </a:rPr>
              <a:t>The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plant</a:t>
            </a:r>
            <a:r>
              <a:rPr lang="en-GB" sz="2200" spc="-15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roots’  </a:t>
            </a:r>
            <a:r>
              <a:rPr lang="en-GB" sz="2200" spc="60" dirty="0" smtClean="0">
                <a:solidFill>
                  <a:srgbClr val="6399BF"/>
                </a:solidFill>
                <a:latin typeface="Calibri"/>
                <a:cs typeface="Calibri"/>
              </a:rPr>
              <a:t>drawing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lang="en-GB" sz="2200" spc="0" dirty="0" smtClean="0">
                <a:solidFill>
                  <a:srgbClr val="6399BF"/>
                </a:solidFill>
                <a:latin typeface="Calibri"/>
                <a:cs typeface="Calibri"/>
              </a:rPr>
              <a:t>from the </a:t>
            </a:r>
            <a:r>
              <a:rPr lang="en-GB" sz="2200" spc="55" dirty="0" smtClean="0">
                <a:solidFill>
                  <a:srgbClr val="6399BF"/>
                </a:solidFill>
                <a:latin typeface="Calibri"/>
                <a:cs typeface="Calibri"/>
              </a:rPr>
              <a:t>soil </a:t>
            </a:r>
            <a:r>
              <a:rPr lang="en-GB" sz="2200" spc="5" dirty="0" smtClean="0">
                <a:solidFill>
                  <a:srgbClr val="6399BF"/>
                </a:solidFill>
                <a:latin typeface="Calibri"/>
                <a:cs typeface="Calibri"/>
              </a:rPr>
              <a:t>into  </a:t>
            </a:r>
            <a:r>
              <a:rPr lang="en-GB" sz="2200" spc="30" dirty="0" smtClean="0">
                <a:solidFill>
                  <a:srgbClr val="6399BF"/>
                </a:solidFill>
                <a:latin typeface="Calibri"/>
                <a:cs typeface="Calibri"/>
              </a:rPr>
              <a:t>the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plant </a:t>
            </a:r>
            <a:r>
              <a:rPr lang="en-GB" sz="2200" spc="50" dirty="0" smtClean="0">
                <a:solidFill>
                  <a:srgbClr val="6399BF"/>
                </a:solidFill>
                <a:latin typeface="Calibri"/>
                <a:cs typeface="Calibri"/>
              </a:rPr>
              <a:t>stem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in</a:t>
            </a:r>
            <a:r>
              <a:rPr lang="en-GB" sz="2200" spc="14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nature.</a:t>
            </a:r>
            <a:endParaRPr lang="en-GB"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8940" y="2907624"/>
            <a:ext cx="3841750" cy="322395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0665" marR="5080" indent="-227965">
              <a:lnSpc>
                <a:spcPts val="2420"/>
              </a:lnSpc>
              <a:spcBef>
                <a:spcPts val="36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200" spc="5" dirty="0" smtClean="0">
                <a:solidFill>
                  <a:srgbClr val="6399BF"/>
                </a:solidFill>
                <a:latin typeface="Calibri"/>
                <a:cs typeface="Calibri"/>
              </a:rPr>
              <a:t>In </a:t>
            </a:r>
            <a:r>
              <a:rPr lang="en-GB" sz="2200" spc="30" dirty="0" smtClean="0">
                <a:solidFill>
                  <a:srgbClr val="6399BF"/>
                </a:solidFill>
                <a:latin typeface="Calibri"/>
                <a:cs typeface="Calibri"/>
              </a:rPr>
              <a:t>addition, the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fact </a:t>
            </a:r>
            <a:r>
              <a:rPr lang="en-GB" sz="2200" spc="-5" dirty="0" smtClean="0">
                <a:solidFill>
                  <a:srgbClr val="6399BF"/>
                </a:solidFill>
                <a:latin typeface="Calibri"/>
                <a:cs typeface="Calibri"/>
              </a:rPr>
              <a:t>that  </a:t>
            </a:r>
            <a:r>
              <a:rPr lang="en-GB" sz="2200" spc="85" dirty="0" smtClean="0">
                <a:solidFill>
                  <a:srgbClr val="6399BF"/>
                </a:solidFill>
                <a:latin typeface="Calibri"/>
                <a:cs typeface="Calibri"/>
              </a:rPr>
              <a:t>kidneys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in the </a:t>
            </a:r>
            <a:r>
              <a:rPr lang="en-GB" sz="2200" spc="50" dirty="0" smtClean="0">
                <a:solidFill>
                  <a:srgbClr val="6399BF"/>
                </a:solidFill>
                <a:latin typeface="Calibri"/>
                <a:cs typeface="Calibri"/>
              </a:rPr>
              <a:t>human </a:t>
            </a:r>
            <a:r>
              <a:rPr lang="en-GB" sz="2200" spc="90" dirty="0" smtClean="0">
                <a:solidFill>
                  <a:srgbClr val="6399BF"/>
                </a:solidFill>
                <a:latin typeface="Calibri"/>
                <a:cs typeface="Calibri"/>
              </a:rPr>
              <a:t>body  </a:t>
            </a:r>
            <a:r>
              <a:rPr lang="en-GB" sz="2200" spc="-10" dirty="0" smtClean="0">
                <a:solidFill>
                  <a:srgbClr val="6399BF"/>
                </a:solidFill>
                <a:latin typeface="Calibri"/>
                <a:cs typeface="Calibri"/>
              </a:rPr>
              <a:t>filter </a:t>
            </a:r>
            <a:r>
              <a:rPr lang="en-GB" sz="2200" spc="85" dirty="0" smtClean="0">
                <a:solidFill>
                  <a:srgbClr val="6399BF"/>
                </a:solidFill>
                <a:latin typeface="Calibri"/>
                <a:cs typeface="Calibri"/>
              </a:rPr>
              <a:t>hazardous </a:t>
            </a:r>
            <a:r>
              <a:rPr lang="en-GB" sz="2200" spc="35" dirty="0" smtClean="0">
                <a:solidFill>
                  <a:srgbClr val="6399BF"/>
                </a:solidFill>
                <a:latin typeface="Calibri"/>
                <a:cs typeface="Calibri"/>
              </a:rPr>
              <a:t>materials  </a:t>
            </a:r>
            <a:r>
              <a:rPr lang="en-GB" sz="2200" spc="85" dirty="0" smtClean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discharge them </a:t>
            </a:r>
            <a:r>
              <a:rPr lang="en-GB" sz="2200" spc="125" dirty="0" smtClean="0">
                <a:solidFill>
                  <a:srgbClr val="6399BF"/>
                </a:solidFill>
                <a:latin typeface="Calibri"/>
                <a:cs typeface="Calibri"/>
              </a:rPr>
              <a:t>as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sweat </a:t>
            </a:r>
            <a:r>
              <a:rPr lang="en-GB" sz="2200" spc="85" dirty="0" smtClean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lang="en-GB" sz="2200" spc="35" dirty="0" smtClean="0">
                <a:solidFill>
                  <a:srgbClr val="6399BF"/>
                </a:solidFill>
                <a:latin typeface="Calibri"/>
                <a:cs typeface="Calibri"/>
              </a:rPr>
              <a:t>urine </a:t>
            </a:r>
            <a:r>
              <a:rPr lang="en-GB" sz="2200" spc="75" dirty="0" smtClean="0">
                <a:solidFill>
                  <a:srgbClr val="6399BF"/>
                </a:solidFill>
                <a:latin typeface="Calibri"/>
                <a:cs typeface="Calibri"/>
              </a:rPr>
              <a:t>helped inspire </a:t>
            </a:r>
            <a:r>
              <a:rPr lang="en-GB" sz="2200" dirty="0" smtClean="0">
                <a:solidFill>
                  <a:srgbClr val="6399BF"/>
                </a:solidFill>
                <a:latin typeface="Calibri"/>
                <a:cs typeface="Calibri"/>
              </a:rPr>
              <a:t>the </a:t>
            </a:r>
            <a:r>
              <a:rPr lang="en-GB" sz="2200" spc="175" dirty="0" smtClean="0">
                <a:solidFill>
                  <a:srgbClr val="6399BF"/>
                </a:solidFill>
                <a:latin typeface="Calibri"/>
                <a:cs typeface="Calibri"/>
              </a:rPr>
              <a:t>RO </a:t>
            </a:r>
            <a:r>
              <a:rPr lang="en-GB" sz="2200" spc="55" dirty="0" smtClean="0">
                <a:solidFill>
                  <a:srgbClr val="6399BF"/>
                </a:solidFill>
                <a:latin typeface="Calibri"/>
                <a:cs typeface="Calibri"/>
              </a:rPr>
              <a:t>system.</a:t>
            </a:r>
            <a:endParaRPr lang="en-GB" sz="22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6399BF"/>
              </a:buClr>
              <a:buFont typeface="Calibri"/>
              <a:buChar char="•"/>
            </a:pPr>
            <a:endParaRPr lang="en-GB" sz="2650" dirty="0" smtClean="0">
              <a:latin typeface="Times New Roman"/>
              <a:cs typeface="Times New Roman"/>
            </a:endParaRPr>
          </a:p>
          <a:p>
            <a:pPr marL="240665" marR="56515" indent="-227965">
              <a:lnSpc>
                <a:spcPts val="242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200" spc="-60" dirty="0" smtClean="0">
                <a:solidFill>
                  <a:srgbClr val="6399BF"/>
                </a:solidFill>
                <a:latin typeface="Calibri"/>
                <a:cs typeface="Calibri"/>
              </a:rPr>
              <a:t>It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has </a:t>
            </a:r>
            <a:r>
              <a:rPr lang="en-GB" sz="2200" spc="105" dirty="0" smtClean="0">
                <a:solidFill>
                  <a:srgbClr val="6399BF"/>
                </a:solidFill>
                <a:latin typeface="Calibri"/>
                <a:cs typeface="Calibri"/>
              </a:rPr>
              <a:t>been </a:t>
            </a:r>
            <a:r>
              <a:rPr lang="en-GB" sz="2200" spc="110" dirty="0" smtClean="0">
                <a:solidFill>
                  <a:srgbClr val="6399BF"/>
                </a:solidFill>
                <a:latin typeface="Calibri"/>
                <a:cs typeface="Calibri"/>
              </a:rPr>
              <a:t>used </a:t>
            </a:r>
            <a:r>
              <a:rPr lang="en-GB" sz="2200" dirty="0" smtClean="0">
                <a:solidFill>
                  <a:srgbClr val="6399BF"/>
                </a:solidFill>
                <a:latin typeface="Calibri"/>
                <a:cs typeface="Calibri"/>
              </a:rPr>
              <a:t>for  the </a:t>
            </a:r>
            <a:r>
              <a:rPr lang="en-GB" sz="2200" spc="50" dirty="0" smtClean="0">
                <a:solidFill>
                  <a:srgbClr val="6399BF"/>
                </a:solidFill>
                <a:latin typeface="Calibri"/>
                <a:cs typeface="Calibri"/>
              </a:rPr>
              <a:t>production 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of </a:t>
            </a:r>
            <a:r>
              <a:rPr lang="en-GB" sz="2200" spc="55" dirty="0" smtClean="0">
                <a:solidFill>
                  <a:srgbClr val="6399BF"/>
                </a:solidFill>
                <a:latin typeface="Calibri"/>
                <a:cs typeface="Calibri"/>
              </a:rPr>
              <a:t>drinking 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lang="en-GB" sz="2200" spc="25" dirty="0" smtClean="0">
                <a:solidFill>
                  <a:srgbClr val="6399BF"/>
                </a:solidFill>
                <a:cs typeface="Calibri"/>
              </a:rPr>
              <a:t>all </a:t>
            </a:r>
            <a:r>
              <a:rPr lang="en-GB" sz="2200" spc="65" dirty="0" smtClean="0">
                <a:solidFill>
                  <a:srgbClr val="6399BF"/>
                </a:solidFill>
                <a:cs typeface="Calibri"/>
              </a:rPr>
              <a:t>over </a:t>
            </a:r>
            <a:r>
              <a:rPr lang="en-GB" sz="2200" spc="30" dirty="0" smtClean="0">
                <a:solidFill>
                  <a:srgbClr val="6399BF"/>
                </a:solidFill>
                <a:cs typeface="Calibri"/>
              </a:rPr>
              <a:t>the</a:t>
            </a:r>
            <a:r>
              <a:rPr lang="en-GB" sz="2200" spc="100" dirty="0" smtClean="0">
                <a:solidFill>
                  <a:srgbClr val="6399BF"/>
                </a:solidFill>
                <a:cs typeface="Calibri"/>
              </a:rPr>
              <a:t> </a:t>
            </a:r>
            <a:r>
              <a:rPr lang="en-GB" sz="2200" spc="15" dirty="0" smtClean="0">
                <a:solidFill>
                  <a:srgbClr val="6399BF"/>
                </a:solidFill>
                <a:cs typeface="Calibri"/>
              </a:rPr>
              <a:t>world</a:t>
            </a:r>
            <a:r>
              <a:rPr lang="en-GB" sz="2200" spc="25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lang="en-GB" sz="2200" spc="100" dirty="0" smtClean="0">
                <a:solidFill>
                  <a:srgbClr val="6399BF"/>
                </a:solidFill>
                <a:latin typeface="Calibri"/>
                <a:cs typeface="Calibri"/>
              </a:rPr>
              <a:t>since </a:t>
            </a:r>
            <a:r>
              <a:rPr lang="en-GB" sz="2200" spc="10" dirty="0" smtClean="0">
                <a:solidFill>
                  <a:srgbClr val="6399BF"/>
                </a:solidFill>
                <a:latin typeface="Calibri"/>
                <a:cs typeface="Calibri"/>
              </a:rPr>
              <a:t>1970</a:t>
            </a:r>
            <a:r>
              <a:rPr lang="en-GB" sz="2200" spc="15" dirty="0" smtClean="0">
                <a:solidFill>
                  <a:srgbClr val="6399BF"/>
                </a:solidFill>
                <a:latin typeface="Calibri"/>
                <a:cs typeface="Calibri"/>
              </a:rPr>
              <a:t>.</a:t>
            </a:r>
            <a:endParaRPr lang="en-GB"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176001" cy="234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42871" y="490216"/>
            <a:ext cx="36703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310" dirty="0"/>
              <a:t>BRIEF</a:t>
            </a:r>
            <a:r>
              <a:rPr sz="4000" spc="50" dirty="0"/>
              <a:t> </a:t>
            </a:r>
            <a:r>
              <a:rPr sz="4000" spc="310" dirty="0"/>
              <a:t>HISTORY  </a:t>
            </a:r>
            <a:r>
              <a:rPr sz="4000" spc="400" dirty="0"/>
              <a:t>OF </a:t>
            </a:r>
            <a:r>
              <a:rPr sz="4000" spc="330" dirty="0"/>
              <a:t>RO  </a:t>
            </a:r>
            <a:r>
              <a:rPr sz="4000" spc="375" dirty="0"/>
              <a:t>TECHNOLOGY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0"/>
            <a:ext cx="9137650" cy="2052320"/>
          </a:xfrm>
          <a:custGeom>
            <a:avLst/>
            <a:gdLst/>
            <a:ahLst/>
            <a:cxnLst/>
            <a:rect l="l" t="t" r="r" b="b"/>
            <a:pathLst>
              <a:path w="9137650" h="2052320">
                <a:moveTo>
                  <a:pt x="0" y="2052002"/>
                </a:moveTo>
                <a:lnTo>
                  <a:pt x="9137650" y="2052002"/>
                </a:lnTo>
                <a:lnTo>
                  <a:pt x="9137650" y="0"/>
                </a:lnTo>
                <a:lnTo>
                  <a:pt x="0" y="0"/>
                </a:lnTo>
                <a:lnTo>
                  <a:pt x="0" y="2052002"/>
                </a:lnTo>
                <a:close/>
              </a:path>
            </a:pathLst>
          </a:custGeom>
          <a:solidFill>
            <a:srgbClr val="639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11146"/>
            <a:ext cx="545846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WHAT </a:t>
            </a:r>
            <a:r>
              <a:rPr spc="330" dirty="0"/>
              <a:t>IS</a:t>
            </a:r>
            <a:r>
              <a:rPr spc="-65" dirty="0"/>
              <a:t> </a:t>
            </a:r>
            <a:r>
              <a:rPr spc="475" dirty="0"/>
              <a:t>REVERSE  </a:t>
            </a:r>
            <a:r>
              <a:rPr spc="385" dirty="0" smtClean="0"/>
              <a:t>OSMOSIS</a:t>
            </a:r>
            <a:r>
              <a:rPr spc="-40" dirty="0" smtClean="0"/>
              <a:t>?</a:t>
            </a:r>
            <a:endParaRPr spc="-40" dirty="0"/>
          </a:p>
        </p:txBody>
      </p:sp>
      <p:sp>
        <p:nvSpPr>
          <p:cNvPr id="4" name="object 4"/>
          <p:cNvSpPr txBox="1"/>
          <p:nvPr/>
        </p:nvSpPr>
        <p:spPr>
          <a:xfrm>
            <a:off x="419299" y="2132626"/>
            <a:ext cx="3891279" cy="368370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0665" marR="85090" indent="-227965">
              <a:lnSpc>
                <a:spcPts val="209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900" spc="100" dirty="0" smtClean="0">
                <a:solidFill>
                  <a:srgbClr val="6399BF"/>
                </a:solidFill>
                <a:latin typeface="Calibri"/>
                <a:cs typeface="Calibri"/>
              </a:rPr>
              <a:t>Osmosis </a:t>
            </a:r>
            <a:r>
              <a:rPr lang="en-GB" sz="1900" spc="60" dirty="0" smtClean="0">
                <a:solidFill>
                  <a:srgbClr val="6399BF"/>
                </a:solidFill>
                <a:latin typeface="Calibri"/>
                <a:cs typeface="Calibri"/>
              </a:rPr>
              <a:t>is </a:t>
            </a:r>
            <a:r>
              <a:rPr lang="en-GB" sz="1900" spc="85" dirty="0" smtClean="0">
                <a:solidFill>
                  <a:srgbClr val="6399BF"/>
                </a:solidFill>
                <a:latin typeface="Calibri"/>
                <a:cs typeface="Calibri"/>
              </a:rPr>
              <a:t>a </a:t>
            </a:r>
            <a:r>
              <a:rPr lang="en-GB" sz="1900" spc="90" dirty="0" smtClean="0">
                <a:solidFill>
                  <a:srgbClr val="6399BF"/>
                </a:solidFill>
                <a:latin typeface="Calibri"/>
                <a:cs typeface="Calibri"/>
              </a:rPr>
              <a:t>process </a:t>
            </a:r>
            <a:r>
              <a:rPr lang="en-GB" sz="1900" spc="15" dirty="0" smtClean="0">
                <a:solidFill>
                  <a:srgbClr val="6399BF"/>
                </a:solidFill>
                <a:latin typeface="Calibri"/>
                <a:cs typeface="Calibri"/>
              </a:rPr>
              <a:t>in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which  </a:t>
            </a:r>
            <a:r>
              <a:rPr lang="en-GB" sz="1900" spc="25" dirty="0" smtClean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lang="en-GB" sz="1900" spc="114" dirty="0" smtClean="0">
                <a:solidFill>
                  <a:srgbClr val="6399BF"/>
                </a:solidFill>
                <a:latin typeface="Calibri"/>
                <a:cs typeface="Calibri"/>
              </a:rPr>
              <a:t>passes </a:t>
            </a:r>
            <a:r>
              <a:rPr lang="en-GB" sz="1900" spc="40" dirty="0" smtClean="0">
                <a:solidFill>
                  <a:srgbClr val="6399BF"/>
                </a:solidFill>
                <a:latin typeface="Calibri"/>
                <a:cs typeface="Calibri"/>
              </a:rPr>
              <a:t>through </a:t>
            </a:r>
            <a:r>
              <a:rPr lang="en-GB" sz="1900" spc="85" dirty="0" smtClean="0">
                <a:solidFill>
                  <a:srgbClr val="6399BF"/>
                </a:solidFill>
                <a:latin typeface="Calibri"/>
                <a:cs typeface="Calibri"/>
              </a:rPr>
              <a:t>a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semi-  </a:t>
            </a:r>
            <a:r>
              <a:rPr lang="en-GB" sz="1900" spc="60" dirty="0" smtClean="0">
                <a:solidFill>
                  <a:srgbClr val="6399BF"/>
                </a:solidFill>
                <a:latin typeface="Calibri"/>
                <a:cs typeface="Calibri"/>
              </a:rPr>
              <a:t>permeable </a:t>
            </a:r>
            <a:r>
              <a:rPr lang="en-GB" sz="1900" spc="55" dirty="0" smtClean="0">
                <a:solidFill>
                  <a:srgbClr val="6399BF"/>
                </a:solidFill>
                <a:latin typeface="Calibri"/>
                <a:cs typeface="Calibri"/>
              </a:rPr>
              <a:t>membrane </a:t>
            </a:r>
            <a:r>
              <a:rPr lang="en-GB" sz="1900" spc="0" dirty="0" smtClean="0">
                <a:solidFill>
                  <a:srgbClr val="6399BF"/>
                </a:solidFill>
                <a:latin typeface="Calibri"/>
                <a:cs typeface="Calibri"/>
              </a:rPr>
              <a:t>from </a:t>
            </a:r>
            <a:r>
              <a:rPr lang="en-GB" sz="1900" spc="85" dirty="0" smtClean="0">
                <a:solidFill>
                  <a:srgbClr val="6399BF"/>
                </a:solidFill>
                <a:latin typeface="Calibri"/>
                <a:cs typeface="Calibri"/>
              </a:rPr>
              <a:t>a </a:t>
            </a:r>
            <a:r>
              <a:rPr lang="en-GB" sz="1900" spc="90" dirty="0" smtClean="0">
                <a:solidFill>
                  <a:srgbClr val="6399BF"/>
                </a:solidFill>
                <a:latin typeface="Calibri"/>
                <a:cs typeface="Calibri"/>
              </a:rPr>
              <a:t>less 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concentrated </a:t>
            </a:r>
            <a:r>
              <a:rPr lang="en-GB" sz="1900" spc="30" dirty="0" smtClean="0">
                <a:solidFill>
                  <a:srgbClr val="6399BF"/>
                </a:solidFill>
                <a:latin typeface="Calibri"/>
                <a:cs typeface="Calibri"/>
              </a:rPr>
              <a:t>solution </a:t>
            </a:r>
            <a:r>
              <a:rPr lang="en-GB" sz="1900" spc="5" dirty="0" smtClean="0">
                <a:solidFill>
                  <a:srgbClr val="6399BF"/>
                </a:solidFill>
                <a:latin typeface="Calibri"/>
                <a:cs typeface="Calibri"/>
              </a:rPr>
              <a:t>into </a:t>
            </a:r>
            <a:r>
              <a:rPr lang="en-GB" sz="1900" spc="85" dirty="0" smtClean="0">
                <a:solidFill>
                  <a:srgbClr val="6399BF"/>
                </a:solidFill>
                <a:latin typeface="Calibri"/>
                <a:cs typeface="Calibri"/>
              </a:rPr>
              <a:t>a </a:t>
            </a:r>
            <a:r>
              <a:rPr lang="en-GB" sz="1900" spc="40" dirty="0" smtClean="0">
                <a:solidFill>
                  <a:srgbClr val="6399BF"/>
                </a:solidFill>
                <a:latin typeface="Calibri"/>
                <a:cs typeface="Calibri"/>
              </a:rPr>
              <a:t>more 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concentrated one.</a:t>
            </a:r>
            <a:endParaRPr lang="en-GB" sz="1900" dirty="0" smtClean="0">
              <a:latin typeface="Calibri"/>
              <a:cs typeface="Calibri"/>
            </a:endParaRPr>
          </a:p>
          <a:p>
            <a:pPr marL="240665" marR="5080" indent="-227965">
              <a:lnSpc>
                <a:spcPts val="209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900" spc="5" dirty="0" smtClean="0">
                <a:solidFill>
                  <a:srgbClr val="6399BF"/>
                </a:solidFill>
                <a:latin typeface="Calibri"/>
                <a:cs typeface="Calibri"/>
              </a:rPr>
              <a:t>In the </a:t>
            </a:r>
            <a:r>
              <a:rPr lang="en-GB" sz="1900" spc="15" dirty="0" smtClean="0">
                <a:solidFill>
                  <a:srgbClr val="6399BF"/>
                </a:solidFill>
                <a:latin typeface="Calibri"/>
                <a:cs typeface="Calibri"/>
              </a:rPr>
              <a:t>naturally </a:t>
            </a:r>
            <a:r>
              <a:rPr lang="en-GB" sz="1900" spc="55" dirty="0" smtClean="0">
                <a:solidFill>
                  <a:srgbClr val="6399BF"/>
                </a:solidFill>
                <a:latin typeface="Calibri"/>
                <a:cs typeface="Calibri"/>
              </a:rPr>
              <a:t>occurring </a:t>
            </a:r>
            <a:r>
              <a:rPr lang="en-GB" sz="1900" spc="80" dirty="0" smtClean="0">
                <a:solidFill>
                  <a:srgbClr val="6399BF"/>
                </a:solidFill>
                <a:latin typeface="Calibri"/>
                <a:cs typeface="Calibri"/>
              </a:rPr>
              <a:t>osmosis  </a:t>
            </a:r>
            <a:r>
              <a:rPr lang="en-GB" sz="1900" spc="75" dirty="0" smtClean="0">
                <a:solidFill>
                  <a:srgbClr val="6399BF"/>
                </a:solidFill>
                <a:latin typeface="Calibri"/>
                <a:cs typeface="Calibri"/>
              </a:rPr>
              <a:t>process, </a:t>
            </a:r>
            <a:r>
              <a:rPr lang="en-GB" sz="1900" spc="65" dirty="0" smtClean="0">
                <a:solidFill>
                  <a:srgbClr val="6399BF"/>
                </a:solidFill>
                <a:latin typeface="Calibri"/>
                <a:cs typeface="Calibri"/>
              </a:rPr>
              <a:t>reverse </a:t>
            </a:r>
            <a:r>
              <a:rPr lang="en-GB" sz="1900" spc="80" dirty="0" smtClean="0">
                <a:solidFill>
                  <a:srgbClr val="6399BF"/>
                </a:solidFill>
                <a:latin typeface="Calibri"/>
                <a:cs typeface="Calibri"/>
              </a:rPr>
              <a:t>osmosis </a:t>
            </a:r>
            <a:r>
              <a:rPr lang="en-GB" sz="1900" spc="60" dirty="0" smtClean="0">
                <a:solidFill>
                  <a:srgbClr val="6399BF"/>
                </a:solidFill>
                <a:latin typeface="Calibri"/>
                <a:cs typeface="Calibri"/>
              </a:rPr>
              <a:t>is  </a:t>
            </a:r>
            <a:r>
              <a:rPr lang="en-GB" sz="1900" spc="80" dirty="0" smtClean="0">
                <a:solidFill>
                  <a:srgbClr val="6399BF"/>
                </a:solidFill>
                <a:latin typeface="Calibri"/>
                <a:cs typeface="Calibri"/>
              </a:rPr>
              <a:t>achieved </a:t>
            </a:r>
            <a:r>
              <a:rPr lang="en-GB" sz="1900" spc="75" dirty="0" smtClean="0">
                <a:solidFill>
                  <a:srgbClr val="6399BF"/>
                </a:solidFill>
                <a:latin typeface="Calibri"/>
                <a:cs typeface="Calibri"/>
              </a:rPr>
              <a:t>by </a:t>
            </a:r>
            <a:r>
              <a:rPr lang="en-GB" sz="1900" spc="65" dirty="0" smtClean="0">
                <a:solidFill>
                  <a:srgbClr val="6399BF"/>
                </a:solidFill>
                <a:latin typeface="Calibri"/>
                <a:cs typeface="Calibri"/>
              </a:rPr>
              <a:t>pressurizing </a:t>
            </a:r>
            <a:r>
              <a:rPr lang="en-GB" sz="1900" dirty="0" smtClean="0">
                <a:solidFill>
                  <a:srgbClr val="6399BF"/>
                </a:solidFill>
                <a:latin typeface="Calibri"/>
                <a:cs typeface="Calibri"/>
              </a:rPr>
              <a:t>to</a:t>
            </a:r>
            <a:r>
              <a:rPr lang="en-GB" sz="1900" spc="-55" dirty="0" smtClean="0">
                <a:solidFill>
                  <a:srgbClr val="6399BF"/>
                </a:solidFill>
                <a:latin typeface="Calibri"/>
                <a:cs typeface="Calibri"/>
              </a:rPr>
              <a:t>  a </a:t>
            </a:r>
            <a:r>
              <a:rPr lang="en-GB" sz="1900" spc="55" dirty="0" smtClean="0">
                <a:solidFill>
                  <a:srgbClr val="6399BF"/>
                </a:solidFill>
                <a:latin typeface="Calibri"/>
                <a:cs typeface="Calibri"/>
              </a:rPr>
              <a:t>higher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concentrated </a:t>
            </a:r>
            <a:r>
              <a:rPr lang="en-GB" sz="1900" spc="25" dirty="0" smtClean="0">
                <a:solidFill>
                  <a:srgbClr val="6399BF"/>
                </a:solidFill>
                <a:latin typeface="Calibri"/>
                <a:cs typeface="Calibri"/>
              </a:rPr>
              <a:t>environment. </a:t>
            </a:r>
            <a:r>
              <a:rPr lang="en-GB" sz="1900" spc="-35" dirty="0" smtClean="0">
                <a:solidFill>
                  <a:srgbClr val="6399BF"/>
                </a:solidFill>
                <a:latin typeface="Calibri"/>
                <a:cs typeface="Calibri"/>
              </a:rPr>
              <a:t>If a </a:t>
            </a:r>
            <a:r>
              <a:rPr lang="en-GB" sz="1900" spc="55" dirty="0" smtClean="0">
                <a:solidFill>
                  <a:srgbClr val="6399BF"/>
                </a:solidFill>
                <a:latin typeface="Calibri"/>
                <a:cs typeface="Calibri"/>
              </a:rPr>
              <a:t>higher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concentrated </a:t>
            </a:r>
            <a:r>
              <a:rPr lang="en-GB" sz="1900" spc="35" dirty="0" smtClean="0">
                <a:solidFill>
                  <a:srgbClr val="6399BF"/>
                </a:solidFill>
                <a:latin typeface="Calibri"/>
                <a:cs typeface="Calibri"/>
              </a:rPr>
              <a:t>environment </a:t>
            </a:r>
            <a:r>
              <a:rPr lang="en-GB" sz="1900" spc="60" dirty="0" smtClean="0">
                <a:solidFill>
                  <a:srgbClr val="6399BF"/>
                </a:solidFill>
                <a:latin typeface="Calibri"/>
                <a:cs typeface="Calibri"/>
              </a:rPr>
              <a:t>is pressurized, </a:t>
            </a:r>
            <a:r>
              <a:rPr lang="en-GB" sz="1900" spc="25" dirty="0" smtClean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lang="en-GB" sz="1900" spc="114" dirty="0" smtClean="0">
                <a:solidFill>
                  <a:srgbClr val="6399BF"/>
                </a:solidFill>
                <a:latin typeface="Calibri"/>
                <a:cs typeface="Calibri"/>
              </a:rPr>
              <a:t>passes </a:t>
            </a:r>
            <a:r>
              <a:rPr lang="en-GB" sz="1900" spc="40" dirty="0" smtClean="0">
                <a:solidFill>
                  <a:srgbClr val="6399BF"/>
                </a:solidFill>
                <a:latin typeface="Calibri"/>
                <a:cs typeface="Calibri"/>
              </a:rPr>
              <a:t>through the </a:t>
            </a:r>
            <a:r>
              <a:rPr lang="en-GB" sz="1900" spc="35" dirty="0" smtClean="0">
                <a:solidFill>
                  <a:srgbClr val="6399BF"/>
                </a:solidFill>
                <a:latin typeface="Calibri"/>
                <a:cs typeface="Calibri"/>
              </a:rPr>
              <a:t>lower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concentrated</a:t>
            </a:r>
            <a:r>
              <a:rPr lang="en-GB" sz="1900" spc="6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lang="en-GB" sz="1900" spc="50" dirty="0" smtClean="0">
                <a:solidFill>
                  <a:srgbClr val="6399BF"/>
                </a:solidFill>
                <a:latin typeface="Calibri"/>
                <a:cs typeface="Calibri"/>
              </a:rPr>
              <a:t>one.</a:t>
            </a:r>
            <a:endParaRPr lang="en-GB"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732054" y="2132626"/>
            <a:ext cx="3912870" cy="42223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0665" marR="27305" indent="-227965">
              <a:lnSpc>
                <a:spcPts val="2090"/>
              </a:lnSpc>
              <a:spcBef>
                <a:spcPts val="325"/>
              </a:spcBef>
              <a:buChar char="•"/>
              <a:tabLst>
                <a:tab pos="240665" algn="l"/>
                <a:tab pos="241300" algn="l"/>
              </a:tabLst>
            </a:pPr>
            <a:r>
              <a:rPr spc="65" dirty="0"/>
              <a:t>Semi-permeable </a:t>
            </a:r>
            <a:r>
              <a:rPr spc="60" dirty="0"/>
              <a:t>membranes</a:t>
            </a:r>
            <a:r>
              <a:rPr spc="-5" dirty="0"/>
              <a:t> </a:t>
            </a:r>
            <a:r>
              <a:rPr spc="100" dirty="0"/>
              <a:t>used  </a:t>
            </a:r>
            <a:r>
              <a:rPr spc="15" dirty="0"/>
              <a:t>in </a:t>
            </a:r>
            <a:r>
              <a:rPr spc="65" dirty="0"/>
              <a:t>reverse </a:t>
            </a:r>
            <a:r>
              <a:rPr spc="80" dirty="0"/>
              <a:t>osmosis </a:t>
            </a:r>
            <a:r>
              <a:rPr spc="75" dirty="0"/>
              <a:t>systems </a:t>
            </a:r>
            <a:r>
              <a:rPr lang="nl-BE" spc="55" dirty="0" smtClean="0"/>
              <a:t>have a </a:t>
            </a:r>
            <a:r>
              <a:rPr spc="60" dirty="0" smtClean="0"/>
              <a:t>pore </a:t>
            </a:r>
            <a:r>
              <a:rPr spc="35" dirty="0" smtClean="0"/>
              <a:t>diameter</a:t>
            </a:r>
            <a:r>
              <a:rPr lang="en-GB" spc="35" dirty="0" smtClean="0"/>
              <a:t> </a:t>
            </a:r>
            <a:r>
              <a:rPr spc="15" dirty="0" smtClean="0"/>
              <a:t>of </a:t>
            </a:r>
            <a:r>
              <a:rPr spc="30" dirty="0"/>
              <a:t>8-</a:t>
            </a:r>
            <a:r>
              <a:rPr spc="30" dirty="0" smtClean="0"/>
              <a:t>12</a:t>
            </a:r>
            <a:r>
              <a:rPr lang="tr-TR" spc="30" dirty="0" smtClean="0"/>
              <a:t> </a:t>
            </a:r>
            <a:r>
              <a:rPr spc="30" dirty="0" smtClean="0"/>
              <a:t>angstroms</a:t>
            </a:r>
            <a:r>
              <a:rPr spc="30" dirty="0"/>
              <a:t>.  </a:t>
            </a:r>
            <a:r>
              <a:rPr dirty="0"/>
              <a:t>Water </a:t>
            </a:r>
            <a:r>
              <a:rPr spc="65" dirty="0"/>
              <a:t>molecules </a:t>
            </a:r>
            <a:r>
              <a:rPr spc="55" dirty="0"/>
              <a:t>are </a:t>
            </a:r>
            <a:r>
              <a:rPr spc="40" dirty="0"/>
              <a:t>smaller </a:t>
            </a:r>
            <a:r>
              <a:rPr spc="25" dirty="0"/>
              <a:t>than  </a:t>
            </a:r>
            <a:r>
              <a:rPr spc="-10" dirty="0"/>
              <a:t>8-12 </a:t>
            </a:r>
            <a:r>
              <a:rPr spc="60" dirty="0"/>
              <a:t>angstroms </a:t>
            </a:r>
            <a:r>
              <a:rPr spc="75" dirty="0"/>
              <a:t>and have </a:t>
            </a:r>
            <a:r>
              <a:rPr spc="85" dirty="0"/>
              <a:t>a </a:t>
            </a:r>
            <a:r>
              <a:rPr spc="25" dirty="0"/>
              <a:t>neutral  </a:t>
            </a:r>
            <a:r>
              <a:rPr spc="40" dirty="0" smtClean="0"/>
              <a:t>electric</a:t>
            </a:r>
            <a:r>
              <a:rPr lang="en-GB" spc="40" dirty="0" smtClean="0"/>
              <a:t> </a:t>
            </a:r>
            <a:r>
              <a:rPr spc="65" dirty="0" smtClean="0"/>
              <a:t>charge</a:t>
            </a:r>
            <a:r>
              <a:rPr spc="65" dirty="0"/>
              <a:t>. For </a:t>
            </a:r>
            <a:r>
              <a:rPr spc="25" dirty="0"/>
              <a:t>this </a:t>
            </a:r>
            <a:r>
              <a:rPr spc="50" dirty="0"/>
              <a:t>reason,  </a:t>
            </a:r>
            <a:r>
              <a:rPr spc="25" dirty="0"/>
              <a:t>water </a:t>
            </a:r>
            <a:r>
              <a:rPr spc="65" dirty="0"/>
              <a:t>molecules </a:t>
            </a:r>
            <a:r>
              <a:rPr spc="85" dirty="0"/>
              <a:t>can </a:t>
            </a:r>
            <a:r>
              <a:rPr spc="60" dirty="0"/>
              <a:t>easily </a:t>
            </a:r>
            <a:r>
              <a:rPr spc="110" dirty="0"/>
              <a:t>pass  </a:t>
            </a:r>
            <a:r>
              <a:rPr spc="40" dirty="0"/>
              <a:t>through </a:t>
            </a:r>
            <a:r>
              <a:rPr spc="25" dirty="0"/>
              <a:t>the</a:t>
            </a:r>
            <a:r>
              <a:rPr spc="60" dirty="0"/>
              <a:t> </a:t>
            </a:r>
            <a:r>
              <a:rPr spc="50" dirty="0"/>
              <a:t>membranes.</a:t>
            </a:r>
          </a:p>
          <a:p>
            <a:pPr marL="240665" marR="5080" indent="-227965">
              <a:lnSpc>
                <a:spcPts val="2090"/>
              </a:lnSpc>
              <a:spcBef>
                <a:spcPts val="1135"/>
              </a:spcBef>
              <a:buChar char="•"/>
              <a:tabLst>
                <a:tab pos="240665" algn="l"/>
                <a:tab pos="241300" algn="l"/>
              </a:tabLst>
            </a:pPr>
            <a:r>
              <a:rPr spc="40" dirty="0"/>
              <a:t>However, positively </a:t>
            </a:r>
            <a:r>
              <a:rPr spc="75" dirty="0"/>
              <a:t>and </a:t>
            </a:r>
            <a:r>
              <a:rPr spc="55" dirty="0"/>
              <a:t>negatively  </a:t>
            </a:r>
            <a:r>
              <a:rPr spc="85" dirty="0"/>
              <a:t>charged </a:t>
            </a:r>
            <a:r>
              <a:rPr spc="60" dirty="0"/>
              <a:t>ions </a:t>
            </a:r>
            <a:r>
              <a:rPr spc="75" dirty="0"/>
              <a:t>and </a:t>
            </a:r>
            <a:r>
              <a:rPr spc="65" dirty="0"/>
              <a:t>molecules </a:t>
            </a:r>
            <a:r>
              <a:rPr spc="15" dirty="0"/>
              <a:t>in </a:t>
            </a:r>
            <a:r>
              <a:rPr spc="25" dirty="0"/>
              <a:t>the  </a:t>
            </a:r>
            <a:r>
              <a:rPr spc="-10" dirty="0"/>
              <a:t>water, </a:t>
            </a:r>
            <a:r>
              <a:rPr spc="50" dirty="0"/>
              <a:t>bacteria </a:t>
            </a:r>
            <a:r>
              <a:rPr spc="75" dirty="0"/>
              <a:t>and </a:t>
            </a:r>
            <a:r>
              <a:rPr spc="60" dirty="0"/>
              <a:t>viruses </a:t>
            </a:r>
            <a:r>
              <a:rPr spc="50" dirty="0"/>
              <a:t>cannot  </a:t>
            </a:r>
            <a:r>
              <a:rPr spc="110" dirty="0"/>
              <a:t>pass </a:t>
            </a:r>
            <a:r>
              <a:rPr spc="40" dirty="0"/>
              <a:t>through </a:t>
            </a:r>
            <a:r>
              <a:rPr spc="25" dirty="0"/>
              <a:t>the </a:t>
            </a:r>
            <a:r>
              <a:rPr spc="60" dirty="0" smtClean="0"/>
              <a:t>membranes</a:t>
            </a:r>
            <a:r>
              <a:rPr lang="nl-BE" spc="60" dirty="0" smtClean="0"/>
              <a:t>,</a:t>
            </a:r>
            <a:r>
              <a:rPr spc="60" dirty="0" smtClean="0"/>
              <a:t>  </a:t>
            </a:r>
            <a:r>
              <a:rPr spc="100" dirty="0"/>
              <a:t>because </a:t>
            </a:r>
            <a:r>
              <a:rPr spc="35" dirty="0"/>
              <a:t>they </a:t>
            </a:r>
            <a:r>
              <a:rPr spc="55" dirty="0"/>
              <a:t>are </a:t>
            </a:r>
            <a:r>
              <a:rPr spc="85" dirty="0"/>
              <a:t>bigger</a:t>
            </a:r>
            <a:r>
              <a:rPr spc="25" dirty="0"/>
              <a:t> than</a:t>
            </a:r>
          </a:p>
          <a:p>
            <a:pPr marL="240665" marR="635635">
              <a:lnSpc>
                <a:spcPts val="2090"/>
              </a:lnSpc>
            </a:pPr>
            <a:r>
              <a:rPr spc="-85" dirty="0"/>
              <a:t>12 </a:t>
            </a:r>
            <a:r>
              <a:rPr spc="60" dirty="0" smtClean="0"/>
              <a:t>angstroms</a:t>
            </a:r>
            <a:r>
              <a:rPr lang="nl-BE" spc="60" dirty="0" smtClean="0"/>
              <a:t>,</a:t>
            </a:r>
            <a:r>
              <a:rPr spc="60" dirty="0" smtClean="0"/>
              <a:t> </a:t>
            </a:r>
            <a:r>
              <a:rPr spc="75" dirty="0"/>
              <a:t>and </a:t>
            </a:r>
            <a:r>
              <a:rPr spc="10" dirty="0"/>
              <a:t>flow </a:t>
            </a:r>
            <a:r>
              <a:rPr dirty="0"/>
              <a:t>to </a:t>
            </a:r>
            <a:r>
              <a:rPr spc="25" dirty="0"/>
              <a:t>the  </a:t>
            </a:r>
            <a:r>
              <a:rPr spc="55" dirty="0" smtClean="0"/>
              <a:t>drain.</a:t>
            </a:r>
            <a:endParaRPr spc="5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7650" cy="2052320"/>
          </a:xfrm>
          <a:custGeom>
            <a:avLst/>
            <a:gdLst/>
            <a:ahLst/>
            <a:cxnLst/>
            <a:rect l="l" t="t" r="r" b="b"/>
            <a:pathLst>
              <a:path w="9137650" h="2052320">
                <a:moveTo>
                  <a:pt x="0" y="2052002"/>
                </a:moveTo>
                <a:lnTo>
                  <a:pt x="9137650" y="2052002"/>
                </a:lnTo>
                <a:lnTo>
                  <a:pt x="9137650" y="0"/>
                </a:lnTo>
                <a:lnTo>
                  <a:pt x="0" y="0"/>
                </a:lnTo>
                <a:lnTo>
                  <a:pt x="0" y="2052002"/>
                </a:lnTo>
                <a:close/>
              </a:path>
            </a:pathLst>
          </a:custGeom>
          <a:solidFill>
            <a:srgbClr val="6399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48485"/>
            <a:ext cx="4156075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10"/>
              </a:lnSpc>
              <a:spcBef>
                <a:spcPts val="100"/>
              </a:spcBef>
            </a:pPr>
            <a:r>
              <a:rPr sz="3600" spc="335" dirty="0"/>
              <a:t>REVERSE</a:t>
            </a:r>
            <a:r>
              <a:rPr sz="3600" spc="35" dirty="0"/>
              <a:t> </a:t>
            </a:r>
            <a:r>
              <a:rPr sz="3600" spc="275" dirty="0"/>
              <a:t>OSMOSIS</a:t>
            </a:r>
            <a:endParaRPr sz="3600"/>
          </a:p>
          <a:p>
            <a:pPr marL="12700">
              <a:lnSpc>
                <a:spcPts val="5890"/>
              </a:lnSpc>
            </a:pPr>
            <a:r>
              <a:rPr spc="350" dirty="0"/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2453958"/>
            <a:ext cx="3994150" cy="258275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238760" indent="-228600">
              <a:lnSpc>
                <a:spcPts val="2200"/>
              </a:lnSpc>
              <a:spcBef>
                <a:spcPts val="3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65" dirty="0">
                <a:solidFill>
                  <a:srgbClr val="6399BF"/>
                </a:solidFill>
                <a:latin typeface="Calibri"/>
                <a:cs typeface="Calibri"/>
              </a:rPr>
              <a:t>Undersink 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sz="2000" spc="10" dirty="0">
                <a:solidFill>
                  <a:srgbClr val="6399BF"/>
                </a:solidFill>
                <a:latin typeface="Calibri"/>
                <a:cs typeface="Calibri"/>
              </a:rPr>
              <a:t>treatment  </a:t>
            </a:r>
            <a:r>
              <a:rPr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device</a:t>
            </a:r>
            <a:r>
              <a:rPr lang="en-GB"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s</a:t>
            </a:r>
            <a:r>
              <a:rPr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lang="en-GB" sz="2000" spc="60" dirty="0" smtClean="0">
                <a:solidFill>
                  <a:srgbClr val="6399BF"/>
                </a:solidFill>
                <a:latin typeface="Calibri"/>
                <a:cs typeface="Calibri"/>
              </a:rPr>
              <a:t>are</a:t>
            </a:r>
            <a:r>
              <a:rPr sz="2000" spc="6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100" dirty="0">
                <a:solidFill>
                  <a:srgbClr val="6399BF"/>
                </a:solidFill>
                <a:latin typeface="Calibri"/>
                <a:cs typeface="Calibri"/>
              </a:rPr>
              <a:t>designed </a:t>
            </a:r>
            <a:r>
              <a:rPr sz="2000" dirty="0">
                <a:solidFill>
                  <a:srgbClr val="6399BF"/>
                </a:solidFill>
                <a:latin typeface="Calibri"/>
                <a:cs typeface="Calibri"/>
              </a:rPr>
              <a:t>to 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work</a:t>
            </a:r>
            <a:r>
              <a:rPr sz="2000" spc="-20" dirty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399BF"/>
                </a:solidFill>
                <a:latin typeface="Calibri"/>
                <a:cs typeface="Calibri"/>
              </a:rPr>
              <a:t>with  </a:t>
            </a:r>
            <a:r>
              <a:rPr sz="2000" spc="10" dirty="0">
                <a:solidFill>
                  <a:srgbClr val="6399BF"/>
                </a:solidFill>
                <a:latin typeface="Calibri"/>
                <a:cs typeface="Calibri"/>
              </a:rPr>
              <a:t>minimum 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water 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pressure. </a:t>
            </a:r>
            <a:r>
              <a:rPr sz="2000" spc="-55" dirty="0">
                <a:solidFill>
                  <a:srgbClr val="6399BF"/>
                </a:solidFill>
                <a:latin typeface="Calibri"/>
                <a:cs typeface="Calibri"/>
              </a:rPr>
              <a:t>It  </a:t>
            </a:r>
            <a:r>
              <a:rPr sz="2000" spc="110" dirty="0">
                <a:solidFill>
                  <a:srgbClr val="6399BF"/>
                </a:solidFill>
                <a:latin typeface="Calibri"/>
                <a:cs typeface="Calibri"/>
              </a:rPr>
              <a:t>does </a:t>
            </a:r>
            <a:r>
              <a:rPr sz="2000" spc="10" dirty="0">
                <a:solidFill>
                  <a:srgbClr val="6399BF"/>
                </a:solidFill>
                <a:latin typeface="Calibri"/>
                <a:cs typeface="Calibri"/>
              </a:rPr>
              <a:t>not 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require </a:t>
            </a:r>
            <a:r>
              <a:rPr sz="2000" spc="65" dirty="0">
                <a:solidFill>
                  <a:srgbClr val="6399BF"/>
                </a:solidFill>
                <a:latin typeface="Calibri"/>
                <a:cs typeface="Calibri"/>
              </a:rPr>
              <a:t>chemical </a:t>
            </a:r>
            <a:r>
              <a:rPr sz="2000" spc="100" dirty="0">
                <a:solidFill>
                  <a:srgbClr val="6399BF"/>
                </a:solidFill>
                <a:latin typeface="Calibri"/>
                <a:cs typeface="Calibri"/>
              </a:rPr>
              <a:t>use </a:t>
            </a:r>
            <a:r>
              <a:rPr sz="2000" spc="75" dirty="0" smtClean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sz="2000" spc="80" dirty="0">
                <a:solidFill>
                  <a:srgbClr val="6399BF"/>
                </a:solidFill>
                <a:latin typeface="Calibri"/>
                <a:cs typeface="Calibri"/>
              </a:rPr>
              <a:t>produces 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quality </a:t>
            </a:r>
            <a:r>
              <a:rPr sz="2000" spc="-15" dirty="0">
                <a:solidFill>
                  <a:srgbClr val="6399BF"/>
                </a:solidFill>
                <a:latin typeface="Calibri"/>
                <a:cs typeface="Calibri"/>
              </a:rPr>
              <a:t>water.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-55" dirty="0" smtClean="0">
                <a:solidFill>
                  <a:srgbClr val="6399BF"/>
                </a:solidFill>
                <a:latin typeface="Calibri"/>
                <a:cs typeface="Calibri"/>
              </a:rPr>
              <a:t>It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sz="2000" spc="60" dirty="0" smtClean="0">
                <a:solidFill>
                  <a:srgbClr val="6399BF"/>
                </a:solidFill>
                <a:latin typeface="Calibri"/>
                <a:cs typeface="Calibri"/>
              </a:rPr>
              <a:t>is 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manufactured </a:t>
            </a:r>
            <a:r>
              <a:rPr sz="2000" spc="114" dirty="0">
                <a:solidFill>
                  <a:srgbClr val="6399BF"/>
                </a:solidFill>
                <a:latin typeface="Calibri"/>
                <a:cs typeface="Calibri"/>
              </a:rPr>
              <a:t>as </a:t>
            </a:r>
            <a:r>
              <a:rPr sz="2000" spc="90" dirty="0">
                <a:solidFill>
                  <a:srgbClr val="6399BF"/>
                </a:solidFill>
                <a:latin typeface="Calibri"/>
                <a:cs typeface="Calibri"/>
              </a:rPr>
              <a:t>a </a:t>
            </a:r>
            <a:r>
              <a:rPr sz="2000" spc="65" dirty="0">
                <a:solidFill>
                  <a:srgbClr val="6399BF"/>
                </a:solidFill>
                <a:latin typeface="Calibri"/>
                <a:cs typeface="Calibri"/>
              </a:rPr>
              <a:t>compact  </a:t>
            </a:r>
            <a:r>
              <a:rPr sz="2000" spc="90" dirty="0">
                <a:solidFill>
                  <a:srgbClr val="6399BF"/>
                </a:solidFill>
                <a:latin typeface="Calibri"/>
                <a:cs typeface="Calibri"/>
              </a:rPr>
              <a:t>device </a:t>
            </a:r>
            <a:r>
              <a:rPr sz="2000" spc="-5" dirty="0">
                <a:solidFill>
                  <a:srgbClr val="6399BF"/>
                </a:solidFill>
                <a:latin typeface="Calibri"/>
                <a:cs typeface="Calibri"/>
              </a:rPr>
              <a:t>that </a:t>
            </a:r>
            <a:r>
              <a:rPr sz="2000" spc="90" dirty="0">
                <a:solidFill>
                  <a:srgbClr val="6399BF"/>
                </a:solidFill>
                <a:latin typeface="Calibri"/>
                <a:cs typeface="Calibri"/>
              </a:rPr>
              <a:t>can </a:t>
            </a:r>
            <a:r>
              <a:rPr sz="2000" spc="65" dirty="0">
                <a:solidFill>
                  <a:srgbClr val="6399BF"/>
                </a:solidFill>
                <a:latin typeface="Calibri"/>
                <a:cs typeface="Calibri"/>
              </a:rPr>
              <a:t>easily </a:t>
            </a:r>
            <a:r>
              <a:rPr sz="2000" spc="110" dirty="0">
                <a:solidFill>
                  <a:srgbClr val="6399BF"/>
                </a:solidFill>
                <a:latin typeface="Calibri"/>
                <a:cs typeface="Calibri"/>
              </a:rPr>
              <a:t>be</a:t>
            </a:r>
            <a:r>
              <a:rPr sz="2000" spc="-20" dirty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installed </a:t>
            </a:r>
            <a:r>
              <a:rPr sz="2000" spc="60" dirty="0" smtClean="0">
                <a:solidFill>
                  <a:srgbClr val="6399BF"/>
                </a:solidFill>
                <a:latin typeface="Calibri"/>
                <a:cs typeface="Calibri"/>
              </a:rPr>
              <a:t>anywhere 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thanks </a:t>
            </a:r>
            <a:r>
              <a:rPr sz="2000" dirty="0">
                <a:solidFill>
                  <a:srgbClr val="6399BF"/>
                </a:solidFill>
                <a:latin typeface="Calibri"/>
                <a:cs typeface="Calibri"/>
              </a:rPr>
              <a:t>to </a:t>
            </a:r>
            <a:r>
              <a:rPr sz="2000" spc="10" dirty="0">
                <a:solidFill>
                  <a:srgbClr val="6399BF"/>
                </a:solidFill>
                <a:latin typeface="Calibri"/>
                <a:cs typeface="Calibri"/>
              </a:rPr>
              <a:t>minimum </a:t>
            </a:r>
            <a:r>
              <a:rPr sz="2000" spc="55" dirty="0" smtClean="0">
                <a:solidFill>
                  <a:srgbClr val="6399BF"/>
                </a:solidFill>
                <a:latin typeface="Calibri"/>
                <a:cs typeface="Calibri"/>
              </a:rPr>
              <a:t>dimensions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7570" y="2453958"/>
            <a:ext cx="3817620" cy="314701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2200"/>
              </a:lnSpc>
              <a:spcBef>
                <a:spcPts val="340"/>
              </a:spcBef>
              <a:buChar char="•"/>
              <a:tabLst>
                <a:tab pos="240665" algn="l"/>
                <a:tab pos="241300" algn="l"/>
              </a:tabLst>
            </a:pPr>
            <a:r>
              <a:rPr lang="nl-BE" sz="2000" spc="160" dirty="0" smtClean="0">
                <a:solidFill>
                  <a:srgbClr val="6399BF"/>
                </a:solidFill>
                <a:latin typeface="Calibri"/>
                <a:cs typeface="Calibri"/>
              </a:rPr>
              <a:t>An </a:t>
            </a:r>
            <a:r>
              <a:rPr sz="2000" spc="160" dirty="0" smtClean="0">
                <a:solidFill>
                  <a:srgbClr val="6399BF"/>
                </a:solidFill>
                <a:latin typeface="Calibri"/>
                <a:cs typeface="Calibri"/>
              </a:rPr>
              <a:t>RO </a:t>
            </a:r>
            <a:r>
              <a:rPr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device </a:t>
            </a:r>
            <a:r>
              <a:rPr sz="2000" spc="100" dirty="0" smtClean="0">
                <a:solidFill>
                  <a:srgbClr val="6399BF"/>
                </a:solidFill>
                <a:latin typeface="Calibri"/>
                <a:cs typeface="Calibri"/>
              </a:rPr>
              <a:t>enhances</a:t>
            </a:r>
            <a:r>
              <a:rPr lang="en-GB" sz="2000" spc="100" dirty="0" smtClean="0">
                <a:solidFill>
                  <a:srgbClr val="6399BF"/>
                </a:solidFill>
                <a:latin typeface="Calibri"/>
                <a:cs typeface="Calibri"/>
              </a:rPr>
              <a:t> the</a:t>
            </a:r>
            <a:r>
              <a:rPr sz="2000" spc="10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6399BF"/>
                </a:solidFill>
                <a:latin typeface="Calibri"/>
                <a:cs typeface="Calibri"/>
              </a:rPr>
              <a:t>taste </a:t>
            </a:r>
            <a:r>
              <a:rPr sz="2000" spc="75" dirty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quality </a:t>
            </a:r>
            <a:r>
              <a:rPr sz="2000" spc="15" dirty="0">
                <a:solidFill>
                  <a:srgbClr val="6399BF"/>
                </a:solidFill>
                <a:latin typeface="Calibri"/>
                <a:cs typeface="Calibri"/>
              </a:rPr>
              <a:t>of </a:t>
            </a:r>
            <a:r>
              <a:rPr sz="2000" spc="35" dirty="0">
                <a:solidFill>
                  <a:srgbClr val="6399BF"/>
                </a:solidFill>
                <a:latin typeface="Calibri"/>
                <a:cs typeface="Calibri"/>
              </a:rPr>
              <a:t>your </a:t>
            </a:r>
            <a:r>
              <a:rPr sz="2000" spc="-15" dirty="0">
                <a:solidFill>
                  <a:srgbClr val="6399BF"/>
                </a:solidFill>
                <a:latin typeface="Calibri"/>
                <a:cs typeface="Calibri"/>
              </a:rPr>
              <a:t>water.  </a:t>
            </a:r>
            <a:r>
              <a:rPr sz="2000" spc="-55" dirty="0">
                <a:solidFill>
                  <a:srgbClr val="6399BF"/>
                </a:solidFill>
                <a:latin typeface="Calibri"/>
                <a:cs typeface="Calibri"/>
              </a:rPr>
              <a:t>It </a:t>
            </a:r>
            <a:r>
              <a:rPr sz="2000" spc="105" dirty="0">
                <a:solidFill>
                  <a:srgbClr val="6399BF"/>
                </a:solidFill>
                <a:latin typeface="Calibri"/>
                <a:cs typeface="Calibri"/>
              </a:rPr>
              <a:t>decreases 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odor </a:t>
            </a:r>
            <a:r>
              <a:rPr sz="2000" spc="75" dirty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sediment  </a:t>
            </a:r>
            <a:r>
              <a:rPr sz="2000" spc="15" dirty="0">
                <a:solidFill>
                  <a:srgbClr val="6399BF"/>
                </a:solidFill>
                <a:latin typeface="Calibri"/>
                <a:cs typeface="Calibri"/>
              </a:rPr>
              <a:t>whilst 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minimizing 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chlorine </a:t>
            </a:r>
            <a:r>
              <a:rPr sz="2000" spc="65" dirty="0">
                <a:solidFill>
                  <a:srgbClr val="6399BF"/>
                </a:solidFill>
                <a:latin typeface="Calibri"/>
                <a:cs typeface="Calibri"/>
              </a:rPr>
              <a:t>up </a:t>
            </a:r>
            <a:r>
              <a:rPr sz="2000" dirty="0">
                <a:solidFill>
                  <a:srgbClr val="6399BF"/>
                </a:solidFill>
                <a:latin typeface="Calibri"/>
                <a:cs typeface="Calibri"/>
              </a:rPr>
              <a:t>to  </a:t>
            </a:r>
            <a:r>
              <a:rPr sz="2000" spc="75" dirty="0">
                <a:solidFill>
                  <a:srgbClr val="6399BF"/>
                </a:solidFill>
                <a:latin typeface="Calibri"/>
                <a:cs typeface="Calibri"/>
              </a:rPr>
              <a:t>99%. </a:t>
            </a:r>
            <a:r>
              <a:rPr sz="2000" spc="85" dirty="0">
                <a:solidFill>
                  <a:srgbClr val="6399BF"/>
                </a:solidFill>
                <a:latin typeface="Calibri"/>
                <a:cs typeface="Calibri"/>
              </a:rPr>
              <a:t>Reverse osmosis </a:t>
            </a:r>
            <a:r>
              <a:rPr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device</a:t>
            </a:r>
            <a:r>
              <a:rPr lang="en-GB"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s</a:t>
            </a:r>
            <a:r>
              <a:rPr sz="2000" spc="90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75" dirty="0" smtClean="0">
                <a:solidFill>
                  <a:srgbClr val="6399BF"/>
                </a:solidFill>
                <a:latin typeface="Calibri"/>
                <a:cs typeface="Calibri"/>
              </a:rPr>
              <a:t>also </a:t>
            </a:r>
            <a:r>
              <a:rPr sz="2000" spc="105" dirty="0" smtClean="0">
                <a:solidFill>
                  <a:srgbClr val="6399BF"/>
                </a:solidFill>
                <a:latin typeface="Calibri"/>
                <a:cs typeface="Calibri"/>
              </a:rPr>
              <a:t>decrease 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contaminants  </a:t>
            </a:r>
            <a:r>
              <a:rPr sz="2000" spc="90" dirty="0">
                <a:solidFill>
                  <a:srgbClr val="6399BF"/>
                </a:solidFill>
                <a:latin typeface="Calibri"/>
                <a:cs typeface="Calibri"/>
              </a:rPr>
              <a:t>such </a:t>
            </a:r>
            <a:r>
              <a:rPr sz="2000" spc="114" dirty="0">
                <a:solidFill>
                  <a:srgbClr val="6399BF"/>
                </a:solidFill>
                <a:latin typeface="Calibri"/>
                <a:cs typeface="Calibri"/>
              </a:rPr>
              <a:t>as 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lead, </a:t>
            </a:r>
            <a:r>
              <a:rPr sz="2000" spc="35" dirty="0">
                <a:solidFill>
                  <a:srgbClr val="6399BF"/>
                </a:solidFill>
                <a:latin typeface="Calibri"/>
                <a:cs typeface="Calibri"/>
              </a:rPr>
              <a:t>copper, 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barium, </a:t>
            </a:r>
            <a:r>
              <a:rPr sz="2000" spc="25" dirty="0" smtClean="0">
                <a:solidFill>
                  <a:srgbClr val="6399BF"/>
                </a:solidFill>
                <a:latin typeface="Calibri"/>
                <a:cs typeface="Calibri"/>
              </a:rPr>
              <a:t>chromium</a:t>
            </a:r>
            <a:r>
              <a:rPr sz="2000" spc="25" dirty="0">
                <a:solidFill>
                  <a:srgbClr val="6399BF"/>
                </a:solidFill>
                <a:latin typeface="Calibri"/>
                <a:cs typeface="Calibri"/>
              </a:rPr>
              <a:t>, </a:t>
            </a:r>
            <a:r>
              <a:rPr sz="2000" spc="15" dirty="0">
                <a:solidFill>
                  <a:srgbClr val="6399BF"/>
                </a:solidFill>
                <a:latin typeface="Calibri"/>
                <a:cs typeface="Calibri"/>
              </a:rPr>
              <a:t>mercury, 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sodium, </a:t>
            </a:r>
            <a:r>
              <a:rPr sz="2000" spc="40" dirty="0" smtClean="0">
                <a:solidFill>
                  <a:srgbClr val="6399BF"/>
                </a:solidFill>
                <a:latin typeface="Calibri"/>
                <a:cs typeface="Calibri"/>
              </a:rPr>
              <a:t>cadmium</a:t>
            </a:r>
            <a:r>
              <a:rPr sz="2000" spc="40" dirty="0">
                <a:solidFill>
                  <a:srgbClr val="6399BF"/>
                </a:solidFill>
                <a:latin typeface="Calibri"/>
                <a:cs typeface="Calibri"/>
              </a:rPr>
              <a:t>, </a:t>
            </a:r>
            <a:r>
              <a:rPr sz="2000" spc="15" dirty="0">
                <a:solidFill>
                  <a:srgbClr val="6399BF"/>
                </a:solidFill>
                <a:latin typeface="Calibri"/>
                <a:cs typeface="Calibri"/>
              </a:rPr>
              <a:t>fluoride, </a:t>
            </a:r>
            <a:r>
              <a:rPr sz="2000" spc="-15" dirty="0">
                <a:solidFill>
                  <a:srgbClr val="6399BF"/>
                </a:solidFill>
                <a:latin typeface="Calibri"/>
                <a:cs typeface="Calibri"/>
              </a:rPr>
              <a:t>nitrite, </a:t>
            </a:r>
            <a:r>
              <a:rPr sz="2000" spc="0" dirty="0">
                <a:solidFill>
                  <a:srgbClr val="6399BF"/>
                </a:solidFill>
                <a:latin typeface="Calibri"/>
                <a:cs typeface="Calibri"/>
              </a:rPr>
              <a:t>nitrate </a:t>
            </a:r>
            <a:r>
              <a:rPr sz="2000" spc="75" dirty="0" smtClean="0">
                <a:solidFill>
                  <a:srgbClr val="6399BF"/>
                </a:solidFill>
                <a:latin typeface="Calibri"/>
                <a:cs typeface="Calibri"/>
              </a:rPr>
              <a:t>and </a:t>
            </a:r>
            <a:r>
              <a:rPr sz="2000" spc="55" dirty="0" smtClean="0">
                <a:solidFill>
                  <a:srgbClr val="6399BF"/>
                </a:solidFill>
                <a:latin typeface="Calibri"/>
                <a:cs typeface="Calibri"/>
              </a:rPr>
              <a:t>selenium</a:t>
            </a:r>
            <a:r>
              <a:rPr lang="nl-BE" sz="2000" spc="55" dirty="0" smtClean="0">
                <a:solidFill>
                  <a:srgbClr val="6399BF"/>
                </a:solidFill>
                <a:latin typeface="Calibri"/>
                <a:cs typeface="Calibri"/>
              </a:rPr>
              <a:t>,</a:t>
            </a:r>
            <a:r>
              <a:rPr sz="2000" spc="55" dirty="0" smtClean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which </a:t>
            </a:r>
            <a:r>
              <a:rPr sz="2000" spc="55" dirty="0">
                <a:solidFill>
                  <a:srgbClr val="6399BF"/>
                </a:solidFill>
                <a:latin typeface="Calibri"/>
                <a:cs typeface="Calibri"/>
              </a:rPr>
              <a:t>may </a:t>
            </a:r>
            <a:r>
              <a:rPr sz="2000" spc="110" dirty="0">
                <a:solidFill>
                  <a:srgbClr val="6399BF"/>
                </a:solidFill>
                <a:latin typeface="Calibri"/>
                <a:cs typeface="Calibri"/>
              </a:rPr>
              <a:t>be </a:t>
            </a:r>
            <a:r>
              <a:rPr sz="2000" spc="55" dirty="0" smtClean="0">
                <a:solidFill>
                  <a:srgbClr val="6399BF"/>
                </a:solidFill>
                <a:latin typeface="Calibri"/>
                <a:cs typeface="Calibri"/>
              </a:rPr>
              <a:t>present </a:t>
            </a:r>
            <a:r>
              <a:rPr sz="2000" spc="15" dirty="0">
                <a:solidFill>
                  <a:srgbClr val="6399BF"/>
                </a:solidFill>
                <a:latin typeface="Calibri"/>
                <a:cs typeface="Calibri"/>
              </a:rPr>
              <a:t>in</a:t>
            </a:r>
            <a:r>
              <a:rPr sz="2000" spc="50" dirty="0">
                <a:solidFill>
                  <a:srgbClr val="6399B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6399BF"/>
                </a:solidFill>
                <a:latin typeface="Calibri"/>
                <a:cs typeface="Calibri"/>
              </a:rPr>
              <a:t>water.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ADAF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11146"/>
            <a:ext cx="6870700" cy="13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860"/>
              </a:lnSpc>
              <a:spcBef>
                <a:spcPts val="100"/>
              </a:spcBef>
            </a:pPr>
            <a:r>
              <a:rPr spc="275" dirty="0"/>
              <a:t>ION</a:t>
            </a:r>
            <a:r>
              <a:rPr spc="130" dirty="0"/>
              <a:t> </a:t>
            </a:r>
            <a:r>
              <a:rPr spc="315" dirty="0"/>
              <a:t>REMOVAL</a:t>
            </a:r>
          </a:p>
          <a:p>
            <a:pPr marL="12700">
              <a:lnSpc>
                <a:spcPts val="4180"/>
              </a:lnSpc>
            </a:pPr>
            <a:r>
              <a:rPr sz="3600" spc="130" dirty="0"/>
              <a:t>IN </a:t>
            </a:r>
            <a:r>
              <a:rPr sz="3600" spc="335" dirty="0"/>
              <a:t>REVERSE </a:t>
            </a:r>
            <a:r>
              <a:rPr sz="3600" spc="275" dirty="0"/>
              <a:t>OSMOSIS</a:t>
            </a:r>
            <a:r>
              <a:rPr sz="3600" spc="-200" dirty="0"/>
              <a:t> </a:t>
            </a:r>
            <a:r>
              <a:rPr sz="3600" spc="290" dirty="0" smtClean="0"/>
              <a:t>SYSTEM</a:t>
            </a:r>
            <a:r>
              <a:rPr lang="nl-BE" sz="3600" spc="290" dirty="0" smtClean="0"/>
              <a:t>S</a:t>
            </a:r>
            <a:endParaRPr sz="36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66320"/>
              </p:ext>
            </p:extLst>
          </p:nvPr>
        </p:nvGraphicFramePr>
        <p:xfrm>
          <a:off x="457200" y="1656003"/>
          <a:ext cx="8229599" cy="4728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  <a:gridCol w="1519554"/>
                <a:gridCol w="2442210"/>
                <a:gridCol w="1981835"/>
              </a:tblGrid>
              <a:tr h="398145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GB" sz="1400" spc="6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 </a:t>
                      </a:r>
                      <a:r>
                        <a:rPr lang="en-GB" sz="1400" spc="10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lang="en-GB" sz="1400" spc="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ORG.</a:t>
                      </a:r>
                      <a:r>
                        <a:rPr lang="en-GB" sz="1400" spc="-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9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PESTICIDE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GB" sz="1400" spc="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 </a:t>
                      </a:r>
                      <a:r>
                        <a:rPr lang="en-GB" sz="1400" spc="-8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lang="en-GB" sz="1400" spc="1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lang="en-GB" sz="1400" spc="-14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-8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GB" sz="1400" spc="6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 </a:t>
                      </a:r>
                      <a:r>
                        <a:rPr lang="en-GB" sz="1400" spc="10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lang="en-GB" sz="1400" spc="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ORG.</a:t>
                      </a:r>
                      <a:r>
                        <a:rPr lang="en-GB" sz="1400" spc="-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9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PESTICIDE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GB" sz="1400" spc="7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 </a:t>
                      </a:r>
                      <a:r>
                        <a:rPr lang="en-GB" sz="1400" spc="-8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 </a:t>
                      </a:r>
                      <a:r>
                        <a:rPr lang="en-GB" sz="1400" spc="15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lang="en-GB" sz="1400" spc="-13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400" spc="-80" noProof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solidFill>
                      <a:srgbClr val="7F7F7F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25" noProof="0" dirty="0" smtClean="0">
                          <a:latin typeface="Calibri"/>
                          <a:cs typeface="Calibri"/>
                        </a:rPr>
                        <a:t>Aluminium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0" noProof="0" dirty="0" smtClean="0">
                          <a:latin typeface="Calibri"/>
                          <a:cs typeface="Calibri"/>
                        </a:rPr>
                        <a:t>97-98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Nickel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5" noProof="0" dirty="0" smtClean="0">
                          <a:latin typeface="Calibri"/>
                          <a:cs typeface="Calibri"/>
                        </a:rPr>
                        <a:t>97-99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0" noProof="0" dirty="0" smtClean="0">
                          <a:latin typeface="Calibri"/>
                          <a:cs typeface="Calibri"/>
                        </a:rPr>
                        <a:t>Ammonium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85-95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" noProof="0" dirty="0" smtClean="0">
                          <a:latin typeface="Calibri"/>
                          <a:cs typeface="Calibri"/>
                        </a:rPr>
                        <a:t>Nitrate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93-96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Arsenic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94-96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Phosphate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99+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Magnesium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5" noProof="0" dirty="0" smtClean="0">
                          <a:latin typeface="Calibri"/>
                          <a:cs typeface="Calibri"/>
                        </a:rPr>
                        <a:t>Potassium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110" noProof="0" dirty="0" smtClean="0">
                          <a:latin typeface="Calibri"/>
                          <a:cs typeface="Calibri"/>
                        </a:rPr>
                        <a:t>92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Bicarbonate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5" noProof="0" dirty="0" smtClean="0">
                          <a:latin typeface="Calibri"/>
                          <a:cs typeface="Calibri"/>
                        </a:rPr>
                        <a:t>95-96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25" noProof="0" dirty="0" smtClean="0">
                          <a:latin typeface="Calibri"/>
                          <a:cs typeface="Calibri"/>
                        </a:rPr>
                        <a:t>Radioactivity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95-98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Bromide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93-96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5" noProof="0" dirty="0" smtClean="0">
                          <a:latin typeface="Calibri"/>
                          <a:cs typeface="Calibri"/>
                        </a:rPr>
                        <a:t>Radium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5" noProof="0" dirty="0" smtClean="0">
                          <a:latin typeface="Calibri"/>
                          <a:cs typeface="Calibri"/>
                        </a:rPr>
                        <a:t>97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Cadmium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Selenium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5" noProof="0" dirty="0" smtClean="0">
                          <a:latin typeface="Calibri"/>
                          <a:cs typeface="Calibri"/>
                        </a:rPr>
                        <a:t>97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Calcium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Silica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90" noProof="0" dirty="0" smtClean="0">
                          <a:latin typeface="Calibri"/>
                          <a:cs typeface="Calibri"/>
                        </a:rPr>
                        <a:t>85-90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Chloride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94-95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Silver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5" noProof="0" dirty="0" smtClean="0">
                          <a:latin typeface="Calibri"/>
                          <a:cs typeface="Calibri"/>
                        </a:rPr>
                        <a:t>95-97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Chromate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90" noProof="0" dirty="0" smtClean="0">
                          <a:latin typeface="Calibri"/>
                          <a:cs typeface="Calibri"/>
                        </a:rPr>
                        <a:t>90-98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Sodium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92-98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5" noProof="0" dirty="0" smtClean="0">
                          <a:latin typeface="Calibri"/>
                          <a:cs typeface="Calibri"/>
                        </a:rPr>
                        <a:t>Chrome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0" noProof="0" dirty="0" smtClean="0">
                          <a:latin typeface="Calibri"/>
                          <a:cs typeface="Calibri"/>
                        </a:rPr>
                        <a:t>Sulphate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99+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Copper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5" noProof="0" dirty="0" smtClean="0">
                          <a:latin typeface="Calibri"/>
                          <a:cs typeface="Calibri"/>
                        </a:rPr>
                        <a:t>97-99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5" noProof="0" dirty="0" smtClean="0">
                          <a:latin typeface="Calibri"/>
                          <a:cs typeface="Calibri"/>
                        </a:rPr>
                        <a:t>Zinc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98-99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65" noProof="0" dirty="0" smtClean="0">
                          <a:latin typeface="Calibri"/>
                          <a:cs typeface="Calibri"/>
                        </a:rPr>
                        <a:t>Cyanide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90" noProof="0" dirty="0" smtClean="0">
                          <a:latin typeface="Calibri"/>
                          <a:cs typeface="Calibri"/>
                        </a:rPr>
                        <a:t>90-95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0" noProof="0" dirty="0" smtClean="0">
                          <a:latin typeface="Calibri"/>
                          <a:cs typeface="Calibri"/>
                        </a:rPr>
                        <a:t>Boron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50-70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5" noProof="0" dirty="0" smtClean="0">
                          <a:latin typeface="Calibri"/>
                          <a:cs typeface="Calibri"/>
                        </a:rPr>
                        <a:t>Fluoride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94-96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5" noProof="0" dirty="0" smtClean="0">
                          <a:latin typeface="Calibri"/>
                          <a:cs typeface="Calibri"/>
                        </a:rPr>
                        <a:t>Borate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5" noProof="0" dirty="0" smtClean="0">
                          <a:latin typeface="Calibri"/>
                          <a:cs typeface="Calibri"/>
                        </a:rPr>
                        <a:t>30-50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5" noProof="0" dirty="0" smtClean="0">
                          <a:latin typeface="Calibri"/>
                          <a:cs typeface="Calibri"/>
                        </a:rPr>
                        <a:t>Iron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98-99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15" noProof="0" dirty="0" smtClean="0">
                          <a:latin typeface="Calibri"/>
                          <a:cs typeface="Calibri"/>
                        </a:rPr>
                        <a:t>Mercury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Lead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35" noProof="0" dirty="0" smtClean="0">
                          <a:latin typeface="Calibri"/>
                          <a:cs typeface="Calibri"/>
                        </a:rPr>
                        <a:t>Bacteria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99+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E5E5E5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Manganese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80" noProof="0" dirty="0" smtClean="0">
                          <a:latin typeface="Calibri"/>
                          <a:cs typeface="Calibri"/>
                        </a:rPr>
                        <a:t>96-98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40" noProof="0" dirty="0" smtClean="0">
                          <a:latin typeface="Calibri"/>
                          <a:cs typeface="Calibri"/>
                        </a:rPr>
                        <a:t>Virus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en-GB" sz="1400" spc="75" noProof="0" dirty="0" smtClean="0">
                          <a:latin typeface="Calibri"/>
                          <a:cs typeface="Calibri"/>
                        </a:rPr>
                        <a:t>99+</a:t>
                      </a:r>
                      <a:endParaRPr lang="en-GB" sz="1400" noProof="0" dirty="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solidFill>
                      <a:srgbClr val="ADAF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9131300" cy="2420620"/>
          </a:xfrm>
          <a:custGeom>
            <a:avLst/>
            <a:gdLst/>
            <a:ahLst/>
            <a:cxnLst/>
            <a:rect l="l" t="t" r="r" b="b"/>
            <a:pathLst>
              <a:path w="9131300" h="2420620">
                <a:moveTo>
                  <a:pt x="0" y="2420289"/>
                </a:moveTo>
                <a:lnTo>
                  <a:pt x="9131287" y="2420289"/>
                </a:lnTo>
                <a:lnTo>
                  <a:pt x="9131287" y="0"/>
                </a:lnTo>
                <a:lnTo>
                  <a:pt x="0" y="0"/>
                </a:lnTo>
                <a:lnTo>
                  <a:pt x="0" y="2420289"/>
                </a:lnTo>
                <a:close/>
              </a:path>
            </a:pathLst>
          </a:custGeom>
          <a:solidFill>
            <a:srgbClr val="7D47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2420620"/>
          </a:xfrm>
          <a:custGeom>
            <a:avLst/>
            <a:gdLst/>
            <a:ahLst/>
            <a:cxnLst/>
            <a:rect l="l" t="t" r="r" b="b"/>
            <a:pathLst>
              <a:path w="9131300" h="2420620">
                <a:moveTo>
                  <a:pt x="0" y="2420289"/>
                </a:moveTo>
                <a:lnTo>
                  <a:pt x="9131300" y="2420289"/>
                </a:lnTo>
                <a:lnTo>
                  <a:pt x="9131300" y="0"/>
                </a:lnTo>
                <a:lnTo>
                  <a:pt x="0" y="0"/>
                </a:lnTo>
                <a:lnTo>
                  <a:pt x="0" y="242028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2820" y="2886415"/>
            <a:ext cx="6000408" cy="378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1169958"/>
            <a:ext cx="3825240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>
              <a:lnSpc>
                <a:spcPts val="2200"/>
              </a:lnSpc>
              <a:spcBef>
                <a:spcPts val="34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40" dirty="0">
                <a:solidFill>
                  <a:srgbClr val="FFFEF9"/>
                </a:solidFill>
                <a:latin typeface="Calibri"/>
                <a:cs typeface="Calibri"/>
              </a:rPr>
              <a:t>Membrane </a:t>
            </a:r>
            <a:r>
              <a:rPr sz="2000" spc="-10" dirty="0">
                <a:solidFill>
                  <a:srgbClr val="FFFEF9"/>
                </a:solidFill>
                <a:latin typeface="Calibri"/>
                <a:cs typeface="Calibri"/>
              </a:rPr>
              <a:t>filter </a:t>
            </a:r>
            <a:r>
              <a:rPr sz="2000" spc="75" dirty="0">
                <a:solidFill>
                  <a:srgbClr val="FFFEF9"/>
                </a:solidFill>
                <a:latin typeface="Calibri"/>
                <a:cs typeface="Calibri"/>
              </a:rPr>
              <a:t>pores </a:t>
            </a:r>
            <a:r>
              <a:rPr sz="2000" spc="55" dirty="0">
                <a:solidFill>
                  <a:srgbClr val="FFFEF9"/>
                </a:solidFill>
                <a:latin typeface="Calibri"/>
                <a:cs typeface="Calibri"/>
              </a:rPr>
              <a:t>are </a:t>
            </a:r>
            <a:r>
              <a:rPr lang="en-US" sz="2000" spc="75" dirty="0">
                <a:solidFill>
                  <a:srgbClr val="FFFEF9"/>
                </a:solidFill>
                <a:cs typeface="Calibri"/>
              </a:rPr>
              <a:t>sized </a:t>
            </a:r>
            <a:r>
              <a:rPr sz="2000" dirty="0" smtClean="0">
                <a:solidFill>
                  <a:srgbClr val="FFFEF9"/>
                </a:solidFill>
                <a:latin typeface="Calibri"/>
                <a:cs typeface="Calibri"/>
              </a:rPr>
              <a:t>8-10  </a:t>
            </a:r>
            <a:r>
              <a:rPr sz="2000" spc="60" dirty="0" smtClean="0">
                <a:solidFill>
                  <a:srgbClr val="FFFEF9"/>
                </a:solidFill>
                <a:latin typeface="Calibri"/>
                <a:cs typeface="Calibri"/>
              </a:rPr>
              <a:t>Angstrom</a:t>
            </a:r>
            <a:r>
              <a:rPr sz="2000" spc="75" dirty="0" smtClean="0">
                <a:solidFill>
                  <a:srgbClr val="FFFEF9"/>
                </a:solidFill>
                <a:latin typeface="Calibri"/>
                <a:cs typeface="Calibri"/>
              </a:rPr>
              <a:t>, </a:t>
            </a:r>
            <a:r>
              <a:rPr sz="2000" spc="75" dirty="0">
                <a:solidFill>
                  <a:srgbClr val="FFFEF9"/>
                </a:solidFill>
                <a:latin typeface="Calibri"/>
                <a:cs typeface="Calibri"/>
              </a:rPr>
              <a:t>and </a:t>
            </a:r>
            <a:r>
              <a:rPr sz="2000" spc="-340" dirty="0">
                <a:solidFill>
                  <a:srgbClr val="FFFEF9"/>
                </a:solidFill>
                <a:latin typeface="Calibri"/>
                <a:cs typeface="Calibri"/>
              </a:rPr>
              <a:t>1 </a:t>
            </a:r>
            <a:r>
              <a:rPr lang="nl-BE" sz="2000" spc="-340" dirty="0" smtClean="0">
                <a:solidFill>
                  <a:srgbClr val="FFFEF9"/>
                </a:solidFill>
                <a:latin typeface="Calibri"/>
                <a:cs typeface="Calibri"/>
              </a:rPr>
              <a:t> </a:t>
            </a:r>
            <a:r>
              <a:rPr sz="2000" spc="60" dirty="0" smtClean="0">
                <a:solidFill>
                  <a:srgbClr val="FFFEF9"/>
                </a:solidFill>
                <a:latin typeface="Calibri"/>
                <a:cs typeface="Calibri"/>
              </a:rPr>
              <a:t>Angstrom  </a:t>
            </a:r>
            <a:r>
              <a:rPr sz="2000" spc="80" dirty="0">
                <a:solidFill>
                  <a:srgbClr val="FFFEF9"/>
                </a:solidFill>
                <a:latin typeface="Calibri"/>
                <a:cs typeface="Calibri"/>
              </a:rPr>
              <a:t>equals </a:t>
            </a:r>
            <a:r>
              <a:rPr sz="2000" spc="50" dirty="0" smtClean="0">
                <a:solidFill>
                  <a:srgbClr val="FFFEF9"/>
                </a:solidFill>
                <a:latin typeface="Calibri"/>
                <a:cs typeface="Calibri"/>
              </a:rPr>
              <a:t>0.0001</a:t>
            </a:r>
            <a:r>
              <a:rPr sz="2000" spc="75" dirty="0" smtClean="0">
                <a:solidFill>
                  <a:srgbClr val="FFFEF9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FFFEF9"/>
                </a:solidFill>
                <a:latin typeface="Calibri"/>
                <a:cs typeface="Calibri"/>
              </a:rPr>
              <a:t>micron.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3994" y="1169958"/>
            <a:ext cx="3751579" cy="889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ts val="22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000" spc="110" dirty="0">
                <a:solidFill>
                  <a:srgbClr val="FFFEF9"/>
                </a:solidFill>
                <a:latin typeface="Calibri"/>
                <a:cs typeface="Calibri"/>
              </a:rPr>
              <a:t>The </a:t>
            </a:r>
            <a:r>
              <a:rPr sz="2000" spc="50" dirty="0">
                <a:solidFill>
                  <a:srgbClr val="FFFEF9"/>
                </a:solidFill>
                <a:latin typeface="Calibri"/>
                <a:cs typeface="Calibri"/>
              </a:rPr>
              <a:t>molecular </a:t>
            </a:r>
            <a:r>
              <a:rPr sz="2000" spc="35" dirty="0">
                <a:solidFill>
                  <a:srgbClr val="FFFEF9"/>
                </a:solidFill>
                <a:latin typeface="Calibri"/>
                <a:cs typeface="Calibri"/>
              </a:rPr>
              <a:t>diameter </a:t>
            </a:r>
            <a:r>
              <a:rPr sz="2000" spc="15" dirty="0">
                <a:solidFill>
                  <a:srgbClr val="FFFEF9"/>
                </a:solidFill>
                <a:latin typeface="Calibri"/>
                <a:cs typeface="Calibri"/>
              </a:rPr>
              <a:t>of </a:t>
            </a:r>
            <a:r>
              <a:rPr sz="2000" spc="50" dirty="0">
                <a:solidFill>
                  <a:srgbClr val="FFFEF9"/>
                </a:solidFill>
                <a:latin typeface="Calibri"/>
                <a:cs typeface="Calibri"/>
              </a:rPr>
              <a:t>pure  </a:t>
            </a:r>
            <a:r>
              <a:rPr sz="2000" spc="25" dirty="0">
                <a:solidFill>
                  <a:srgbClr val="FFFEF9"/>
                </a:solidFill>
                <a:latin typeface="Calibri"/>
                <a:cs typeface="Calibri"/>
              </a:rPr>
              <a:t>water </a:t>
            </a:r>
            <a:r>
              <a:rPr sz="2000" spc="60" dirty="0">
                <a:solidFill>
                  <a:srgbClr val="FFFEF9"/>
                </a:solidFill>
                <a:latin typeface="Calibri"/>
                <a:cs typeface="Calibri"/>
              </a:rPr>
              <a:t>(H2O) is </a:t>
            </a:r>
            <a:r>
              <a:rPr sz="2000" spc="40" dirty="0">
                <a:solidFill>
                  <a:srgbClr val="FFFEF9"/>
                </a:solidFill>
                <a:latin typeface="Calibri"/>
                <a:cs typeface="Calibri"/>
              </a:rPr>
              <a:t>approximately </a:t>
            </a:r>
            <a:r>
              <a:rPr sz="2000" spc="160" dirty="0">
                <a:solidFill>
                  <a:srgbClr val="FFFEF9"/>
                </a:solidFill>
                <a:latin typeface="Calibri"/>
                <a:cs typeface="Calibri"/>
              </a:rPr>
              <a:t>5  </a:t>
            </a:r>
            <a:r>
              <a:rPr sz="2000" spc="60" dirty="0">
                <a:solidFill>
                  <a:srgbClr val="FFFEF9"/>
                </a:solidFill>
                <a:latin typeface="Calibri"/>
                <a:cs typeface="Calibri"/>
              </a:rPr>
              <a:t>Angstrom </a:t>
            </a:r>
            <a:r>
              <a:rPr sz="2000" spc="75" dirty="0">
                <a:solidFill>
                  <a:srgbClr val="FFFEF9"/>
                </a:solidFill>
                <a:latin typeface="Calibri"/>
                <a:cs typeface="Calibri"/>
              </a:rPr>
              <a:t>and </a:t>
            </a:r>
            <a:r>
              <a:rPr sz="2000" spc="60" dirty="0" smtClean="0">
                <a:solidFill>
                  <a:srgbClr val="FFFEF9"/>
                </a:solidFill>
                <a:latin typeface="Calibri"/>
                <a:cs typeface="Calibri"/>
              </a:rPr>
              <a:t>is</a:t>
            </a:r>
            <a:r>
              <a:rPr sz="2000" spc="135" dirty="0" smtClean="0">
                <a:solidFill>
                  <a:srgbClr val="FFFEF9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EF9"/>
                </a:solidFill>
                <a:latin typeface="Calibri"/>
                <a:cs typeface="Calibri"/>
              </a:rPr>
              <a:t>neutral.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5010" y="311146"/>
            <a:ext cx="56940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MEMBRANE</a:t>
            </a:r>
            <a:r>
              <a:rPr spc="75" dirty="0"/>
              <a:t> </a:t>
            </a:r>
            <a:r>
              <a:rPr spc="310" dirty="0"/>
              <a:t>FILTER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50000" y="2870200"/>
            <a:ext cx="977900" cy="16637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200" spc="100" dirty="0">
                <a:latin typeface="Calibri"/>
                <a:cs typeface="Calibri"/>
              </a:rPr>
              <a:t>RO</a:t>
            </a:r>
            <a:endParaRPr sz="1200" dirty="0">
              <a:latin typeface="Calibri"/>
              <a:cs typeface="Calibri"/>
            </a:endParaRPr>
          </a:p>
          <a:p>
            <a:pPr marR="153035">
              <a:lnSpc>
                <a:spcPct val="100000"/>
              </a:lnSpc>
            </a:pPr>
            <a:r>
              <a:rPr sz="1200" spc="40" dirty="0">
                <a:latin typeface="Calibri"/>
                <a:cs typeface="Calibri"/>
              </a:rPr>
              <a:t>MEMBRANE  </a:t>
            </a:r>
            <a:r>
              <a:rPr sz="1200" spc="90" dirty="0">
                <a:latin typeface="Calibri"/>
                <a:cs typeface="Calibri"/>
              </a:rPr>
              <a:t>PORE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85" dirty="0">
                <a:latin typeface="Calibri"/>
                <a:cs typeface="Calibri"/>
              </a:rPr>
              <a:t>SIZE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200" spc="75" dirty="0">
                <a:latin typeface="Calibri"/>
                <a:cs typeface="Calibri"/>
              </a:rPr>
              <a:t>0,0006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µ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5900" y="5702300"/>
            <a:ext cx="1066800" cy="768350"/>
          </a:xfrm>
          <a:custGeom>
            <a:avLst/>
            <a:gdLst/>
            <a:ahLst/>
            <a:cxnLst/>
            <a:rect l="l" t="t" r="r" b="b"/>
            <a:pathLst>
              <a:path w="1066800" h="768350">
                <a:moveTo>
                  <a:pt x="0" y="768350"/>
                </a:moveTo>
                <a:lnTo>
                  <a:pt x="1066800" y="768350"/>
                </a:lnTo>
                <a:lnTo>
                  <a:pt x="1066800" y="0"/>
                </a:lnTo>
                <a:lnTo>
                  <a:pt x="0" y="0"/>
                </a:lnTo>
                <a:lnTo>
                  <a:pt x="0" y="768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53200" y="5568745"/>
            <a:ext cx="988694" cy="5689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spc="90" dirty="0">
                <a:latin typeface="Calibri"/>
                <a:cs typeface="Calibri"/>
              </a:rPr>
              <a:t>SUGAR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spc="5" dirty="0">
                <a:latin typeface="Calibri"/>
                <a:cs typeface="Calibri"/>
              </a:rPr>
              <a:t>0,001 </a:t>
            </a:r>
            <a:r>
              <a:rPr sz="1200" spc="55" dirty="0">
                <a:latin typeface="Calibri"/>
                <a:cs typeface="Calibri"/>
              </a:rPr>
              <a:t>-0,005</a:t>
            </a:r>
            <a:r>
              <a:rPr sz="1200" spc="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62100" y="3302000"/>
            <a:ext cx="762000" cy="673100"/>
          </a:xfrm>
          <a:custGeom>
            <a:avLst/>
            <a:gdLst/>
            <a:ahLst/>
            <a:cxnLst/>
            <a:rect l="l" t="t" r="r" b="b"/>
            <a:pathLst>
              <a:path w="762000" h="673100">
                <a:moveTo>
                  <a:pt x="0" y="673100"/>
                </a:moveTo>
                <a:lnTo>
                  <a:pt x="762000" y="673100"/>
                </a:lnTo>
                <a:lnTo>
                  <a:pt x="762000" y="0"/>
                </a:ln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49400" y="3168445"/>
            <a:ext cx="721995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600"/>
              </a:lnSpc>
              <a:spcBef>
                <a:spcPts val="100"/>
              </a:spcBef>
            </a:pPr>
            <a:r>
              <a:rPr sz="1200" spc="90" dirty="0">
                <a:latin typeface="Calibri"/>
                <a:cs typeface="Calibri"/>
              </a:rPr>
              <a:t>B</a:t>
            </a:r>
            <a:r>
              <a:rPr sz="1200" spc="55" dirty="0">
                <a:latin typeface="Calibri"/>
                <a:cs typeface="Calibri"/>
              </a:rPr>
              <a:t>A</a:t>
            </a:r>
            <a:r>
              <a:rPr sz="1200" spc="75" dirty="0">
                <a:latin typeface="Calibri"/>
                <a:cs typeface="Calibri"/>
              </a:rPr>
              <a:t>CTERIA  </a:t>
            </a:r>
            <a:r>
              <a:rPr sz="1200" spc="35" dirty="0">
                <a:latin typeface="Calibri"/>
                <a:cs typeface="Calibri"/>
              </a:rPr>
              <a:t>0,4 </a:t>
            </a:r>
            <a:r>
              <a:rPr sz="1200" spc="-40" dirty="0">
                <a:latin typeface="Calibri"/>
                <a:cs typeface="Calibri"/>
              </a:rPr>
              <a:t>-1,0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µ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752600" y="4953000"/>
            <a:ext cx="838200" cy="70147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tr-TR" sz="1200" spc="100" dirty="0" smtClean="0">
                <a:latin typeface="Calibri"/>
                <a:cs typeface="Calibri"/>
              </a:rPr>
              <a:t>VIRUS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sz="1200" spc="75" dirty="0" smtClean="0">
                <a:latin typeface="Calibri"/>
                <a:cs typeface="Calibri"/>
              </a:rPr>
              <a:t>0,</a:t>
            </a:r>
            <a:r>
              <a:rPr lang="tr-TR" sz="1200" spc="75" dirty="0" smtClean="0">
                <a:latin typeface="Calibri"/>
                <a:cs typeface="Calibri"/>
              </a:rPr>
              <a:t>2 – 0,4</a:t>
            </a:r>
            <a:r>
              <a:rPr sz="1200" spc="25" dirty="0" smtClean="0">
                <a:latin typeface="Calibri"/>
                <a:cs typeface="Calibri"/>
              </a:rPr>
              <a:t> </a:t>
            </a:r>
            <a:r>
              <a:rPr sz="1200" spc="10" dirty="0" smtClean="0">
                <a:latin typeface="Calibri"/>
                <a:cs typeface="Calibri"/>
              </a:rPr>
              <a:t>µ</a:t>
            </a:r>
            <a:endParaRPr lang="tr-TR" sz="1200" spc="1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784" y="2110739"/>
            <a:ext cx="8584902" cy="3195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5" y="3527991"/>
            <a:ext cx="7710170" cy="3324225"/>
          </a:xfrm>
          <a:custGeom>
            <a:avLst/>
            <a:gdLst/>
            <a:ahLst/>
            <a:cxnLst/>
            <a:rect l="l" t="t" r="r" b="b"/>
            <a:pathLst>
              <a:path w="7710170" h="3324225">
                <a:moveTo>
                  <a:pt x="0" y="0"/>
                </a:moveTo>
                <a:lnTo>
                  <a:pt x="0" y="3323653"/>
                </a:lnTo>
                <a:lnTo>
                  <a:pt x="5657646" y="3323653"/>
                </a:lnTo>
                <a:lnTo>
                  <a:pt x="7709649" y="1403997"/>
                </a:lnTo>
                <a:lnTo>
                  <a:pt x="0" y="0"/>
                </a:lnTo>
                <a:close/>
              </a:path>
            </a:pathLst>
          </a:custGeom>
          <a:solidFill>
            <a:srgbClr val="223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4500" y="311146"/>
            <a:ext cx="8147050" cy="14859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700"/>
              </a:spcBef>
            </a:pPr>
            <a:r>
              <a:rPr spc="455" dirty="0">
                <a:solidFill>
                  <a:srgbClr val="223659"/>
                </a:solidFill>
              </a:rPr>
              <a:t>HAZARDOUS</a:t>
            </a:r>
            <a:r>
              <a:rPr spc="90" dirty="0">
                <a:solidFill>
                  <a:srgbClr val="223659"/>
                </a:solidFill>
              </a:rPr>
              <a:t> </a:t>
            </a:r>
            <a:r>
              <a:rPr spc="480" dirty="0">
                <a:solidFill>
                  <a:srgbClr val="223659"/>
                </a:solidFill>
              </a:rPr>
              <a:t>SUBSTANCES  </a:t>
            </a:r>
            <a:r>
              <a:rPr spc="490" dirty="0">
                <a:solidFill>
                  <a:srgbClr val="223659"/>
                </a:solidFill>
              </a:rPr>
              <a:t>CAN </a:t>
            </a:r>
            <a:r>
              <a:rPr spc="360" dirty="0">
                <a:solidFill>
                  <a:srgbClr val="223659"/>
                </a:solidFill>
              </a:rPr>
              <a:t>NOT</a:t>
            </a:r>
            <a:r>
              <a:rPr spc="-210" dirty="0">
                <a:solidFill>
                  <a:srgbClr val="223659"/>
                </a:solidFill>
              </a:rPr>
              <a:t> </a:t>
            </a:r>
            <a:r>
              <a:rPr spc="265" dirty="0">
                <a:solidFill>
                  <a:srgbClr val="223659"/>
                </a:solidFill>
              </a:rPr>
              <a:t>PASS!</a:t>
            </a:r>
          </a:p>
        </p:txBody>
      </p:sp>
      <p:sp>
        <p:nvSpPr>
          <p:cNvPr id="6" name="object 6"/>
          <p:cNvSpPr/>
          <p:nvPr/>
        </p:nvSpPr>
        <p:spPr>
          <a:xfrm>
            <a:off x="279400" y="2298700"/>
            <a:ext cx="1092200" cy="196850"/>
          </a:xfrm>
          <a:custGeom>
            <a:avLst/>
            <a:gdLst/>
            <a:ahLst/>
            <a:cxnLst/>
            <a:rect l="l" t="t" r="r" b="b"/>
            <a:pathLst>
              <a:path w="1092200" h="196850">
                <a:moveTo>
                  <a:pt x="0" y="196596"/>
                </a:moveTo>
                <a:lnTo>
                  <a:pt x="1092200" y="196596"/>
                </a:lnTo>
                <a:lnTo>
                  <a:pt x="1092200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700" y="2253994"/>
            <a:ext cx="721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Calibri"/>
                <a:cs typeface="Calibri"/>
              </a:rPr>
              <a:t>water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inlet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4900" y="2019300"/>
            <a:ext cx="901700" cy="222250"/>
          </a:xfrm>
          <a:custGeom>
            <a:avLst/>
            <a:gdLst/>
            <a:ahLst/>
            <a:cxnLst/>
            <a:rect l="l" t="t" r="r" b="b"/>
            <a:pathLst>
              <a:path w="901700" h="222250">
                <a:moveTo>
                  <a:pt x="0" y="221996"/>
                </a:moveTo>
                <a:lnTo>
                  <a:pt x="901700" y="221996"/>
                </a:lnTo>
                <a:lnTo>
                  <a:pt x="901700" y="0"/>
                </a:lnTo>
                <a:lnTo>
                  <a:pt x="0" y="0"/>
                </a:lnTo>
                <a:lnTo>
                  <a:pt x="0" y="2219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2200" y="1974594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30" dirty="0">
                <a:latin typeface="Calibri"/>
                <a:cs typeface="Calibri"/>
              </a:rPr>
              <a:t>membrane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70800" y="5118100"/>
            <a:ext cx="1346200" cy="215900"/>
          </a:xfrm>
          <a:custGeom>
            <a:avLst/>
            <a:gdLst/>
            <a:ahLst/>
            <a:cxnLst/>
            <a:rect l="l" t="t" r="r" b="b"/>
            <a:pathLst>
              <a:path w="1346200" h="215900">
                <a:moveTo>
                  <a:pt x="0" y="215900"/>
                </a:moveTo>
                <a:lnTo>
                  <a:pt x="1346200" y="215900"/>
                </a:lnTo>
                <a:lnTo>
                  <a:pt x="1346200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58100" y="5073394"/>
            <a:ext cx="774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" dirty="0">
                <a:latin typeface="Calibri"/>
                <a:cs typeface="Calibri"/>
              </a:rPr>
              <a:t>drain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1700" y="4089400"/>
            <a:ext cx="1358900" cy="184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200" spc="15" dirty="0">
                <a:latin typeface="Calibri"/>
                <a:cs typeface="Calibri"/>
              </a:rPr>
              <a:t>purified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784" y="4495800"/>
            <a:ext cx="5069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All foreign substances are thrown out through the drain line. </a:t>
            </a:r>
            <a:endParaRPr lang="en-GB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223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343" y="1779371"/>
            <a:ext cx="8465820" cy="3299460"/>
          </a:xfrm>
          <a:custGeom>
            <a:avLst/>
            <a:gdLst/>
            <a:ahLst/>
            <a:cxnLst/>
            <a:rect l="l" t="t" r="r" b="b"/>
            <a:pathLst>
              <a:path w="8465820" h="3299460">
                <a:moveTo>
                  <a:pt x="0" y="3299294"/>
                </a:moveTo>
                <a:lnTo>
                  <a:pt x="8465299" y="3299294"/>
                </a:lnTo>
                <a:lnTo>
                  <a:pt x="8465299" y="0"/>
                </a:lnTo>
                <a:lnTo>
                  <a:pt x="0" y="0"/>
                </a:lnTo>
                <a:lnTo>
                  <a:pt x="0" y="3299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MEMBRANE</a:t>
            </a:r>
            <a:r>
              <a:rPr spc="-100" dirty="0"/>
              <a:t> </a:t>
            </a:r>
            <a:r>
              <a:rPr spc="459" dirty="0"/>
              <a:t>SURFACE</a:t>
            </a:r>
          </a:p>
        </p:txBody>
      </p:sp>
      <p:sp>
        <p:nvSpPr>
          <p:cNvPr id="6" name="object 6"/>
          <p:cNvSpPr/>
          <p:nvPr/>
        </p:nvSpPr>
        <p:spPr>
          <a:xfrm>
            <a:off x="462597" y="1942655"/>
            <a:ext cx="8218792" cy="297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223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343" y="1779371"/>
            <a:ext cx="8465820" cy="3299460"/>
          </a:xfrm>
          <a:custGeom>
            <a:avLst/>
            <a:gdLst/>
            <a:ahLst/>
            <a:cxnLst/>
            <a:rect l="l" t="t" r="r" b="b"/>
            <a:pathLst>
              <a:path w="8465820" h="3299460">
                <a:moveTo>
                  <a:pt x="0" y="3299294"/>
                </a:moveTo>
                <a:lnTo>
                  <a:pt x="8465299" y="3299294"/>
                </a:lnTo>
                <a:lnTo>
                  <a:pt x="8465299" y="0"/>
                </a:lnTo>
                <a:lnTo>
                  <a:pt x="0" y="0"/>
                </a:lnTo>
                <a:lnTo>
                  <a:pt x="0" y="3299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MEMBRANE</a:t>
            </a:r>
            <a:r>
              <a:rPr spc="-100" dirty="0"/>
              <a:t> </a:t>
            </a:r>
            <a:r>
              <a:rPr spc="459" dirty="0"/>
              <a:t>SURFACE</a:t>
            </a:r>
          </a:p>
        </p:txBody>
      </p:sp>
      <p:sp>
        <p:nvSpPr>
          <p:cNvPr id="6" name="object 6"/>
          <p:cNvSpPr/>
          <p:nvPr/>
        </p:nvSpPr>
        <p:spPr>
          <a:xfrm>
            <a:off x="456615" y="1905266"/>
            <a:ext cx="8230781" cy="3053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223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9343" y="1779371"/>
            <a:ext cx="8465820" cy="3299460"/>
          </a:xfrm>
          <a:custGeom>
            <a:avLst/>
            <a:gdLst/>
            <a:ahLst/>
            <a:cxnLst/>
            <a:rect l="l" t="t" r="r" b="b"/>
            <a:pathLst>
              <a:path w="8465820" h="3299460">
                <a:moveTo>
                  <a:pt x="0" y="3299294"/>
                </a:moveTo>
                <a:lnTo>
                  <a:pt x="8465299" y="3299294"/>
                </a:lnTo>
                <a:lnTo>
                  <a:pt x="8465299" y="0"/>
                </a:lnTo>
                <a:lnTo>
                  <a:pt x="0" y="0"/>
                </a:lnTo>
                <a:lnTo>
                  <a:pt x="0" y="3299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326" y="1907921"/>
            <a:ext cx="8218181" cy="3039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MEMBRANE</a:t>
            </a:r>
            <a:r>
              <a:rPr spc="-100" dirty="0"/>
              <a:t> </a:t>
            </a:r>
            <a:r>
              <a:rPr spc="459" dirty="0"/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4801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3997" y="0"/>
            <a:ext cx="4944110" cy="6851650"/>
          </a:xfrm>
          <a:custGeom>
            <a:avLst/>
            <a:gdLst/>
            <a:ahLst/>
            <a:cxnLst/>
            <a:rect l="l" t="t" r="r" b="b"/>
            <a:pathLst>
              <a:path w="4944109" h="6851650">
                <a:moveTo>
                  <a:pt x="0" y="6851650"/>
                </a:moveTo>
                <a:lnTo>
                  <a:pt x="4943640" y="6851650"/>
                </a:lnTo>
                <a:lnTo>
                  <a:pt x="4943640" y="0"/>
                </a:lnTo>
                <a:lnTo>
                  <a:pt x="0" y="0"/>
                </a:lnTo>
                <a:lnTo>
                  <a:pt x="0" y="6851650"/>
                </a:lnTo>
                <a:close/>
              </a:path>
            </a:pathLst>
          </a:custGeom>
          <a:solidFill>
            <a:srgbClr val="70C7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11950" y="3385925"/>
            <a:ext cx="3895090" cy="306365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590"/>
              </a:spcBef>
            </a:pPr>
            <a:r>
              <a:rPr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5750"/>
              </a:lnSpc>
              <a:spcBef>
                <a:spcPts val="1235"/>
              </a:spcBef>
              <a:buSzPct val="98000"/>
              <a:buChar char="•"/>
              <a:tabLst>
                <a:tab pos="241300" algn="l"/>
              </a:tabLst>
            </a:pPr>
            <a:r>
              <a:rPr sz="5000" spc="23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en-US" sz="5000" spc="235" dirty="0" smtClean="0">
                <a:solidFill>
                  <a:srgbClr val="FFFFFF"/>
                </a:solidFill>
                <a:cs typeface="Calibri"/>
              </a:rPr>
              <a:t>%</a:t>
            </a:r>
            <a:endParaRPr sz="5000" dirty="0">
              <a:latin typeface="Calibri"/>
              <a:cs typeface="Calibri"/>
            </a:endParaRPr>
          </a:p>
          <a:p>
            <a:pPr marL="241300">
              <a:lnSpc>
                <a:spcPts val="2150"/>
              </a:lnSpc>
            </a:pPr>
            <a:r>
              <a:rPr sz="2000" spc="150" dirty="0" smtClean="0">
                <a:solidFill>
                  <a:srgbClr val="FFFFFF"/>
                </a:solidFill>
                <a:latin typeface="Calibri"/>
                <a:cs typeface="Calibri"/>
              </a:rPr>
              <a:t>GLACIER</a:t>
            </a:r>
            <a:r>
              <a:rPr lang="nl-BE" sz="2000" spc="15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5750"/>
              </a:lnSpc>
              <a:spcBef>
                <a:spcPts val="1235"/>
              </a:spcBef>
              <a:buSzPct val="98000"/>
              <a:buChar char="•"/>
              <a:tabLst>
                <a:tab pos="241300" algn="l"/>
              </a:tabLst>
            </a:pPr>
            <a:r>
              <a:rPr sz="5000" spc="-38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en-US" sz="5000" spc="-380" dirty="0" smtClean="0">
                <a:solidFill>
                  <a:srgbClr val="FFFFFF"/>
                </a:solidFill>
                <a:cs typeface="Calibri"/>
              </a:rPr>
              <a:t>%</a:t>
            </a:r>
            <a:endParaRPr sz="5000" dirty="0">
              <a:latin typeface="Calibri"/>
              <a:cs typeface="Calibri"/>
            </a:endParaRPr>
          </a:p>
          <a:p>
            <a:pPr marL="241300">
              <a:lnSpc>
                <a:spcPts val="215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UNDERGROUND </a:t>
            </a:r>
            <a:r>
              <a:rPr sz="2000" spc="1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SURFACE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9300" y="293216"/>
            <a:ext cx="4307500" cy="325730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500"/>
              </a:spcBef>
            </a:pPr>
            <a:r>
              <a:rPr lang="nl-BE" sz="4000" spc="85" dirty="0" smtClean="0"/>
              <a:t>THREE QUARTERS </a:t>
            </a:r>
            <a:r>
              <a:rPr sz="4000" spc="400" dirty="0" smtClean="0"/>
              <a:t>OF</a:t>
            </a:r>
            <a:r>
              <a:rPr lang="tr-TR" sz="4000" spc="400" dirty="0" smtClean="0"/>
              <a:t> </a:t>
            </a:r>
            <a:r>
              <a:rPr sz="4000" spc="375" dirty="0" smtClean="0"/>
              <a:t>THE  </a:t>
            </a:r>
            <a:r>
              <a:rPr sz="4000" spc="335" dirty="0"/>
              <a:t>EARTH </a:t>
            </a:r>
            <a:r>
              <a:rPr sz="4000" spc="260" dirty="0"/>
              <a:t>IS  </a:t>
            </a:r>
            <a:r>
              <a:rPr sz="4000" spc="380" dirty="0"/>
              <a:t>COVERED</a:t>
            </a:r>
            <a:r>
              <a:rPr sz="4000" spc="30" dirty="0"/>
              <a:t> </a:t>
            </a:r>
            <a:r>
              <a:rPr sz="4000" spc="385" dirty="0"/>
              <a:t>BY  </a:t>
            </a:r>
            <a:r>
              <a:rPr sz="4000" spc="185" dirty="0"/>
              <a:t>WATER</a:t>
            </a:r>
            <a:endParaRPr sz="4000" dirty="0"/>
          </a:p>
          <a:p>
            <a:pPr marL="273685" indent="-228600">
              <a:lnSpc>
                <a:spcPct val="100000"/>
              </a:lnSpc>
              <a:spcBef>
                <a:spcPts val="944"/>
              </a:spcBef>
              <a:buSzPct val="98000"/>
              <a:buChar char="•"/>
              <a:tabLst>
                <a:tab pos="274320" algn="l"/>
              </a:tabLst>
            </a:pPr>
            <a:r>
              <a:rPr b="0" spc="175" dirty="0" smtClean="0">
                <a:latin typeface="Calibri"/>
                <a:cs typeface="Calibri"/>
              </a:rPr>
              <a:t>97</a:t>
            </a:r>
            <a:r>
              <a:rPr lang="en-US" b="0" spc="175" dirty="0" smtClean="0"/>
              <a:t>%</a:t>
            </a:r>
            <a:endParaRPr b="0" spc="17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3702050" cy="6851650"/>
          </a:xfrm>
          <a:custGeom>
            <a:avLst/>
            <a:gdLst/>
            <a:ahLst/>
            <a:cxnLst/>
            <a:rect l="l" t="t" r="r" b="b"/>
            <a:pathLst>
              <a:path w="3702050" h="6851650">
                <a:moveTo>
                  <a:pt x="0" y="6851650"/>
                </a:moveTo>
                <a:lnTo>
                  <a:pt x="3701643" y="6851650"/>
                </a:lnTo>
                <a:lnTo>
                  <a:pt x="3701643" y="0"/>
                </a:lnTo>
                <a:lnTo>
                  <a:pt x="0" y="0"/>
                </a:lnTo>
                <a:lnTo>
                  <a:pt x="0" y="6851650"/>
                </a:lnTo>
                <a:close/>
              </a:path>
            </a:pathLst>
          </a:custGeom>
          <a:solidFill>
            <a:srgbClr val="223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649" y="364487"/>
            <a:ext cx="2602865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 algn="r">
              <a:lnSpc>
                <a:spcPct val="100000"/>
              </a:lnSpc>
              <a:spcBef>
                <a:spcPts val="100"/>
              </a:spcBef>
            </a:pPr>
            <a:r>
              <a:rPr sz="3000" spc="300" dirty="0"/>
              <a:t>CLEAN</a:t>
            </a:r>
            <a:r>
              <a:rPr sz="3000" spc="-15" dirty="0"/>
              <a:t> </a:t>
            </a:r>
            <a:r>
              <a:rPr sz="3000" spc="140" dirty="0"/>
              <a:t>WATER </a:t>
            </a:r>
            <a:r>
              <a:rPr sz="3000" spc="105" dirty="0"/>
              <a:t> </a:t>
            </a:r>
            <a:r>
              <a:rPr sz="3000" spc="250" dirty="0"/>
              <a:t>PRODUCTION</a:t>
            </a:r>
            <a:endParaRPr sz="3000"/>
          </a:p>
          <a:p>
            <a:pPr marL="685165" marR="5080" indent="450215" algn="r">
              <a:lnSpc>
                <a:spcPct val="100000"/>
              </a:lnSpc>
            </a:pPr>
            <a:r>
              <a:rPr sz="3000" spc="260" dirty="0"/>
              <a:t>PH</a:t>
            </a:r>
            <a:r>
              <a:rPr sz="3000" spc="250" dirty="0"/>
              <a:t>A</a:t>
            </a:r>
            <a:r>
              <a:rPr sz="3000" spc="275" dirty="0"/>
              <a:t>SES  </a:t>
            </a:r>
            <a:r>
              <a:rPr sz="3000" spc="300" dirty="0"/>
              <a:t>OF</a:t>
            </a:r>
            <a:r>
              <a:rPr sz="3000" dirty="0"/>
              <a:t> </a:t>
            </a:r>
            <a:r>
              <a:rPr sz="3000" spc="240" dirty="0"/>
              <a:t>UNDER </a:t>
            </a:r>
            <a:r>
              <a:rPr sz="3000" spc="85" dirty="0"/>
              <a:t> </a:t>
            </a:r>
            <a:r>
              <a:rPr sz="3000" spc="235" dirty="0"/>
              <a:t>COUNTER  </a:t>
            </a:r>
            <a:r>
              <a:rPr sz="3000" spc="240" dirty="0"/>
              <a:t>REVERSE  </a:t>
            </a:r>
            <a:r>
              <a:rPr sz="3000" spc="225" dirty="0"/>
              <a:t>OSMOSIS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3911299" y="205971"/>
            <a:ext cx="4708525" cy="593944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167005">
              <a:lnSpc>
                <a:spcPts val="1980"/>
              </a:lnSpc>
              <a:spcBef>
                <a:spcPts val="315"/>
              </a:spcBef>
              <a:buClr>
                <a:srgbClr val="000000"/>
              </a:buClr>
              <a:buAutoNum type="arabicPeriod"/>
              <a:tabLst>
                <a:tab pos="224154" algn="l"/>
              </a:tabLst>
            </a:pPr>
            <a:r>
              <a:rPr lang="en-GB" sz="1800" b="1" u="sng" spc="8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 Stage</a:t>
            </a:r>
            <a:r>
              <a:rPr lang="en-GB" sz="1800" b="1" spc="80" dirty="0" smtClean="0">
                <a:solidFill>
                  <a:srgbClr val="223659"/>
                </a:solidFill>
                <a:latin typeface="Calibri"/>
                <a:cs typeface="Calibri"/>
              </a:rPr>
              <a:t>: </a:t>
            </a:r>
            <a:r>
              <a:rPr lang="en-GB" sz="1800" b="1" spc="175" dirty="0" smtClean="0">
                <a:solidFill>
                  <a:srgbClr val="223659"/>
                </a:solidFill>
                <a:latin typeface="Calibri"/>
                <a:cs typeface="Calibri"/>
              </a:rPr>
              <a:t>5 </a:t>
            </a:r>
            <a:r>
              <a:rPr lang="en-GB" sz="1800" b="1" spc="40" dirty="0" smtClean="0">
                <a:solidFill>
                  <a:srgbClr val="223659"/>
                </a:solidFill>
                <a:latin typeface="Calibri"/>
                <a:cs typeface="Calibri"/>
              </a:rPr>
              <a:t>Micron </a:t>
            </a:r>
            <a:r>
              <a:rPr lang="en-GB" sz="1800" b="1" spc="75" dirty="0" smtClean="0">
                <a:solidFill>
                  <a:srgbClr val="223659"/>
                </a:solidFill>
                <a:latin typeface="Calibri"/>
                <a:cs typeface="Calibri"/>
              </a:rPr>
              <a:t>pp Sediment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Filter 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Sediment </a:t>
            </a:r>
            <a:r>
              <a:rPr lang="en-GB" sz="1800" spc="-10" dirty="0" smtClean="0">
                <a:solidFill>
                  <a:srgbClr val="223659"/>
                </a:solidFill>
                <a:latin typeface="Calibri"/>
                <a:cs typeface="Calibri"/>
              </a:rPr>
              <a:t>filter </a:t>
            </a:r>
            <a:r>
              <a:rPr lang="en-GB" sz="1800" spc="55" dirty="0" smtClean="0">
                <a:solidFill>
                  <a:srgbClr val="223659"/>
                </a:solidFill>
                <a:latin typeface="Calibri"/>
                <a:cs typeface="Calibri"/>
              </a:rPr>
              <a:t>is </a:t>
            </a:r>
            <a:r>
              <a:rPr lang="en-GB" sz="1800" spc="80" dirty="0" smtClean="0">
                <a:solidFill>
                  <a:srgbClr val="223659"/>
                </a:solidFill>
                <a:latin typeface="Calibri"/>
                <a:cs typeface="Calibri"/>
              </a:rPr>
              <a:t>a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pre residual </a:t>
            </a:r>
            <a:r>
              <a:rPr lang="en-GB" sz="1800" spc="-35" dirty="0" smtClean="0">
                <a:solidFill>
                  <a:srgbClr val="223659"/>
                </a:solidFill>
                <a:latin typeface="Calibri"/>
                <a:cs typeface="Calibri"/>
              </a:rPr>
              <a:t>filter, </a:t>
            </a:r>
            <a:r>
              <a:rPr lang="en-GB" sz="1800" spc="-45" dirty="0" smtClean="0">
                <a:solidFill>
                  <a:srgbClr val="223659"/>
                </a:solidFill>
                <a:latin typeface="Calibri"/>
                <a:cs typeface="Calibri"/>
              </a:rPr>
              <a:t>it </a:t>
            </a:r>
            <a:r>
              <a:rPr lang="en-GB" sz="1800" spc="100" dirty="0" smtClean="0">
                <a:solidFill>
                  <a:srgbClr val="223659"/>
                </a:solidFill>
                <a:latin typeface="Calibri"/>
                <a:cs typeface="Calibri"/>
              </a:rPr>
              <a:t>keeps 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floating </a:t>
            </a:r>
            <a:r>
              <a:rPr lang="en-GB" sz="1800" spc="75" dirty="0" smtClean="0">
                <a:solidFill>
                  <a:srgbClr val="223659"/>
                </a:solidFill>
                <a:latin typeface="Calibri"/>
                <a:cs typeface="Calibri"/>
              </a:rPr>
              <a:t>substances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out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</a:t>
            </a:r>
            <a:r>
              <a:rPr lang="en-GB" sz="1800" spc="-45" dirty="0" smtClean="0">
                <a:solidFill>
                  <a:srgbClr val="223659"/>
                </a:solidFill>
                <a:latin typeface="Calibri"/>
                <a:cs typeface="Calibri"/>
              </a:rPr>
              <a:t>it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protects 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subsequent </a:t>
            </a:r>
            <a:r>
              <a:rPr lang="en-GB" sz="1800" spc="-10" dirty="0" smtClean="0">
                <a:solidFill>
                  <a:srgbClr val="223659"/>
                </a:solidFill>
                <a:latin typeface="Calibri"/>
                <a:cs typeface="Calibri"/>
              </a:rPr>
              <a:t>filter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groups, especially the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membrane </a:t>
            </a:r>
            <a:r>
              <a:rPr lang="en-GB" sz="1800" spc="-35" dirty="0" smtClean="0">
                <a:solidFill>
                  <a:srgbClr val="223659"/>
                </a:solidFill>
                <a:latin typeface="Calibri"/>
                <a:cs typeface="Calibri"/>
              </a:rPr>
              <a:t>filter.</a:t>
            </a:r>
            <a:endParaRPr lang="en-GB" sz="1800" dirty="0" smtClean="0">
              <a:latin typeface="Calibri"/>
              <a:cs typeface="Calibri"/>
            </a:endParaRPr>
          </a:p>
          <a:p>
            <a:pPr marL="266700" indent="-254000">
              <a:lnSpc>
                <a:spcPts val="2070"/>
              </a:lnSpc>
              <a:spcBef>
                <a:spcPts val="805"/>
              </a:spcBef>
              <a:buClr>
                <a:srgbClr val="000000"/>
              </a:buClr>
              <a:buAutoNum type="arabicPeriod"/>
              <a:tabLst>
                <a:tab pos="267335" algn="l"/>
              </a:tabLst>
            </a:pPr>
            <a:r>
              <a:rPr lang="en-GB" b="1" u="sng" spc="8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cs typeface="Calibri"/>
              </a:rPr>
              <a:t>Stage</a:t>
            </a:r>
            <a:r>
              <a:rPr lang="en-GB" sz="1800" b="1" spc="80" dirty="0" smtClean="0">
                <a:solidFill>
                  <a:srgbClr val="223659"/>
                </a:solidFill>
                <a:latin typeface="Calibri"/>
                <a:cs typeface="Calibri"/>
              </a:rPr>
              <a:t>: </a:t>
            </a:r>
            <a:r>
              <a:rPr lang="en-GB" sz="1800" b="1" spc="60" dirty="0" smtClean="0">
                <a:solidFill>
                  <a:srgbClr val="223659"/>
                </a:solidFill>
                <a:latin typeface="Calibri"/>
                <a:cs typeface="Calibri"/>
              </a:rPr>
              <a:t>Activated </a:t>
            </a:r>
            <a:r>
              <a:rPr lang="en-GB" sz="1800" b="1" spc="100" dirty="0" smtClean="0">
                <a:solidFill>
                  <a:srgbClr val="223659"/>
                </a:solidFill>
                <a:latin typeface="Calibri"/>
                <a:cs typeface="Calibri"/>
              </a:rPr>
              <a:t>Carbon</a:t>
            </a:r>
            <a:r>
              <a:rPr lang="en-GB" sz="1800" b="1" spc="-10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Filter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5080">
              <a:lnSpc>
                <a:spcPts val="1980"/>
              </a:lnSpc>
              <a:spcBef>
                <a:spcPts val="125"/>
              </a:spcBef>
            </a:pP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Activated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carbon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prevents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organic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substances, 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chlorine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chlorine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components </a:t>
            </a:r>
            <a:r>
              <a:rPr lang="en-GB" sz="1800" spc="0" dirty="0" smtClean="0">
                <a:solidFill>
                  <a:srgbClr val="223659"/>
                </a:solidFill>
                <a:latin typeface="Calibri"/>
                <a:cs typeface="Calibri"/>
              </a:rPr>
              <a:t>from 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harming</a:t>
            </a:r>
            <a:r>
              <a:rPr lang="en-GB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human </a:t>
            </a:r>
            <a:r>
              <a:rPr lang="en-GB" sz="1800" spc="30" dirty="0" smtClean="0">
                <a:solidFill>
                  <a:srgbClr val="223659"/>
                </a:solidFill>
                <a:latin typeface="Calibri"/>
                <a:cs typeface="Calibri"/>
              </a:rPr>
              <a:t>health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the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membrane</a:t>
            </a:r>
            <a:r>
              <a:rPr lang="en-GB" sz="1800" spc="125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spc="-35" dirty="0" smtClean="0">
                <a:solidFill>
                  <a:srgbClr val="223659"/>
                </a:solidFill>
                <a:latin typeface="Calibri"/>
                <a:cs typeface="Calibri"/>
              </a:rPr>
              <a:t>filter.</a:t>
            </a:r>
            <a:endParaRPr lang="en-GB" sz="1800" dirty="0" smtClean="0">
              <a:latin typeface="Calibri"/>
              <a:cs typeface="Calibri"/>
            </a:endParaRPr>
          </a:p>
          <a:p>
            <a:pPr marL="263525" indent="-250825">
              <a:lnSpc>
                <a:spcPts val="2070"/>
              </a:lnSpc>
              <a:spcBef>
                <a:spcPts val="805"/>
              </a:spcBef>
              <a:buClr>
                <a:srgbClr val="000000"/>
              </a:buClr>
              <a:buAutoNum type="arabicPeriod" startAt="3"/>
              <a:tabLst>
                <a:tab pos="264160" algn="l"/>
              </a:tabLst>
            </a:pPr>
            <a:r>
              <a:rPr lang="en-GB" b="1" u="sng" spc="8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cs typeface="Calibri"/>
              </a:rPr>
              <a:t>Stage</a:t>
            </a:r>
            <a:r>
              <a:rPr lang="en-GB" sz="1800" b="1" spc="80" dirty="0" smtClean="0">
                <a:solidFill>
                  <a:srgbClr val="223659"/>
                </a:solidFill>
                <a:latin typeface="Calibri"/>
                <a:cs typeface="Calibri"/>
              </a:rPr>
              <a:t>: </a:t>
            </a:r>
            <a:r>
              <a:rPr lang="en-GB" sz="1800" b="1" spc="100" dirty="0" smtClean="0">
                <a:solidFill>
                  <a:srgbClr val="223659"/>
                </a:solidFill>
                <a:latin typeface="Calibri"/>
                <a:cs typeface="Calibri"/>
              </a:rPr>
              <a:t>Block Carbon</a:t>
            </a:r>
            <a:r>
              <a:rPr lang="en-GB" sz="1800" b="1" spc="-45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Filter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266065">
              <a:lnSpc>
                <a:spcPts val="1980"/>
              </a:lnSpc>
              <a:spcBef>
                <a:spcPts val="125"/>
              </a:spcBef>
            </a:pPr>
            <a:r>
              <a:rPr lang="en-GB" sz="1800" spc="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Used to </a:t>
            </a:r>
            <a:r>
              <a:rPr lang="en-GB" sz="1800" spc="6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adsorb </a:t>
            </a:r>
            <a:r>
              <a:rPr lang="en-GB" sz="1800" spc="2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floating </a:t>
            </a:r>
            <a:r>
              <a:rPr lang="en-GB" sz="1800" spc="7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substances </a:t>
            </a:r>
            <a:r>
              <a:rPr lang="en-GB" sz="1800" spc="6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and for </a:t>
            </a:r>
            <a:r>
              <a:rPr lang="en-GB" sz="1800" spc="4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more </a:t>
            </a:r>
            <a:r>
              <a:rPr lang="en-GB" sz="1800" spc="5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sensitive </a:t>
            </a:r>
            <a:r>
              <a:rPr lang="en-GB" sz="1800" spc="-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filtration</a:t>
            </a:r>
            <a:r>
              <a:rPr lang="en-GB" sz="1800" spc="6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.</a:t>
            </a:r>
            <a:endParaRPr lang="en-GB" sz="1800" dirty="0" smtClean="0">
              <a:latin typeface="Calibri"/>
              <a:cs typeface="Calibri"/>
            </a:endParaRPr>
          </a:p>
          <a:p>
            <a:pPr marL="266065" indent="-253365">
              <a:lnSpc>
                <a:spcPts val="2070"/>
              </a:lnSpc>
              <a:spcBef>
                <a:spcPts val="805"/>
              </a:spcBef>
              <a:buClr>
                <a:srgbClr val="000000"/>
              </a:buClr>
              <a:buAutoNum type="arabicPeriod" startAt="4"/>
              <a:tabLst>
                <a:tab pos="266700" algn="l"/>
              </a:tabLst>
            </a:pPr>
            <a:r>
              <a:rPr lang="en-GB" b="1" u="sng" spc="8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cs typeface="Calibri"/>
              </a:rPr>
              <a:t>Stage</a:t>
            </a:r>
            <a:r>
              <a:rPr lang="en-GB" sz="1800" b="1" spc="80" dirty="0" smtClean="0">
                <a:solidFill>
                  <a:srgbClr val="223659"/>
                </a:solidFill>
                <a:latin typeface="Calibri"/>
                <a:cs typeface="Calibri"/>
              </a:rPr>
              <a:t>: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Membrane</a:t>
            </a:r>
            <a:r>
              <a:rPr lang="en-GB" sz="1800" b="1" spc="5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Filter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149860">
              <a:lnSpc>
                <a:spcPts val="1980"/>
              </a:lnSpc>
              <a:spcBef>
                <a:spcPts val="125"/>
              </a:spcBef>
            </a:pPr>
            <a:r>
              <a:rPr lang="en-GB" sz="1800" spc="-10" dirty="0" smtClean="0">
                <a:solidFill>
                  <a:srgbClr val="223659"/>
                </a:solidFill>
                <a:latin typeface="Calibri"/>
                <a:cs typeface="Calibri"/>
              </a:rPr>
              <a:t>8-12 </a:t>
            </a:r>
            <a:r>
              <a:rPr lang="en-GB" sz="1800" spc="55" dirty="0" smtClean="0">
                <a:solidFill>
                  <a:srgbClr val="223659"/>
                </a:solidFill>
                <a:latin typeface="Calibri"/>
                <a:cs typeface="Calibri"/>
              </a:rPr>
              <a:t>Angstrom pore </a:t>
            </a:r>
            <a:r>
              <a:rPr lang="en-GB" sz="1800" spc="90" dirty="0" smtClean="0">
                <a:solidFill>
                  <a:srgbClr val="223659"/>
                </a:solidFill>
                <a:latin typeface="Calibri"/>
                <a:cs typeface="Calibri"/>
              </a:rPr>
              <a:t>size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semi-permeable 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membranes </a:t>
            </a:r>
            <a:r>
              <a:rPr lang="en-GB" sz="1800" spc="55" dirty="0" smtClean="0">
                <a:solidFill>
                  <a:srgbClr val="223659"/>
                </a:solidFill>
                <a:latin typeface="Calibri"/>
                <a:cs typeface="Calibri"/>
              </a:rPr>
              <a:t>remove </a:t>
            </a:r>
            <a:r>
              <a:rPr lang="en-GB" sz="1800" spc="100" dirty="0" smtClean="0">
                <a:solidFill>
                  <a:srgbClr val="223659"/>
                </a:solidFill>
                <a:latin typeface="Calibri"/>
                <a:cs typeface="Calibri"/>
              </a:rPr>
              <a:t>95-98% </a:t>
            </a:r>
            <a:r>
              <a:rPr lang="en-GB" sz="1800" spc="15" dirty="0" smtClean="0">
                <a:solidFill>
                  <a:srgbClr val="223659"/>
                </a:solidFill>
                <a:latin typeface="Calibri"/>
                <a:cs typeface="Calibri"/>
              </a:rPr>
              <a:t>of </a:t>
            </a:r>
            <a:r>
              <a:rPr lang="en-GB" sz="1800" spc="30" dirty="0" smtClean="0">
                <a:solidFill>
                  <a:srgbClr val="223659"/>
                </a:solidFill>
                <a:latin typeface="Calibri"/>
                <a:cs typeface="Calibri"/>
              </a:rPr>
              <a:t>bacteria, 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viruses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</a:t>
            </a:r>
            <a:r>
              <a:rPr lang="en-GB" sz="1800" spc="75" dirty="0" smtClean="0">
                <a:solidFill>
                  <a:srgbClr val="223659"/>
                </a:solidFill>
                <a:latin typeface="Calibri"/>
                <a:cs typeface="Calibri"/>
              </a:rPr>
              <a:t>heavy </a:t>
            </a:r>
            <a:r>
              <a:rPr lang="en-GB" sz="1800" spc="40" dirty="0" smtClean="0">
                <a:solidFill>
                  <a:srgbClr val="223659"/>
                </a:solidFill>
                <a:latin typeface="Calibri"/>
                <a:cs typeface="Calibri"/>
              </a:rPr>
              <a:t>metals </a:t>
            </a:r>
            <a:r>
              <a:rPr lang="en-GB" sz="1800" spc="10" dirty="0" smtClean="0">
                <a:solidFill>
                  <a:srgbClr val="223659"/>
                </a:solidFill>
                <a:latin typeface="Calibri"/>
                <a:cs typeface="Calibri"/>
              </a:rPr>
              <a:t>in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the </a:t>
            </a:r>
            <a:r>
              <a:rPr lang="en-GB" sz="1800" spc="-10" dirty="0" smtClean="0">
                <a:solidFill>
                  <a:srgbClr val="223659"/>
                </a:solidFill>
                <a:latin typeface="Calibri"/>
                <a:cs typeface="Calibri"/>
              </a:rPr>
              <a:t>water. </a:t>
            </a:r>
            <a:r>
              <a:rPr lang="en-GB" sz="1800" spc="100" dirty="0" smtClean="0">
                <a:solidFill>
                  <a:srgbClr val="223659"/>
                </a:solidFill>
                <a:latin typeface="Calibri"/>
                <a:cs typeface="Calibri"/>
              </a:rPr>
              <a:t>The 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waste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water is </a:t>
            </a:r>
            <a:r>
              <a:rPr lang="en-GB" sz="1800" spc="75" dirty="0" smtClean="0">
                <a:solidFill>
                  <a:srgbClr val="223659"/>
                </a:solidFill>
                <a:latin typeface="Calibri"/>
                <a:cs typeface="Calibri"/>
              </a:rPr>
              <a:t>discharged </a:t>
            </a:r>
            <a:r>
              <a:rPr lang="en-GB" sz="1800" spc="0" dirty="0" smtClean="0">
                <a:solidFill>
                  <a:srgbClr val="223659"/>
                </a:solidFill>
                <a:latin typeface="Calibri"/>
                <a:cs typeface="Calibri"/>
              </a:rPr>
              <a:t>to the drain.</a:t>
            </a:r>
            <a:endParaRPr lang="en-GB" sz="1800" dirty="0" smtClean="0">
              <a:latin typeface="Calibri"/>
              <a:cs typeface="Calibri"/>
            </a:endParaRPr>
          </a:p>
          <a:p>
            <a:pPr marL="12700">
              <a:lnSpc>
                <a:spcPts val="2070"/>
              </a:lnSpc>
              <a:spcBef>
                <a:spcPts val="805"/>
              </a:spcBef>
            </a:pPr>
            <a:r>
              <a:rPr lang="en-GB" sz="1800" b="1" u="sng" spc="75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latin typeface="Calibri"/>
                <a:cs typeface="Calibri"/>
              </a:rPr>
              <a:t>5. </a:t>
            </a:r>
            <a:r>
              <a:rPr lang="en-GB" b="1" u="sng" spc="80" dirty="0" smtClean="0">
                <a:solidFill>
                  <a:srgbClr val="223659"/>
                </a:solidFill>
                <a:uFill>
                  <a:solidFill>
                    <a:srgbClr val="223659"/>
                  </a:solidFill>
                </a:uFill>
                <a:cs typeface="Calibri"/>
              </a:rPr>
              <a:t>Stage</a:t>
            </a:r>
            <a:r>
              <a:rPr lang="en-GB" sz="1800" b="1" spc="80" dirty="0" smtClean="0">
                <a:solidFill>
                  <a:srgbClr val="223659"/>
                </a:solidFill>
                <a:latin typeface="Calibri"/>
                <a:cs typeface="Calibri"/>
              </a:rPr>
              <a:t>: </a:t>
            </a:r>
            <a:r>
              <a:rPr lang="en-GB" sz="1800" b="1" spc="75" dirty="0" smtClean="0">
                <a:solidFill>
                  <a:srgbClr val="223659"/>
                </a:solidFill>
                <a:latin typeface="Calibri"/>
                <a:cs typeface="Calibri"/>
              </a:rPr>
              <a:t>Post </a:t>
            </a:r>
            <a:r>
              <a:rPr lang="en-GB" sz="1800" b="1" spc="100" dirty="0" smtClean="0">
                <a:solidFill>
                  <a:srgbClr val="223659"/>
                </a:solidFill>
                <a:latin typeface="Calibri"/>
                <a:cs typeface="Calibri"/>
              </a:rPr>
              <a:t>Carbon</a:t>
            </a:r>
            <a:r>
              <a:rPr lang="en-GB" sz="1800" b="1" spc="-55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z="1800" b="1" spc="50" dirty="0" smtClean="0">
                <a:solidFill>
                  <a:srgbClr val="223659"/>
                </a:solidFill>
                <a:latin typeface="Calibri"/>
                <a:cs typeface="Calibri"/>
              </a:rPr>
              <a:t>Filter</a:t>
            </a:r>
            <a:endParaRPr lang="en-GB" sz="1800" dirty="0" smtClean="0">
              <a:latin typeface="Calibri"/>
              <a:cs typeface="Calibri"/>
            </a:endParaRPr>
          </a:p>
          <a:p>
            <a:pPr marL="12700" marR="330200">
              <a:lnSpc>
                <a:spcPts val="1980"/>
              </a:lnSpc>
              <a:spcBef>
                <a:spcPts val="125"/>
              </a:spcBef>
            </a:pPr>
            <a:r>
              <a:rPr lang="en-GB" sz="1800" spc="100" dirty="0" smtClean="0">
                <a:solidFill>
                  <a:srgbClr val="223659"/>
                </a:solidFill>
                <a:latin typeface="Calibri"/>
                <a:cs typeface="Calibri"/>
              </a:rPr>
              <a:t>The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water </a:t>
            </a:r>
            <a:r>
              <a:rPr lang="en-GB" sz="1800" spc="85" dirty="0" smtClean="0">
                <a:solidFill>
                  <a:srgbClr val="223659"/>
                </a:solidFill>
                <a:latin typeface="Calibri"/>
                <a:cs typeface="Calibri"/>
              </a:rPr>
              <a:t>passing </a:t>
            </a:r>
            <a:r>
              <a:rPr lang="en-GB" sz="1800" spc="35" dirty="0" smtClean="0">
                <a:solidFill>
                  <a:srgbClr val="223659"/>
                </a:solidFill>
                <a:latin typeface="Calibri"/>
                <a:cs typeface="Calibri"/>
              </a:rPr>
              <a:t>through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the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membrane then  </a:t>
            </a:r>
            <a:r>
              <a:rPr lang="en-GB" sz="1800" spc="100" dirty="0" smtClean="0">
                <a:solidFill>
                  <a:srgbClr val="223659"/>
                </a:solidFill>
                <a:latin typeface="Calibri"/>
                <a:cs typeface="Calibri"/>
              </a:rPr>
              <a:t>passes </a:t>
            </a:r>
            <a:r>
              <a:rPr lang="en-GB" sz="1800" spc="35" dirty="0" smtClean="0">
                <a:solidFill>
                  <a:srgbClr val="223659"/>
                </a:solidFill>
                <a:latin typeface="Calibri"/>
                <a:cs typeface="Calibri"/>
              </a:rPr>
              <a:t>through </a:t>
            </a:r>
            <a:r>
              <a:rPr lang="en-GB" sz="1800" spc="25" dirty="0" smtClean="0">
                <a:solidFill>
                  <a:srgbClr val="223659"/>
                </a:solidFill>
                <a:latin typeface="Calibri"/>
                <a:cs typeface="Calibri"/>
              </a:rPr>
              <a:t>the 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post </a:t>
            </a:r>
            <a:r>
              <a:rPr lang="en-GB" sz="1800" spc="60" dirty="0" smtClean="0">
                <a:solidFill>
                  <a:srgbClr val="223659"/>
                </a:solidFill>
                <a:latin typeface="Calibri"/>
                <a:cs typeface="Calibri"/>
              </a:rPr>
              <a:t>carbon </a:t>
            </a:r>
            <a:r>
              <a:rPr lang="en-GB" sz="1800" spc="65" dirty="0" smtClean="0">
                <a:solidFill>
                  <a:srgbClr val="223659"/>
                </a:solidFill>
                <a:latin typeface="Calibri"/>
                <a:cs typeface="Calibri"/>
              </a:rPr>
              <a:t>and  </a:t>
            </a:r>
            <a:r>
              <a:rPr lang="en-GB" sz="1800" spc="90" dirty="0" smtClean="0">
                <a:solidFill>
                  <a:srgbClr val="223659"/>
                </a:solidFill>
                <a:latin typeface="Calibri"/>
                <a:cs typeface="Calibri"/>
              </a:rPr>
              <a:t>becomes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 </a:t>
            </a:r>
            <a:r>
              <a:rPr lang="en-GB" spc="50" dirty="0" smtClean="0">
                <a:solidFill>
                  <a:srgbClr val="223659"/>
                </a:solidFill>
                <a:latin typeface="Calibri"/>
                <a:cs typeface="Calibri"/>
              </a:rPr>
              <a:t>perfect drinking water</a:t>
            </a:r>
            <a:r>
              <a:rPr lang="en-GB" sz="1800" spc="50" dirty="0" smtClean="0">
                <a:solidFill>
                  <a:srgbClr val="223659"/>
                </a:solidFill>
                <a:latin typeface="Calibri"/>
                <a:cs typeface="Calibri"/>
              </a:rPr>
              <a:t>.</a:t>
            </a:r>
            <a:endParaRPr lang="en-GB"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346" y="1620939"/>
            <a:ext cx="6423487" cy="4468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7569" y="348485"/>
            <a:ext cx="422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0" dirty="0">
                <a:solidFill>
                  <a:srgbClr val="00AEEF"/>
                </a:solidFill>
              </a:rPr>
              <a:t>RO </a:t>
            </a:r>
            <a:r>
              <a:rPr sz="3600" spc="229" dirty="0">
                <a:solidFill>
                  <a:srgbClr val="00AEEF"/>
                </a:solidFill>
              </a:rPr>
              <a:t>FLOW</a:t>
            </a:r>
            <a:r>
              <a:rPr sz="3600" spc="-170" dirty="0">
                <a:solidFill>
                  <a:srgbClr val="00AEEF"/>
                </a:solidFill>
              </a:rPr>
              <a:t> </a:t>
            </a:r>
            <a:r>
              <a:rPr sz="3600" spc="180" dirty="0">
                <a:solidFill>
                  <a:srgbClr val="00AEEF"/>
                </a:solidFill>
              </a:rPr>
              <a:t>DIAGRAM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8474" y="348485"/>
            <a:ext cx="5247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7269">
              <a:lnSpc>
                <a:spcPct val="100000"/>
              </a:lnSpc>
              <a:spcBef>
                <a:spcPts val="100"/>
              </a:spcBef>
            </a:pPr>
            <a:r>
              <a:rPr sz="3600" spc="275" dirty="0">
                <a:solidFill>
                  <a:srgbClr val="00AEEF"/>
                </a:solidFill>
              </a:rPr>
              <a:t>DOMESTIC </a:t>
            </a:r>
            <a:r>
              <a:rPr sz="3600" spc="180" dirty="0">
                <a:solidFill>
                  <a:srgbClr val="00AEEF"/>
                </a:solidFill>
              </a:rPr>
              <a:t>R.O  </a:t>
            </a:r>
            <a:r>
              <a:rPr sz="3600" spc="225" dirty="0">
                <a:solidFill>
                  <a:srgbClr val="00AEEF"/>
                </a:solidFill>
              </a:rPr>
              <a:t>INTERIOR</a:t>
            </a:r>
            <a:r>
              <a:rPr sz="3600" spc="40" dirty="0">
                <a:solidFill>
                  <a:srgbClr val="00AEEF"/>
                </a:solidFill>
              </a:rPr>
              <a:t> </a:t>
            </a:r>
            <a:r>
              <a:rPr sz="3600" spc="355" dirty="0">
                <a:solidFill>
                  <a:srgbClr val="00AEEF"/>
                </a:solidFill>
              </a:rPr>
              <a:t>ACCESSORIES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72912" y="2176531"/>
            <a:ext cx="659037" cy="3024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853" y="2176533"/>
            <a:ext cx="730152" cy="302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5716" y="2176533"/>
            <a:ext cx="645294" cy="3024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58202" y="1947021"/>
            <a:ext cx="764308" cy="3510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5341" y="2011036"/>
            <a:ext cx="571332" cy="3297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140" y="5563754"/>
            <a:ext cx="1005095" cy="862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3046" y="5512994"/>
            <a:ext cx="911023" cy="1012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70075" y="5727708"/>
            <a:ext cx="733739" cy="582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6887" y="5830003"/>
            <a:ext cx="1470505" cy="405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372" y="5635793"/>
            <a:ext cx="1046014" cy="106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5211" y="5458555"/>
            <a:ext cx="1395127" cy="12161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9705" y="3155300"/>
            <a:ext cx="1574685" cy="21689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5185" y="653481"/>
            <a:ext cx="3073628" cy="953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90700"/>
            <a:ext cx="9144000" cy="506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5393" y="5600702"/>
            <a:ext cx="199390" cy="469900"/>
          </a:xfrm>
          <a:custGeom>
            <a:avLst/>
            <a:gdLst/>
            <a:ahLst/>
            <a:cxnLst/>
            <a:rect l="l" t="t" r="r" b="b"/>
            <a:pathLst>
              <a:path w="199390" h="469900">
                <a:moveTo>
                  <a:pt x="29044" y="330504"/>
                </a:moveTo>
                <a:lnTo>
                  <a:pt x="0" y="330504"/>
                </a:lnTo>
                <a:lnTo>
                  <a:pt x="0" y="354253"/>
                </a:lnTo>
                <a:lnTo>
                  <a:pt x="5640" y="400398"/>
                </a:lnTo>
                <a:lnTo>
                  <a:pt x="23344" y="436959"/>
                </a:lnTo>
                <a:lnTo>
                  <a:pt x="54279" y="461027"/>
                </a:lnTo>
                <a:lnTo>
                  <a:pt x="99618" y="469696"/>
                </a:lnTo>
                <a:lnTo>
                  <a:pt x="144968" y="461027"/>
                </a:lnTo>
                <a:lnTo>
                  <a:pt x="170275" y="441337"/>
                </a:lnTo>
                <a:lnTo>
                  <a:pt x="98958" y="441337"/>
                </a:lnTo>
                <a:lnTo>
                  <a:pt x="66608" y="434996"/>
                </a:lnTo>
                <a:lnTo>
                  <a:pt x="44956" y="417336"/>
                </a:lnTo>
                <a:lnTo>
                  <a:pt x="32826" y="390400"/>
                </a:lnTo>
                <a:lnTo>
                  <a:pt x="29044" y="356234"/>
                </a:lnTo>
                <a:lnTo>
                  <a:pt x="29044" y="330504"/>
                </a:lnTo>
                <a:close/>
              </a:path>
              <a:path w="199390" h="469900">
                <a:moveTo>
                  <a:pt x="100279" y="0"/>
                </a:moveTo>
                <a:lnTo>
                  <a:pt x="56255" y="8467"/>
                </a:lnTo>
                <a:lnTo>
                  <a:pt x="25650" y="31659"/>
                </a:lnTo>
                <a:lnTo>
                  <a:pt x="7785" y="67717"/>
                </a:lnTo>
                <a:lnTo>
                  <a:pt x="2144" y="113461"/>
                </a:lnTo>
                <a:lnTo>
                  <a:pt x="2091" y="115442"/>
                </a:lnTo>
                <a:lnTo>
                  <a:pt x="9152" y="157544"/>
                </a:lnTo>
                <a:lnTo>
                  <a:pt x="28059" y="191192"/>
                </a:lnTo>
                <a:lnTo>
                  <a:pt x="54790" y="218486"/>
                </a:lnTo>
                <a:lnTo>
                  <a:pt x="85432" y="242185"/>
                </a:lnTo>
                <a:lnTo>
                  <a:pt x="116075" y="265050"/>
                </a:lnTo>
                <a:lnTo>
                  <a:pt x="142805" y="289840"/>
                </a:lnTo>
                <a:lnTo>
                  <a:pt x="161712" y="319315"/>
                </a:lnTo>
                <a:lnTo>
                  <a:pt x="168884" y="356234"/>
                </a:lnTo>
                <a:lnTo>
                  <a:pt x="165102" y="390400"/>
                </a:lnTo>
                <a:lnTo>
                  <a:pt x="152971" y="417336"/>
                </a:lnTo>
                <a:lnTo>
                  <a:pt x="131315" y="434996"/>
                </a:lnTo>
                <a:lnTo>
                  <a:pt x="98958" y="441337"/>
                </a:lnTo>
                <a:lnTo>
                  <a:pt x="170275" y="441337"/>
                </a:lnTo>
                <a:lnTo>
                  <a:pt x="175902" y="436959"/>
                </a:lnTo>
                <a:lnTo>
                  <a:pt x="193600" y="400398"/>
                </a:lnTo>
                <a:lnTo>
                  <a:pt x="199237" y="354253"/>
                </a:lnTo>
                <a:lnTo>
                  <a:pt x="192065" y="311924"/>
                </a:lnTo>
                <a:lnTo>
                  <a:pt x="173158" y="278586"/>
                </a:lnTo>
                <a:lnTo>
                  <a:pt x="146428" y="251478"/>
                </a:lnTo>
                <a:lnTo>
                  <a:pt x="115785" y="227841"/>
                </a:lnTo>
                <a:lnTo>
                  <a:pt x="85143" y="204914"/>
                </a:lnTo>
                <a:lnTo>
                  <a:pt x="58412" y="179939"/>
                </a:lnTo>
                <a:lnTo>
                  <a:pt x="39505" y="150154"/>
                </a:lnTo>
                <a:lnTo>
                  <a:pt x="32334" y="112801"/>
                </a:lnTo>
                <a:lnTo>
                  <a:pt x="36003" y="78908"/>
                </a:lnTo>
                <a:lnTo>
                  <a:pt x="47836" y="51942"/>
                </a:lnTo>
                <a:lnTo>
                  <a:pt x="69072" y="34130"/>
                </a:lnTo>
                <a:lnTo>
                  <a:pt x="100952" y="27698"/>
                </a:lnTo>
                <a:lnTo>
                  <a:pt x="169272" y="27698"/>
                </a:lnTo>
                <a:lnTo>
                  <a:pt x="145143" y="8667"/>
                </a:lnTo>
                <a:lnTo>
                  <a:pt x="100279" y="0"/>
                </a:lnTo>
                <a:close/>
              </a:path>
              <a:path w="199390" h="469900">
                <a:moveTo>
                  <a:pt x="169272" y="27698"/>
                </a:moveTo>
                <a:lnTo>
                  <a:pt x="100952" y="27698"/>
                </a:lnTo>
                <a:lnTo>
                  <a:pt x="132819" y="34234"/>
                </a:lnTo>
                <a:lnTo>
                  <a:pt x="154052" y="52273"/>
                </a:lnTo>
                <a:lnTo>
                  <a:pt x="165887" y="79465"/>
                </a:lnTo>
                <a:lnTo>
                  <a:pt x="169486" y="112801"/>
                </a:lnTo>
                <a:lnTo>
                  <a:pt x="169557" y="125336"/>
                </a:lnTo>
                <a:lnTo>
                  <a:pt x="198577" y="125336"/>
                </a:lnTo>
                <a:lnTo>
                  <a:pt x="198498" y="114782"/>
                </a:lnTo>
                <a:lnTo>
                  <a:pt x="193053" y="69292"/>
                </a:lnTo>
                <a:lnTo>
                  <a:pt x="175655" y="32732"/>
                </a:lnTo>
                <a:lnTo>
                  <a:pt x="169272" y="27698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5954" y="5604659"/>
            <a:ext cx="280670" cy="462280"/>
          </a:xfrm>
          <a:custGeom>
            <a:avLst/>
            <a:gdLst/>
            <a:ahLst/>
            <a:cxnLst/>
            <a:rect l="l" t="t" r="r" b="b"/>
            <a:pathLst>
              <a:path w="280669" h="462279">
                <a:moveTo>
                  <a:pt x="43535" y="0"/>
                </a:moveTo>
                <a:lnTo>
                  <a:pt x="0" y="0"/>
                </a:lnTo>
                <a:lnTo>
                  <a:pt x="0" y="461784"/>
                </a:lnTo>
                <a:lnTo>
                  <a:pt x="27050" y="461784"/>
                </a:lnTo>
                <a:lnTo>
                  <a:pt x="27050" y="52768"/>
                </a:lnTo>
                <a:lnTo>
                  <a:pt x="56067" y="52768"/>
                </a:lnTo>
                <a:lnTo>
                  <a:pt x="43535" y="0"/>
                </a:lnTo>
                <a:close/>
              </a:path>
              <a:path w="280669" h="462279">
                <a:moveTo>
                  <a:pt x="280377" y="51447"/>
                </a:moveTo>
                <a:lnTo>
                  <a:pt x="251345" y="51447"/>
                </a:lnTo>
                <a:lnTo>
                  <a:pt x="251345" y="461784"/>
                </a:lnTo>
                <a:lnTo>
                  <a:pt x="280377" y="461784"/>
                </a:lnTo>
                <a:lnTo>
                  <a:pt x="280377" y="51447"/>
                </a:lnTo>
                <a:close/>
              </a:path>
              <a:path w="280669" h="462279">
                <a:moveTo>
                  <a:pt x="56067" y="52768"/>
                </a:moveTo>
                <a:lnTo>
                  <a:pt x="27050" y="52768"/>
                </a:lnTo>
                <a:lnTo>
                  <a:pt x="124675" y="461124"/>
                </a:lnTo>
                <a:lnTo>
                  <a:pt x="155028" y="461124"/>
                </a:lnTo>
                <a:lnTo>
                  <a:pt x="167437" y="408343"/>
                </a:lnTo>
                <a:lnTo>
                  <a:pt x="140512" y="408343"/>
                </a:lnTo>
                <a:lnTo>
                  <a:pt x="56067" y="52768"/>
                </a:lnTo>
                <a:close/>
              </a:path>
              <a:path w="280669" h="462279">
                <a:moveTo>
                  <a:pt x="280377" y="0"/>
                </a:moveTo>
                <a:lnTo>
                  <a:pt x="236829" y="0"/>
                </a:lnTo>
                <a:lnTo>
                  <a:pt x="140512" y="408343"/>
                </a:lnTo>
                <a:lnTo>
                  <a:pt x="167437" y="408343"/>
                </a:lnTo>
                <a:lnTo>
                  <a:pt x="251345" y="51447"/>
                </a:lnTo>
                <a:lnTo>
                  <a:pt x="280377" y="51447"/>
                </a:lnTo>
                <a:lnTo>
                  <a:pt x="280377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95003" y="5603990"/>
            <a:ext cx="248285" cy="462915"/>
          </a:xfrm>
          <a:custGeom>
            <a:avLst/>
            <a:gdLst/>
            <a:ahLst/>
            <a:cxnLst/>
            <a:rect l="l" t="t" r="r" b="b"/>
            <a:pathLst>
              <a:path w="248285" h="462914">
                <a:moveTo>
                  <a:pt x="145135" y="0"/>
                </a:moveTo>
                <a:lnTo>
                  <a:pt x="100939" y="0"/>
                </a:lnTo>
                <a:lnTo>
                  <a:pt x="0" y="462457"/>
                </a:lnTo>
                <a:lnTo>
                  <a:pt x="27698" y="462457"/>
                </a:lnTo>
                <a:lnTo>
                  <a:pt x="50800" y="360197"/>
                </a:lnTo>
                <a:lnTo>
                  <a:pt x="225288" y="360197"/>
                </a:lnTo>
                <a:lnTo>
                  <a:pt x="219418" y="333819"/>
                </a:lnTo>
                <a:lnTo>
                  <a:pt x="55410" y="333819"/>
                </a:lnTo>
                <a:lnTo>
                  <a:pt x="122047" y="34975"/>
                </a:lnTo>
                <a:lnTo>
                  <a:pt x="152918" y="34975"/>
                </a:lnTo>
                <a:lnTo>
                  <a:pt x="145135" y="0"/>
                </a:lnTo>
                <a:close/>
              </a:path>
              <a:path w="248285" h="462914">
                <a:moveTo>
                  <a:pt x="225288" y="360197"/>
                </a:moveTo>
                <a:lnTo>
                  <a:pt x="194602" y="360197"/>
                </a:lnTo>
                <a:lnTo>
                  <a:pt x="217690" y="462457"/>
                </a:lnTo>
                <a:lnTo>
                  <a:pt x="248043" y="462457"/>
                </a:lnTo>
                <a:lnTo>
                  <a:pt x="225288" y="360197"/>
                </a:lnTo>
                <a:close/>
              </a:path>
              <a:path w="248285" h="462914">
                <a:moveTo>
                  <a:pt x="152918" y="34975"/>
                </a:moveTo>
                <a:lnTo>
                  <a:pt x="122047" y="34975"/>
                </a:lnTo>
                <a:lnTo>
                  <a:pt x="189992" y="333819"/>
                </a:lnTo>
                <a:lnTo>
                  <a:pt x="219418" y="333819"/>
                </a:lnTo>
                <a:lnTo>
                  <a:pt x="152918" y="34975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1729" y="5604655"/>
            <a:ext cx="207010" cy="462280"/>
          </a:xfrm>
          <a:custGeom>
            <a:avLst/>
            <a:gdLst/>
            <a:ahLst/>
            <a:cxnLst/>
            <a:rect l="l" t="t" r="r" b="b"/>
            <a:pathLst>
              <a:path w="207010" h="462279">
                <a:moveTo>
                  <a:pt x="96316" y="0"/>
                </a:moveTo>
                <a:lnTo>
                  <a:pt x="0" y="0"/>
                </a:lnTo>
                <a:lnTo>
                  <a:pt x="0" y="461784"/>
                </a:lnTo>
                <a:lnTo>
                  <a:pt x="30340" y="461784"/>
                </a:lnTo>
                <a:lnTo>
                  <a:pt x="30340" y="255308"/>
                </a:lnTo>
                <a:lnTo>
                  <a:pt x="162203" y="255308"/>
                </a:lnTo>
                <a:lnTo>
                  <a:pt x="159093" y="252272"/>
                </a:lnTo>
                <a:lnTo>
                  <a:pt x="128651" y="240131"/>
                </a:lnTo>
                <a:lnTo>
                  <a:pt x="158258" y="228341"/>
                </a:lnTo>
                <a:lnTo>
                  <a:pt x="159042" y="227596"/>
                </a:lnTo>
                <a:lnTo>
                  <a:pt x="30340" y="227596"/>
                </a:lnTo>
                <a:lnTo>
                  <a:pt x="30340" y="27711"/>
                </a:lnTo>
                <a:lnTo>
                  <a:pt x="172314" y="27711"/>
                </a:lnTo>
                <a:lnTo>
                  <a:pt x="141557" y="7100"/>
                </a:lnTo>
                <a:lnTo>
                  <a:pt x="96316" y="0"/>
                </a:lnTo>
                <a:close/>
              </a:path>
              <a:path w="207010" h="462279">
                <a:moveTo>
                  <a:pt x="162203" y="255308"/>
                </a:moveTo>
                <a:lnTo>
                  <a:pt x="78498" y="255308"/>
                </a:lnTo>
                <a:lnTo>
                  <a:pt x="114269" y="258945"/>
                </a:lnTo>
                <a:lnTo>
                  <a:pt x="141503" y="271549"/>
                </a:lnTo>
                <a:lnTo>
                  <a:pt x="158840" y="295657"/>
                </a:lnTo>
                <a:lnTo>
                  <a:pt x="164922" y="333806"/>
                </a:lnTo>
                <a:lnTo>
                  <a:pt x="164922" y="406374"/>
                </a:lnTo>
                <a:lnTo>
                  <a:pt x="165355" y="423662"/>
                </a:lnTo>
                <a:lnTo>
                  <a:pt x="166903" y="438289"/>
                </a:lnTo>
                <a:lnTo>
                  <a:pt x="169937" y="450812"/>
                </a:lnTo>
                <a:lnTo>
                  <a:pt x="174828" y="461784"/>
                </a:lnTo>
                <a:lnTo>
                  <a:pt x="206489" y="461784"/>
                </a:lnTo>
                <a:lnTo>
                  <a:pt x="200558" y="449413"/>
                </a:lnTo>
                <a:lnTo>
                  <a:pt x="197167" y="435560"/>
                </a:lnTo>
                <a:lnTo>
                  <a:pt x="195634" y="420967"/>
                </a:lnTo>
                <a:lnTo>
                  <a:pt x="195275" y="406374"/>
                </a:lnTo>
                <a:lnTo>
                  <a:pt x="195203" y="333806"/>
                </a:lnTo>
                <a:lnTo>
                  <a:pt x="191542" y="300058"/>
                </a:lnTo>
                <a:lnTo>
                  <a:pt x="179770" y="272454"/>
                </a:lnTo>
                <a:lnTo>
                  <a:pt x="162203" y="255308"/>
                </a:lnTo>
                <a:close/>
              </a:path>
              <a:path w="207010" h="462279">
                <a:moveTo>
                  <a:pt x="172314" y="27711"/>
                </a:moveTo>
                <a:lnTo>
                  <a:pt x="95656" y="27711"/>
                </a:lnTo>
                <a:lnTo>
                  <a:pt x="127631" y="33121"/>
                </a:lnTo>
                <a:lnTo>
                  <a:pt x="149091" y="48736"/>
                </a:lnTo>
                <a:lnTo>
                  <a:pt x="161150" y="73627"/>
                </a:lnTo>
                <a:lnTo>
                  <a:pt x="164922" y="106870"/>
                </a:lnTo>
                <a:lnTo>
                  <a:pt x="164922" y="150406"/>
                </a:lnTo>
                <a:lnTo>
                  <a:pt x="159129" y="188629"/>
                </a:lnTo>
                <a:lnTo>
                  <a:pt x="142328" y="212256"/>
                </a:lnTo>
                <a:lnTo>
                  <a:pt x="115383" y="224256"/>
                </a:lnTo>
                <a:lnTo>
                  <a:pt x="79159" y="227596"/>
                </a:lnTo>
                <a:lnTo>
                  <a:pt x="159042" y="227596"/>
                </a:lnTo>
                <a:lnTo>
                  <a:pt x="179027" y="208634"/>
                </a:lnTo>
                <a:lnTo>
                  <a:pt x="191264" y="180761"/>
                </a:lnTo>
                <a:lnTo>
                  <a:pt x="195275" y="144475"/>
                </a:lnTo>
                <a:lnTo>
                  <a:pt x="195275" y="104228"/>
                </a:lnTo>
                <a:lnTo>
                  <a:pt x="189739" y="60387"/>
                </a:lnTo>
                <a:lnTo>
                  <a:pt x="172314" y="27711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3864" y="563235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086"/>
                </a:lnTo>
              </a:path>
            </a:pathLst>
          </a:custGeom>
          <a:ln w="30340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4346" y="561851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363" y="0"/>
                </a:lnTo>
              </a:path>
            </a:pathLst>
          </a:custGeom>
          <a:ln w="27698">
            <a:solidFill>
              <a:srgbClr val="BE1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94622" y="5962434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57" y="103657"/>
                </a:moveTo>
                <a:lnTo>
                  <a:pt x="0" y="103657"/>
                </a:lnTo>
                <a:lnTo>
                  <a:pt x="0" y="0"/>
                </a:lnTo>
                <a:lnTo>
                  <a:pt x="103657" y="0"/>
                </a:lnTo>
                <a:lnTo>
                  <a:pt x="103657" y="103657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7106" y="3741324"/>
            <a:ext cx="67805" cy="12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3143" y="3741323"/>
            <a:ext cx="67805" cy="12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11054" y="3695682"/>
            <a:ext cx="257268" cy="25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9905" y="3718637"/>
            <a:ext cx="446376" cy="146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7045" y="4013200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78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79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056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957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82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160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2889" y="2819398"/>
            <a:ext cx="181381" cy="181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1799" y="2819398"/>
            <a:ext cx="181381" cy="1813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0998" y="2819398"/>
            <a:ext cx="181381" cy="181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44018" y="2819398"/>
            <a:ext cx="181381" cy="181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62419" y="2819398"/>
            <a:ext cx="181381" cy="181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73500" y="3688382"/>
            <a:ext cx="1771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solidFill>
                  <a:srgbClr val="414042"/>
                </a:solidFill>
                <a:latin typeface="Arial"/>
                <a:cs typeface="Arial"/>
              </a:rPr>
              <a:t>RAVENT</a:t>
            </a:r>
            <a:r>
              <a:rPr sz="1600" spc="2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600" spc="105" dirty="0">
                <a:solidFill>
                  <a:srgbClr val="414042"/>
                </a:solidFill>
                <a:latin typeface="Arial"/>
                <a:cs typeface="Arial"/>
              </a:rPr>
              <a:t>SMART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31371" y="4063946"/>
            <a:ext cx="68897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220" dirty="0">
                <a:solidFill>
                  <a:srgbClr val="70CCF5"/>
                </a:solidFill>
                <a:latin typeface="Arial"/>
                <a:cs typeface="Arial"/>
              </a:rPr>
              <a:t>LUX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sz="1000" b="1" spc="-135" dirty="0">
                <a:solidFill>
                  <a:srgbClr val="70CCF5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70CCF5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70CCF5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80949" y="4063946"/>
            <a:ext cx="68897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225" dirty="0">
                <a:solidFill>
                  <a:srgbClr val="70CCF5"/>
                </a:solidFill>
                <a:latin typeface="Arial"/>
                <a:cs typeface="Arial"/>
              </a:rPr>
              <a:t>CLASS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sz="1000" b="1" spc="-135" dirty="0">
                <a:solidFill>
                  <a:srgbClr val="70CCF5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70CCF5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70CCF5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23000" y="4621530"/>
            <a:ext cx="76390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LG</a:t>
            </a:r>
            <a:r>
              <a:rPr sz="800" spc="-7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Lux</a:t>
            </a:r>
            <a:r>
              <a:rPr sz="800" spc="-2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92177" y="4621530"/>
            <a:ext cx="101282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Standard</a:t>
            </a:r>
            <a:r>
              <a:rPr sz="800" spc="-7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Sequence</a:t>
            </a:r>
            <a:endParaRPr sz="800" dirty="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Star</a:t>
            </a:r>
            <a:r>
              <a:rPr sz="800" spc="-1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6121400"/>
            <a:ext cx="2834640" cy="388620"/>
          </a:xfrm>
          <a:custGeom>
            <a:avLst/>
            <a:gdLst/>
            <a:ahLst/>
            <a:cxnLst/>
            <a:rect l="l" t="t" r="r" b="b"/>
            <a:pathLst>
              <a:path w="2834640" h="388620">
                <a:moveTo>
                  <a:pt x="0" y="388620"/>
                </a:moveTo>
                <a:lnTo>
                  <a:pt x="2834640" y="388620"/>
                </a:lnTo>
                <a:lnTo>
                  <a:pt x="283464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0200" y="6142530"/>
            <a:ext cx="224028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www.ravent.com.tr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3398" y="6096416"/>
            <a:ext cx="931544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00" dirty="0">
                <a:solidFill>
                  <a:srgbClr val="005CAB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0" dirty="0">
                <a:solidFill>
                  <a:srgbClr val="005CAB"/>
                </a:solidFill>
                <a:latin typeface="Cambria"/>
                <a:cs typeface="Cambria"/>
              </a:rPr>
              <a:t>Commercial</a:t>
            </a:r>
            <a:r>
              <a:rPr sz="750" spc="-10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77772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5E6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17372" y="6161890"/>
            <a:ext cx="232357" cy="1617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80644" y="6100073"/>
            <a:ext cx="826135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75" dirty="0">
                <a:solidFill>
                  <a:srgbClr val="1C66B0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5" dirty="0">
                <a:solidFill>
                  <a:srgbClr val="005CAB"/>
                </a:solidFill>
                <a:latin typeface="Cambria"/>
                <a:cs typeface="Cambria"/>
              </a:rPr>
              <a:t>Domestic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83554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8C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0632" y="6159859"/>
            <a:ext cx="137396" cy="170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835400" y="4073753"/>
            <a:ext cx="2159635" cy="3009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5 </a:t>
            </a:r>
            <a:r>
              <a:rPr sz="800" spc="-5" dirty="0">
                <a:latin typeface="Arial"/>
                <a:cs typeface="Arial"/>
              </a:rPr>
              <a:t>Micron </a:t>
            </a:r>
            <a:r>
              <a:rPr sz="800" dirty="0">
                <a:latin typeface="Arial"/>
                <a:cs typeface="Arial"/>
              </a:rPr>
              <a:t>Spun </a:t>
            </a:r>
            <a:r>
              <a:rPr sz="800" spc="-5" dirty="0">
                <a:latin typeface="Arial"/>
                <a:cs typeface="Arial"/>
              </a:rPr>
              <a:t>(Sediment)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GAC </a:t>
            </a:r>
            <a:r>
              <a:rPr sz="800" spc="-5" dirty="0">
                <a:latin typeface="Arial"/>
                <a:cs typeface="Arial"/>
              </a:rPr>
              <a:t>Carbon Cartridge </a:t>
            </a:r>
            <a:r>
              <a:rPr sz="800" dirty="0">
                <a:latin typeface="Arial"/>
                <a:cs typeface="Arial"/>
              </a:rPr>
              <a:t>Filter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35400" y="4348886"/>
            <a:ext cx="2079625" cy="98869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Block </a:t>
            </a:r>
            <a:r>
              <a:rPr sz="800" spc="-5" dirty="0">
                <a:latin typeface="Arial"/>
                <a:cs typeface="Arial"/>
              </a:rPr>
              <a:t>Carbon </a:t>
            </a:r>
            <a:r>
              <a:rPr sz="800" dirty="0">
                <a:latin typeface="Arial"/>
                <a:cs typeface="Arial"/>
              </a:rPr>
              <a:t>Filter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(CTO)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10” </a:t>
            </a:r>
            <a:r>
              <a:rPr sz="800" dirty="0">
                <a:latin typeface="Arial"/>
                <a:cs typeface="Arial"/>
              </a:rPr>
              <a:t>Inline </a:t>
            </a:r>
            <a:r>
              <a:rPr sz="800" spc="-5" dirty="0">
                <a:latin typeface="Arial"/>
                <a:cs typeface="Arial"/>
              </a:rPr>
              <a:t>Coconut </a:t>
            </a:r>
            <a:r>
              <a:rPr sz="800" dirty="0">
                <a:latin typeface="Arial"/>
                <a:cs typeface="Arial"/>
              </a:rPr>
              <a:t>Post </a:t>
            </a:r>
            <a:r>
              <a:rPr sz="800" spc="-5" dirty="0">
                <a:latin typeface="Arial"/>
                <a:cs typeface="Arial"/>
              </a:rPr>
              <a:t>Carbon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75 </a:t>
            </a:r>
            <a:r>
              <a:rPr sz="800" dirty="0">
                <a:latin typeface="Arial"/>
                <a:cs typeface="Arial"/>
              </a:rPr>
              <a:t>GPD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2,2 </a:t>
            </a:r>
            <a:r>
              <a:rPr sz="800" dirty="0">
                <a:latin typeface="Arial"/>
                <a:cs typeface="Arial"/>
              </a:rPr>
              <a:t>Gallon </a:t>
            </a:r>
            <a:r>
              <a:rPr sz="800" spc="-5" dirty="0">
                <a:latin typeface="Arial"/>
                <a:cs typeface="Arial"/>
              </a:rPr>
              <a:t>Metallic </a:t>
            </a:r>
            <a:r>
              <a:rPr sz="800" dirty="0">
                <a:latin typeface="Arial"/>
                <a:cs typeface="Arial"/>
              </a:rPr>
              <a:t>Pressured Storage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Tank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Metallic </a:t>
            </a:r>
            <a:r>
              <a:rPr sz="800" dirty="0">
                <a:latin typeface="Arial"/>
                <a:cs typeface="Arial"/>
              </a:rPr>
              <a:t>Ball </a:t>
            </a:r>
            <a:r>
              <a:rPr sz="800" spc="-15" dirty="0">
                <a:latin typeface="Arial"/>
                <a:cs typeface="Arial"/>
              </a:rPr>
              <a:t>Valve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3/8”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dirty="0">
                <a:latin typeface="Arial"/>
                <a:cs typeface="Arial"/>
              </a:rPr>
              <a:t>Pump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24 </a:t>
            </a:r>
            <a:r>
              <a:rPr sz="800" spc="-15" dirty="0">
                <a:latin typeface="Arial"/>
                <a:cs typeface="Arial"/>
              </a:rPr>
              <a:t>Volt </a:t>
            </a:r>
            <a:r>
              <a:rPr sz="800" spc="-5" dirty="0">
                <a:latin typeface="Arial"/>
                <a:cs typeface="Arial"/>
              </a:rPr>
              <a:t>1,2 </a:t>
            </a:r>
            <a:r>
              <a:rPr sz="800" dirty="0">
                <a:latin typeface="Arial"/>
                <a:cs typeface="Arial"/>
              </a:rPr>
              <a:t>Amper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Adapter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77106" y="3741324"/>
            <a:ext cx="67805" cy="123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3143" y="3741323"/>
            <a:ext cx="67805" cy="12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1054" y="3695682"/>
            <a:ext cx="257268" cy="25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9905" y="3718637"/>
            <a:ext cx="446376" cy="1460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7045" y="4013200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78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79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56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57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82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60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2889" y="2819398"/>
            <a:ext cx="181381" cy="1813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71799" y="2819398"/>
            <a:ext cx="181381" cy="1813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90998" y="2819398"/>
            <a:ext cx="181381" cy="1813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4018" y="2819398"/>
            <a:ext cx="181381" cy="181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62419" y="2819398"/>
            <a:ext cx="181381" cy="1813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73500" y="3701082"/>
            <a:ext cx="1636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solidFill>
                  <a:srgbClr val="414042"/>
                </a:solidFill>
                <a:latin typeface="Arial"/>
                <a:cs typeface="Arial"/>
              </a:rPr>
              <a:t>RAVENT</a:t>
            </a:r>
            <a:r>
              <a:rPr sz="1600" spc="1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414042"/>
                </a:solidFill>
                <a:latin typeface="Arial"/>
                <a:cs typeface="Arial"/>
              </a:rPr>
              <a:t>COOL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0" y="4073753"/>
            <a:ext cx="2159635" cy="3009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5 </a:t>
            </a:r>
            <a:r>
              <a:rPr sz="800" spc="-5" dirty="0">
                <a:latin typeface="Arial"/>
                <a:cs typeface="Arial"/>
              </a:rPr>
              <a:t>Micron </a:t>
            </a:r>
            <a:r>
              <a:rPr sz="800" dirty="0">
                <a:latin typeface="Arial"/>
                <a:cs typeface="Arial"/>
              </a:rPr>
              <a:t>Spun </a:t>
            </a:r>
            <a:r>
              <a:rPr sz="800" spc="-5" dirty="0">
                <a:latin typeface="Arial"/>
                <a:cs typeface="Arial"/>
              </a:rPr>
              <a:t>(Sediment)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GAC </a:t>
            </a:r>
            <a:r>
              <a:rPr sz="800" spc="-5" dirty="0">
                <a:latin typeface="Arial"/>
                <a:cs typeface="Arial"/>
              </a:rPr>
              <a:t>Carbon Cartridge </a:t>
            </a:r>
            <a:r>
              <a:rPr sz="800" dirty="0">
                <a:latin typeface="Arial"/>
                <a:cs typeface="Arial"/>
              </a:rPr>
              <a:t>Filter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5400" y="4348886"/>
            <a:ext cx="2079625" cy="98869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12” </a:t>
            </a:r>
            <a:r>
              <a:rPr sz="800" dirty="0">
                <a:latin typeface="Arial"/>
                <a:cs typeface="Arial"/>
              </a:rPr>
              <a:t>Inline Block </a:t>
            </a:r>
            <a:r>
              <a:rPr sz="800" spc="-5" dirty="0">
                <a:latin typeface="Arial"/>
                <a:cs typeface="Arial"/>
              </a:rPr>
              <a:t>Carbon </a:t>
            </a:r>
            <a:r>
              <a:rPr sz="800" dirty="0">
                <a:latin typeface="Arial"/>
                <a:cs typeface="Arial"/>
              </a:rPr>
              <a:t>Filter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(CTO)</a:t>
            </a:r>
            <a:endParaRPr sz="800" dirty="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10” </a:t>
            </a:r>
            <a:r>
              <a:rPr sz="800" dirty="0">
                <a:latin typeface="Arial"/>
                <a:cs typeface="Arial"/>
              </a:rPr>
              <a:t>Inline </a:t>
            </a:r>
            <a:r>
              <a:rPr sz="800" spc="-5" dirty="0">
                <a:latin typeface="Arial"/>
                <a:cs typeface="Arial"/>
              </a:rPr>
              <a:t>Coconut </a:t>
            </a:r>
            <a:r>
              <a:rPr sz="800" dirty="0">
                <a:latin typeface="Arial"/>
                <a:cs typeface="Arial"/>
              </a:rPr>
              <a:t>Post </a:t>
            </a:r>
            <a:r>
              <a:rPr sz="800" spc="-5" dirty="0">
                <a:latin typeface="Arial"/>
                <a:cs typeface="Arial"/>
              </a:rPr>
              <a:t>Carbon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Filter</a:t>
            </a: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75 </a:t>
            </a:r>
            <a:r>
              <a:rPr sz="800" dirty="0">
                <a:latin typeface="Arial"/>
                <a:cs typeface="Arial"/>
              </a:rPr>
              <a:t>GPD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Membrane</a:t>
            </a: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3,2 </a:t>
            </a:r>
            <a:r>
              <a:rPr sz="800" dirty="0">
                <a:latin typeface="Arial"/>
                <a:cs typeface="Arial"/>
              </a:rPr>
              <a:t>Gallon </a:t>
            </a:r>
            <a:r>
              <a:rPr sz="800" spc="-5" dirty="0">
                <a:latin typeface="Arial"/>
                <a:cs typeface="Arial"/>
              </a:rPr>
              <a:t>Metallic </a:t>
            </a:r>
            <a:r>
              <a:rPr sz="800" dirty="0">
                <a:latin typeface="Arial"/>
                <a:cs typeface="Arial"/>
              </a:rPr>
              <a:t>Pressured Storage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Tank</a:t>
            </a:r>
            <a:endParaRPr sz="800" dirty="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Metallic </a:t>
            </a:r>
            <a:r>
              <a:rPr sz="800" dirty="0">
                <a:latin typeface="Arial"/>
                <a:cs typeface="Arial"/>
              </a:rPr>
              <a:t>Ball </a:t>
            </a:r>
            <a:r>
              <a:rPr sz="800" spc="-15" dirty="0">
                <a:latin typeface="Arial"/>
                <a:cs typeface="Arial"/>
              </a:rPr>
              <a:t>Valve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3/8”</a:t>
            </a:r>
            <a:endParaRPr sz="800" dirty="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dirty="0">
                <a:latin typeface="Arial"/>
                <a:cs typeface="Arial"/>
              </a:rPr>
              <a:t>Pump</a:t>
            </a: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latin typeface="Arial"/>
                <a:cs typeface="Arial"/>
              </a:rPr>
              <a:t>24 </a:t>
            </a:r>
            <a:r>
              <a:rPr sz="800" spc="-15" dirty="0">
                <a:latin typeface="Arial"/>
                <a:cs typeface="Arial"/>
              </a:rPr>
              <a:t>Volt </a:t>
            </a:r>
            <a:r>
              <a:rPr sz="800" spc="-5" dirty="0">
                <a:latin typeface="Arial"/>
                <a:cs typeface="Arial"/>
              </a:rPr>
              <a:t>1,2 </a:t>
            </a:r>
            <a:r>
              <a:rPr sz="800" dirty="0">
                <a:latin typeface="Arial"/>
                <a:cs typeface="Arial"/>
              </a:rPr>
              <a:t>Amper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Adapter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331371" y="4076646"/>
            <a:ext cx="68897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220" dirty="0">
                <a:solidFill>
                  <a:srgbClr val="70CCF5"/>
                </a:solidFill>
                <a:latin typeface="Arial"/>
                <a:cs typeface="Arial"/>
              </a:rPr>
              <a:t>LUX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sz="1000" b="1" spc="-135" dirty="0">
                <a:solidFill>
                  <a:srgbClr val="70CCF5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70CCF5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70CCF5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80949" y="4076646"/>
            <a:ext cx="68897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b="1" spc="-225" dirty="0">
                <a:solidFill>
                  <a:srgbClr val="70CCF5"/>
                </a:solidFill>
                <a:latin typeface="Arial"/>
                <a:cs typeface="Arial"/>
              </a:rPr>
              <a:t>CLASS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sz="1000" b="1" spc="-135" dirty="0">
                <a:solidFill>
                  <a:srgbClr val="70CCF5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70CCF5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70CCF5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35700" y="4621530"/>
            <a:ext cx="76390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LG</a:t>
            </a:r>
            <a:r>
              <a:rPr sz="800" spc="-7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Lux</a:t>
            </a:r>
            <a:r>
              <a:rPr sz="800" spc="-2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92177" y="4621530"/>
            <a:ext cx="101282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01600" indent="-889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Standard</a:t>
            </a:r>
            <a:r>
              <a:rPr sz="800" spc="-7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Sequence</a:t>
            </a:r>
            <a:endParaRPr sz="800" dirty="0">
              <a:latin typeface="Arial"/>
              <a:cs typeface="Arial"/>
            </a:endParaRPr>
          </a:p>
          <a:p>
            <a:pPr marL="101600" indent="-889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016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Star</a:t>
            </a:r>
            <a:r>
              <a:rPr sz="800" spc="-1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57294" y="5058158"/>
            <a:ext cx="468630" cy="635635"/>
          </a:xfrm>
          <a:custGeom>
            <a:avLst/>
            <a:gdLst/>
            <a:ahLst/>
            <a:cxnLst/>
            <a:rect l="l" t="t" r="r" b="b"/>
            <a:pathLst>
              <a:path w="468630" h="635635">
                <a:moveTo>
                  <a:pt x="321856" y="0"/>
                </a:moveTo>
                <a:lnTo>
                  <a:pt x="271287" y="3190"/>
                </a:lnTo>
                <a:lnTo>
                  <a:pt x="224028" y="12555"/>
                </a:lnTo>
                <a:lnTo>
                  <a:pt x="180396" y="27786"/>
                </a:lnTo>
                <a:lnTo>
                  <a:pt x="140708" y="48573"/>
                </a:lnTo>
                <a:lnTo>
                  <a:pt x="105282" y="74607"/>
                </a:lnTo>
                <a:lnTo>
                  <a:pt x="74435" y="105579"/>
                </a:lnTo>
                <a:lnTo>
                  <a:pt x="48485" y="141179"/>
                </a:lnTo>
                <a:lnTo>
                  <a:pt x="27749" y="181099"/>
                </a:lnTo>
                <a:lnTo>
                  <a:pt x="12544" y="225030"/>
                </a:lnTo>
                <a:lnTo>
                  <a:pt x="3189" y="272661"/>
                </a:lnTo>
                <a:lnTo>
                  <a:pt x="0" y="323684"/>
                </a:lnTo>
                <a:lnTo>
                  <a:pt x="3176" y="376495"/>
                </a:lnTo>
                <a:lnTo>
                  <a:pt x="12440" y="424647"/>
                </a:lnTo>
                <a:lnTo>
                  <a:pt x="27396" y="468062"/>
                </a:lnTo>
                <a:lnTo>
                  <a:pt x="47649" y="506662"/>
                </a:lnTo>
                <a:lnTo>
                  <a:pt x="72803" y="540370"/>
                </a:lnTo>
                <a:lnTo>
                  <a:pt x="102462" y="569106"/>
                </a:lnTo>
                <a:lnTo>
                  <a:pt x="136231" y="592793"/>
                </a:lnTo>
                <a:lnTo>
                  <a:pt x="173713" y="611352"/>
                </a:lnTo>
                <a:lnTo>
                  <a:pt x="214512" y="624706"/>
                </a:lnTo>
                <a:lnTo>
                  <a:pt x="258234" y="632775"/>
                </a:lnTo>
                <a:lnTo>
                  <a:pt x="304482" y="635482"/>
                </a:lnTo>
                <a:lnTo>
                  <a:pt x="357431" y="632967"/>
                </a:lnTo>
                <a:lnTo>
                  <a:pt x="403009" y="626338"/>
                </a:lnTo>
                <a:lnTo>
                  <a:pt x="440013" y="616965"/>
                </a:lnTo>
                <a:lnTo>
                  <a:pt x="467245" y="606221"/>
                </a:lnTo>
                <a:lnTo>
                  <a:pt x="457465" y="568731"/>
                </a:lnTo>
                <a:lnTo>
                  <a:pt x="320941" y="568731"/>
                </a:lnTo>
                <a:lnTo>
                  <a:pt x="267714" y="564272"/>
                </a:lnTo>
                <a:lnTo>
                  <a:pt x="220679" y="551231"/>
                </a:lnTo>
                <a:lnTo>
                  <a:pt x="180115" y="530110"/>
                </a:lnTo>
                <a:lnTo>
                  <a:pt x="146302" y="501415"/>
                </a:lnTo>
                <a:lnTo>
                  <a:pt x="119517" y="465646"/>
                </a:lnTo>
                <a:lnTo>
                  <a:pt x="100040" y="423309"/>
                </a:lnTo>
                <a:lnTo>
                  <a:pt x="88150" y="374906"/>
                </a:lnTo>
                <a:lnTo>
                  <a:pt x="84124" y="320941"/>
                </a:lnTo>
                <a:lnTo>
                  <a:pt x="87615" y="269597"/>
                </a:lnTo>
                <a:lnTo>
                  <a:pt x="97826" y="223590"/>
                </a:lnTo>
                <a:lnTo>
                  <a:pt x="114367" y="183107"/>
                </a:lnTo>
                <a:lnTo>
                  <a:pt x="136845" y="148337"/>
                </a:lnTo>
                <a:lnTo>
                  <a:pt x="164869" y="119467"/>
                </a:lnTo>
                <a:lnTo>
                  <a:pt x="198048" y="96686"/>
                </a:lnTo>
                <a:lnTo>
                  <a:pt x="235990" y="80180"/>
                </a:lnTo>
                <a:lnTo>
                  <a:pt x="278304" y="70139"/>
                </a:lnTo>
                <a:lnTo>
                  <a:pt x="324599" y="66751"/>
                </a:lnTo>
                <a:lnTo>
                  <a:pt x="456530" y="66751"/>
                </a:lnTo>
                <a:lnTo>
                  <a:pt x="468160" y="27431"/>
                </a:lnTo>
                <a:lnTo>
                  <a:pt x="447228" y="18516"/>
                </a:lnTo>
                <a:lnTo>
                  <a:pt x="415925" y="9601"/>
                </a:lnTo>
                <a:lnTo>
                  <a:pt x="374162" y="2743"/>
                </a:lnTo>
                <a:lnTo>
                  <a:pt x="321856" y="0"/>
                </a:lnTo>
                <a:close/>
              </a:path>
              <a:path w="468630" h="635635">
                <a:moveTo>
                  <a:pt x="450786" y="543128"/>
                </a:moveTo>
                <a:lnTo>
                  <a:pt x="423811" y="553686"/>
                </a:lnTo>
                <a:lnTo>
                  <a:pt x="392036" y="561759"/>
                </a:lnTo>
                <a:lnTo>
                  <a:pt x="357174" y="566916"/>
                </a:lnTo>
                <a:lnTo>
                  <a:pt x="320941" y="568731"/>
                </a:lnTo>
                <a:lnTo>
                  <a:pt x="457465" y="568731"/>
                </a:lnTo>
                <a:lnTo>
                  <a:pt x="450786" y="543128"/>
                </a:lnTo>
                <a:close/>
              </a:path>
              <a:path w="468630" h="635635">
                <a:moveTo>
                  <a:pt x="456530" y="66751"/>
                </a:moveTo>
                <a:lnTo>
                  <a:pt x="324599" y="66751"/>
                </a:lnTo>
                <a:lnTo>
                  <a:pt x="361389" y="68694"/>
                </a:lnTo>
                <a:lnTo>
                  <a:pt x="394665" y="74066"/>
                </a:lnTo>
                <a:lnTo>
                  <a:pt x="423997" y="82181"/>
                </a:lnTo>
                <a:lnTo>
                  <a:pt x="448957" y="92354"/>
                </a:lnTo>
                <a:lnTo>
                  <a:pt x="456530" y="66751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7518" y="5231891"/>
            <a:ext cx="433070" cy="462915"/>
          </a:xfrm>
          <a:custGeom>
            <a:avLst/>
            <a:gdLst/>
            <a:ahLst/>
            <a:cxnLst/>
            <a:rect l="l" t="t" r="r" b="b"/>
            <a:pathLst>
              <a:path w="433069" h="462914">
                <a:moveTo>
                  <a:pt x="219456" y="0"/>
                </a:moveTo>
                <a:lnTo>
                  <a:pt x="174846" y="4021"/>
                </a:lnTo>
                <a:lnTo>
                  <a:pt x="133473" y="15885"/>
                </a:lnTo>
                <a:lnTo>
                  <a:pt x="96172" y="35293"/>
                </a:lnTo>
                <a:lnTo>
                  <a:pt x="63779" y="61944"/>
                </a:lnTo>
                <a:lnTo>
                  <a:pt x="37129" y="95538"/>
                </a:lnTo>
                <a:lnTo>
                  <a:pt x="17059" y="135777"/>
                </a:lnTo>
                <a:lnTo>
                  <a:pt x="4404" y="182360"/>
                </a:lnTo>
                <a:lnTo>
                  <a:pt x="0" y="234988"/>
                </a:lnTo>
                <a:lnTo>
                  <a:pt x="4202" y="284934"/>
                </a:lnTo>
                <a:lnTo>
                  <a:pt x="16301" y="329578"/>
                </a:lnTo>
                <a:lnTo>
                  <a:pt x="35537" y="368500"/>
                </a:lnTo>
                <a:lnTo>
                  <a:pt x="61148" y="401283"/>
                </a:lnTo>
                <a:lnTo>
                  <a:pt x="92374" y="427509"/>
                </a:lnTo>
                <a:lnTo>
                  <a:pt x="128453" y="446759"/>
                </a:lnTo>
                <a:lnTo>
                  <a:pt x="168625" y="458615"/>
                </a:lnTo>
                <a:lnTo>
                  <a:pt x="212128" y="462660"/>
                </a:lnTo>
                <a:lnTo>
                  <a:pt x="252313" y="459276"/>
                </a:lnTo>
                <a:lnTo>
                  <a:pt x="291695" y="448959"/>
                </a:lnTo>
                <a:lnTo>
                  <a:pt x="328869" y="431463"/>
                </a:lnTo>
                <a:lnTo>
                  <a:pt x="362432" y="406541"/>
                </a:lnTo>
                <a:lnTo>
                  <a:pt x="366138" y="402310"/>
                </a:lnTo>
                <a:lnTo>
                  <a:pt x="215798" y="402310"/>
                </a:lnTo>
                <a:lnTo>
                  <a:pt x="171621" y="393928"/>
                </a:lnTo>
                <a:lnTo>
                  <a:pt x="134511" y="370362"/>
                </a:lnTo>
                <a:lnTo>
                  <a:pt x="106048" y="333980"/>
                </a:lnTo>
                <a:lnTo>
                  <a:pt x="87811" y="287151"/>
                </a:lnTo>
                <a:lnTo>
                  <a:pt x="81381" y="232244"/>
                </a:lnTo>
                <a:lnTo>
                  <a:pt x="86421" y="182063"/>
                </a:lnTo>
                <a:lnTo>
                  <a:pt x="101951" y="135396"/>
                </a:lnTo>
                <a:lnTo>
                  <a:pt x="128586" y="96629"/>
                </a:lnTo>
                <a:lnTo>
                  <a:pt x="166940" y="70151"/>
                </a:lnTo>
                <a:lnTo>
                  <a:pt x="217627" y="60350"/>
                </a:lnTo>
                <a:lnTo>
                  <a:pt x="370469" y="60350"/>
                </a:lnTo>
                <a:lnTo>
                  <a:pt x="342713" y="36354"/>
                </a:lnTo>
                <a:lnTo>
                  <a:pt x="306359" y="16542"/>
                </a:lnTo>
                <a:lnTo>
                  <a:pt x="265098" y="4232"/>
                </a:lnTo>
                <a:lnTo>
                  <a:pt x="219456" y="0"/>
                </a:lnTo>
                <a:close/>
              </a:path>
              <a:path w="433069" h="462914">
                <a:moveTo>
                  <a:pt x="370469" y="60350"/>
                </a:moveTo>
                <a:lnTo>
                  <a:pt x="217627" y="60350"/>
                </a:lnTo>
                <a:lnTo>
                  <a:pt x="267927" y="70839"/>
                </a:lnTo>
                <a:lnTo>
                  <a:pt x="305370" y="98619"/>
                </a:lnTo>
                <a:lnTo>
                  <a:pt x="330920" y="138161"/>
                </a:lnTo>
                <a:lnTo>
                  <a:pt x="345542" y="183936"/>
                </a:lnTo>
                <a:lnTo>
                  <a:pt x="350202" y="230416"/>
                </a:lnTo>
                <a:lnTo>
                  <a:pt x="343596" y="286566"/>
                </a:lnTo>
                <a:lnTo>
                  <a:pt x="325009" y="333980"/>
                </a:lnTo>
                <a:lnTo>
                  <a:pt x="296284" y="370508"/>
                </a:lnTo>
                <a:lnTo>
                  <a:pt x="259266" y="394001"/>
                </a:lnTo>
                <a:lnTo>
                  <a:pt x="215798" y="402310"/>
                </a:lnTo>
                <a:lnTo>
                  <a:pt x="366138" y="402310"/>
                </a:lnTo>
                <a:lnTo>
                  <a:pt x="390980" y="373947"/>
                </a:lnTo>
                <a:lnTo>
                  <a:pt x="413110" y="333435"/>
                </a:lnTo>
                <a:lnTo>
                  <a:pt x="427417" y="284759"/>
                </a:lnTo>
                <a:lnTo>
                  <a:pt x="432498" y="227672"/>
                </a:lnTo>
                <a:lnTo>
                  <a:pt x="428556" y="179035"/>
                </a:lnTo>
                <a:lnTo>
                  <a:pt x="417082" y="135006"/>
                </a:lnTo>
                <a:lnTo>
                  <a:pt x="398600" y="96164"/>
                </a:lnTo>
                <a:lnTo>
                  <a:pt x="373635" y="63087"/>
                </a:lnTo>
                <a:lnTo>
                  <a:pt x="370469" y="6035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47578" y="5231891"/>
            <a:ext cx="433070" cy="462915"/>
          </a:xfrm>
          <a:custGeom>
            <a:avLst/>
            <a:gdLst/>
            <a:ahLst/>
            <a:cxnLst/>
            <a:rect l="l" t="t" r="r" b="b"/>
            <a:pathLst>
              <a:path w="433069" h="462914">
                <a:moveTo>
                  <a:pt x="219456" y="0"/>
                </a:moveTo>
                <a:lnTo>
                  <a:pt x="174846" y="4021"/>
                </a:lnTo>
                <a:lnTo>
                  <a:pt x="133473" y="15885"/>
                </a:lnTo>
                <a:lnTo>
                  <a:pt x="96172" y="35293"/>
                </a:lnTo>
                <a:lnTo>
                  <a:pt x="63779" y="61944"/>
                </a:lnTo>
                <a:lnTo>
                  <a:pt x="37129" y="95538"/>
                </a:lnTo>
                <a:lnTo>
                  <a:pt x="17059" y="135777"/>
                </a:lnTo>
                <a:lnTo>
                  <a:pt x="4404" y="182360"/>
                </a:lnTo>
                <a:lnTo>
                  <a:pt x="0" y="234988"/>
                </a:lnTo>
                <a:lnTo>
                  <a:pt x="4202" y="284934"/>
                </a:lnTo>
                <a:lnTo>
                  <a:pt x="16301" y="329578"/>
                </a:lnTo>
                <a:lnTo>
                  <a:pt x="35537" y="368500"/>
                </a:lnTo>
                <a:lnTo>
                  <a:pt x="61148" y="401283"/>
                </a:lnTo>
                <a:lnTo>
                  <a:pt x="92374" y="427509"/>
                </a:lnTo>
                <a:lnTo>
                  <a:pt x="128453" y="446759"/>
                </a:lnTo>
                <a:lnTo>
                  <a:pt x="168625" y="458615"/>
                </a:lnTo>
                <a:lnTo>
                  <a:pt x="212128" y="462660"/>
                </a:lnTo>
                <a:lnTo>
                  <a:pt x="252313" y="459276"/>
                </a:lnTo>
                <a:lnTo>
                  <a:pt x="291695" y="448959"/>
                </a:lnTo>
                <a:lnTo>
                  <a:pt x="328869" y="431463"/>
                </a:lnTo>
                <a:lnTo>
                  <a:pt x="362432" y="406541"/>
                </a:lnTo>
                <a:lnTo>
                  <a:pt x="366138" y="402310"/>
                </a:lnTo>
                <a:lnTo>
                  <a:pt x="215798" y="402310"/>
                </a:lnTo>
                <a:lnTo>
                  <a:pt x="171621" y="393928"/>
                </a:lnTo>
                <a:lnTo>
                  <a:pt x="134511" y="370362"/>
                </a:lnTo>
                <a:lnTo>
                  <a:pt x="106048" y="333980"/>
                </a:lnTo>
                <a:lnTo>
                  <a:pt x="87811" y="287151"/>
                </a:lnTo>
                <a:lnTo>
                  <a:pt x="81381" y="232244"/>
                </a:lnTo>
                <a:lnTo>
                  <a:pt x="86421" y="182063"/>
                </a:lnTo>
                <a:lnTo>
                  <a:pt x="101951" y="135396"/>
                </a:lnTo>
                <a:lnTo>
                  <a:pt x="128583" y="96629"/>
                </a:lnTo>
                <a:lnTo>
                  <a:pt x="166933" y="70151"/>
                </a:lnTo>
                <a:lnTo>
                  <a:pt x="217614" y="60350"/>
                </a:lnTo>
                <a:lnTo>
                  <a:pt x="370469" y="60350"/>
                </a:lnTo>
                <a:lnTo>
                  <a:pt x="342713" y="36354"/>
                </a:lnTo>
                <a:lnTo>
                  <a:pt x="306359" y="16542"/>
                </a:lnTo>
                <a:lnTo>
                  <a:pt x="265098" y="4232"/>
                </a:lnTo>
                <a:lnTo>
                  <a:pt x="219456" y="0"/>
                </a:lnTo>
                <a:close/>
              </a:path>
              <a:path w="433069" h="462914">
                <a:moveTo>
                  <a:pt x="370469" y="60350"/>
                </a:moveTo>
                <a:lnTo>
                  <a:pt x="217614" y="60350"/>
                </a:lnTo>
                <a:lnTo>
                  <a:pt x="267921" y="70839"/>
                </a:lnTo>
                <a:lnTo>
                  <a:pt x="305367" y="98619"/>
                </a:lnTo>
                <a:lnTo>
                  <a:pt x="330919" y="138161"/>
                </a:lnTo>
                <a:lnTo>
                  <a:pt x="345542" y="183936"/>
                </a:lnTo>
                <a:lnTo>
                  <a:pt x="350202" y="230416"/>
                </a:lnTo>
                <a:lnTo>
                  <a:pt x="343596" y="286566"/>
                </a:lnTo>
                <a:lnTo>
                  <a:pt x="325009" y="333980"/>
                </a:lnTo>
                <a:lnTo>
                  <a:pt x="296284" y="370508"/>
                </a:lnTo>
                <a:lnTo>
                  <a:pt x="259266" y="394001"/>
                </a:lnTo>
                <a:lnTo>
                  <a:pt x="215798" y="402310"/>
                </a:lnTo>
                <a:lnTo>
                  <a:pt x="366138" y="402310"/>
                </a:lnTo>
                <a:lnTo>
                  <a:pt x="390980" y="373947"/>
                </a:lnTo>
                <a:lnTo>
                  <a:pt x="413110" y="333435"/>
                </a:lnTo>
                <a:lnTo>
                  <a:pt x="427417" y="284759"/>
                </a:lnTo>
                <a:lnTo>
                  <a:pt x="432498" y="227672"/>
                </a:lnTo>
                <a:lnTo>
                  <a:pt x="428556" y="179035"/>
                </a:lnTo>
                <a:lnTo>
                  <a:pt x="417082" y="135006"/>
                </a:lnTo>
                <a:lnTo>
                  <a:pt x="398600" y="96164"/>
                </a:lnTo>
                <a:lnTo>
                  <a:pt x="373635" y="63087"/>
                </a:lnTo>
                <a:lnTo>
                  <a:pt x="370469" y="6035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99880" y="5035296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4">
                <a:moveTo>
                  <a:pt x="0" y="0"/>
                </a:moveTo>
                <a:lnTo>
                  <a:pt x="0" y="649198"/>
                </a:lnTo>
              </a:path>
            </a:pathLst>
          </a:custGeom>
          <a:ln w="80467">
            <a:solidFill>
              <a:srgbClr val="22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6192" y="5659959"/>
            <a:ext cx="1464310" cy="372745"/>
          </a:xfrm>
          <a:custGeom>
            <a:avLst/>
            <a:gdLst/>
            <a:ahLst/>
            <a:cxnLst/>
            <a:rect l="l" t="t" r="r" b="b"/>
            <a:pathLst>
              <a:path w="1464310" h="372745">
                <a:moveTo>
                  <a:pt x="1391058" y="0"/>
                </a:moveTo>
                <a:lnTo>
                  <a:pt x="694090" y="6994"/>
                </a:lnTo>
                <a:lnTo>
                  <a:pt x="269911" y="87625"/>
                </a:lnTo>
                <a:lnTo>
                  <a:pt x="59031" y="180802"/>
                </a:lnTo>
                <a:lnTo>
                  <a:pt x="1957" y="225437"/>
                </a:lnTo>
                <a:lnTo>
                  <a:pt x="0" y="262590"/>
                </a:lnTo>
                <a:lnTo>
                  <a:pt x="25330" y="301934"/>
                </a:lnTo>
                <a:lnTo>
                  <a:pt x="64566" y="337412"/>
                </a:lnTo>
                <a:lnTo>
                  <a:pt x="104323" y="362967"/>
                </a:lnTo>
                <a:lnTo>
                  <a:pt x="131218" y="372541"/>
                </a:lnTo>
                <a:lnTo>
                  <a:pt x="131218" y="335279"/>
                </a:lnTo>
                <a:lnTo>
                  <a:pt x="171176" y="299961"/>
                </a:lnTo>
                <a:lnTo>
                  <a:pt x="212690" y="267669"/>
                </a:lnTo>
                <a:lnTo>
                  <a:pt x="255625" y="238265"/>
                </a:lnTo>
                <a:lnTo>
                  <a:pt x="299848" y="211609"/>
                </a:lnTo>
                <a:lnTo>
                  <a:pt x="345226" y="187562"/>
                </a:lnTo>
                <a:lnTo>
                  <a:pt x="391623" y="165986"/>
                </a:lnTo>
                <a:lnTo>
                  <a:pt x="438907" y="146740"/>
                </a:lnTo>
                <a:lnTo>
                  <a:pt x="486943" y="129687"/>
                </a:lnTo>
                <a:lnTo>
                  <a:pt x="535599" y="114687"/>
                </a:lnTo>
                <a:lnTo>
                  <a:pt x="584739" y="101600"/>
                </a:lnTo>
                <a:lnTo>
                  <a:pt x="634230" y="90289"/>
                </a:lnTo>
                <a:lnTo>
                  <a:pt x="683938" y="80613"/>
                </a:lnTo>
                <a:lnTo>
                  <a:pt x="733730" y="72434"/>
                </a:lnTo>
                <a:lnTo>
                  <a:pt x="783471" y="65612"/>
                </a:lnTo>
                <a:lnTo>
                  <a:pt x="833029" y="60009"/>
                </a:lnTo>
                <a:lnTo>
                  <a:pt x="882268" y="55486"/>
                </a:lnTo>
                <a:lnTo>
                  <a:pt x="931055" y="51903"/>
                </a:lnTo>
                <a:lnTo>
                  <a:pt x="979256" y="49121"/>
                </a:lnTo>
                <a:lnTo>
                  <a:pt x="1026738" y="47002"/>
                </a:lnTo>
                <a:lnTo>
                  <a:pt x="1289024" y="40404"/>
                </a:lnTo>
                <a:lnTo>
                  <a:pt x="1327722" y="39026"/>
                </a:lnTo>
                <a:lnTo>
                  <a:pt x="1401335" y="33588"/>
                </a:lnTo>
                <a:lnTo>
                  <a:pt x="1458554" y="20213"/>
                </a:lnTo>
                <a:lnTo>
                  <a:pt x="1464021" y="12480"/>
                </a:lnTo>
                <a:lnTo>
                  <a:pt x="1444030" y="5403"/>
                </a:lnTo>
                <a:lnTo>
                  <a:pt x="1391058" y="0"/>
                </a:lnTo>
                <a:close/>
              </a:path>
            </a:pathLst>
          </a:custGeom>
          <a:solidFill>
            <a:srgbClr val="22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121400"/>
            <a:ext cx="2834640" cy="388620"/>
          </a:xfrm>
          <a:custGeom>
            <a:avLst/>
            <a:gdLst/>
            <a:ahLst/>
            <a:cxnLst/>
            <a:rect l="l" t="t" r="r" b="b"/>
            <a:pathLst>
              <a:path w="2834640" h="388620">
                <a:moveTo>
                  <a:pt x="0" y="388620"/>
                </a:moveTo>
                <a:lnTo>
                  <a:pt x="2834640" y="388620"/>
                </a:lnTo>
                <a:lnTo>
                  <a:pt x="283464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30200" y="6142530"/>
            <a:ext cx="224028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www.ravent.com.tr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73398" y="6096416"/>
            <a:ext cx="931544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00" dirty="0">
                <a:solidFill>
                  <a:srgbClr val="005CAB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0" dirty="0">
                <a:solidFill>
                  <a:srgbClr val="005CAB"/>
                </a:solidFill>
                <a:latin typeface="Cambria"/>
                <a:cs typeface="Cambria"/>
              </a:rPr>
              <a:t>Commercial</a:t>
            </a:r>
            <a:r>
              <a:rPr sz="750" spc="-10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77772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5E6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17372" y="6161890"/>
            <a:ext cx="232357" cy="1617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080644" y="6100073"/>
            <a:ext cx="826135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75" dirty="0">
                <a:solidFill>
                  <a:srgbClr val="1C66B0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5" dirty="0">
                <a:solidFill>
                  <a:srgbClr val="005CAB"/>
                </a:solidFill>
                <a:latin typeface="Cambria"/>
                <a:cs typeface="Cambria"/>
              </a:rPr>
              <a:t>Domestic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83554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8C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70632" y="6159859"/>
            <a:ext cx="137396" cy="170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56000" cy="6851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0999" y="0"/>
            <a:ext cx="4103987" cy="4038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7106" y="3741324"/>
            <a:ext cx="67805" cy="12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143" y="3741323"/>
            <a:ext cx="67805" cy="12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1054" y="3695682"/>
            <a:ext cx="257268" cy="257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9905" y="3718637"/>
            <a:ext cx="446376" cy="146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45" y="4013200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78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79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0689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0747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682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1046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73500" y="3701082"/>
            <a:ext cx="857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80" dirty="0">
                <a:solidFill>
                  <a:srgbClr val="414042"/>
                </a:solidFill>
                <a:latin typeface="Arial"/>
                <a:cs typeface="Arial"/>
              </a:rPr>
              <a:t>JAMMY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2571" y="4218176"/>
            <a:ext cx="688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5" dirty="0">
                <a:solidFill>
                  <a:srgbClr val="00AEEF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00AEE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8067" y="4218176"/>
            <a:ext cx="610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0" dirty="0">
                <a:solidFill>
                  <a:srgbClr val="00AEEF"/>
                </a:solidFill>
                <a:latin typeface="Arial"/>
                <a:cs typeface="Arial"/>
              </a:rPr>
              <a:t>WITH</a:t>
            </a:r>
            <a:r>
              <a:rPr sz="1000" b="1" spc="-9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00AEE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6635" y="4572000"/>
            <a:ext cx="132016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Pump</a:t>
            </a:r>
            <a:endParaRPr sz="8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24 </a:t>
            </a:r>
            <a:r>
              <a:rPr sz="800" spc="-15" dirty="0">
                <a:solidFill>
                  <a:srgbClr val="191919"/>
                </a:solidFill>
                <a:latin typeface="Arial"/>
                <a:cs typeface="Arial"/>
              </a:rPr>
              <a:t>Volt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1,2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Amper</a:t>
            </a:r>
            <a:r>
              <a:rPr sz="800" spc="-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Adapter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0" y="4067551"/>
            <a:ext cx="2133600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spc="-10" dirty="0">
                <a:solidFill>
                  <a:srgbClr val="191919"/>
                </a:solidFill>
                <a:latin typeface="Arial"/>
                <a:cs typeface="Arial"/>
              </a:rPr>
              <a:t>Transparent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2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White Opaque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0" y="4385952"/>
            <a:ext cx="2092325" cy="12865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5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Micron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Spun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(Sediment)</a:t>
            </a:r>
            <a:r>
              <a:rPr sz="800" spc="-2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GAC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Block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(CTO)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Inline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Coconut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Post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75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GPD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3.2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Gallon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Metallic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Pressured Storage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91919"/>
                </a:solidFill>
                <a:latin typeface="Arial"/>
                <a:cs typeface="Arial"/>
              </a:rPr>
              <a:t>Tank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Star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Automatic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Shut-Off </a:t>
            </a:r>
            <a:r>
              <a:rPr sz="800" spc="-20" dirty="0">
                <a:solidFill>
                  <a:srgbClr val="191919"/>
                </a:solidFill>
                <a:latin typeface="Arial"/>
                <a:cs typeface="Arial"/>
              </a:rPr>
              <a:t>Valve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121400"/>
            <a:ext cx="3556000" cy="388620"/>
          </a:xfrm>
          <a:custGeom>
            <a:avLst/>
            <a:gdLst/>
            <a:ahLst/>
            <a:cxnLst/>
            <a:rect l="l" t="t" r="r" b="b"/>
            <a:pathLst>
              <a:path w="3556000" h="388620">
                <a:moveTo>
                  <a:pt x="0" y="388620"/>
                </a:moveTo>
                <a:lnTo>
                  <a:pt x="3556000" y="388620"/>
                </a:lnTo>
                <a:lnTo>
                  <a:pt x="355600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30200" y="6142530"/>
            <a:ext cx="278320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www.jammyfilter.com.tr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3398" y="6096416"/>
            <a:ext cx="931544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00" dirty="0">
                <a:solidFill>
                  <a:srgbClr val="005CAB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0" dirty="0">
                <a:solidFill>
                  <a:srgbClr val="005CAB"/>
                </a:solidFill>
                <a:latin typeface="Cambria"/>
                <a:cs typeface="Cambria"/>
              </a:rPr>
              <a:t>Commercial</a:t>
            </a:r>
            <a:r>
              <a:rPr sz="750" spc="-10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77772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5E6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7372" y="6161890"/>
            <a:ext cx="232357" cy="1617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80644" y="6100073"/>
            <a:ext cx="826135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75" dirty="0">
                <a:solidFill>
                  <a:srgbClr val="1C66B0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5" dirty="0">
                <a:solidFill>
                  <a:srgbClr val="005CAB"/>
                </a:solidFill>
                <a:latin typeface="Cambria"/>
                <a:cs typeface="Cambria"/>
              </a:rPr>
              <a:t>Domestic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83554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8C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0632" y="6159859"/>
            <a:ext cx="137396" cy="170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4500" y="1105115"/>
            <a:ext cx="176085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lang="en-GB" sz="1000" spc="105" dirty="0" smtClean="0">
                <a:solidFill>
                  <a:srgbClr val="4C4C4C"/>
                </a:solidFill>
                <a:latin typeface="Arial"/>
                <a:cs typeface="Arial"/>
              </a:rPr>
              <a:t>Drinking </a:t>
            </a:r>
            <a:r>
              <a:rPr lang="en-GB" sz="1000" spc="140" dirty="0" smtClean="0">
                <a:solidFill>
                  <a:srgbClr val="4C4C4C"/>
                </a:solidFill>
                <a:latin typeface="Arial"/>
                <a:cs typeface="Arial"/>
              </a:rPr>
              <a:t>adequate </a:t>
            </a:r>
            <a:r>
              <a:rPr lang="en-GB" sz="1000" spc="150" dirty="0" smtClean="0">
                <a:solidFill>
                  <a:srgbClr val="4C4C4C"/>
                </a:solidFill>
                <a:latin typeface="Arial"/>
                <a:cs typeface="Arial"/>
              </a:rPr>
              <a:t>and  </a:t>
            </a:r>
            <a:r>
              <a:rPr lang="en-GB" sz="1000" spc="105" dirty="0" smtClean="0">
                <a:solidFill>
                  <a:srgbClr val="4C4C4C"/>
                </a:solidFill>
                <a:latin typeface="Arial"/>
                <a:cs typeface="Arial"/>
              </a:rPr>
              <a:t>qualified</a:t>
            </a:r>
            <a:r>
              <a:rPr lang="en-GB" sz="1000" spc="140" dirty="0" smtClean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GB" sz="1000" spc="150" dirty="0" smtClean="0">
                <a:solidFill>
                  <a:srgbClr val="4C4C4C"/>
                </a:solidFill>
                <a:latin typeface="Arial"/>
                <a:cs typeface="Arial"/>
              </a:rPr>
              <a:t>water </a:t>
            </a:r>
            <a:r>
              <a:rPr lang="en-GB" sz="1000" spc="60" dirty="0" smtClean="0">
                <a:solidFill>
                  <a:srgbClr val="4C4C4C"/>
                </a:solidFill>
                <a:latin typeface="Arial"/>
                <a:cs typeface="Arial"/>
              </a:rPr>
              <a:t>helps </a:t>
            </a:r>
            <a:r>
              <a:rPr lang="en-GB" sz="1000" spc="50" dirty="0" smtClean="0">
                <a:solidFill>
                  <a:srgbClr val="4C4C4C"/>
                </a:solidFill>
                <a:latin typeface="Arial"/>
                <a:cs typeface="Arial"/>
              </a:rPr>
              <a:t>cells </a:t>
            </a:r>
            <a:r>
              <a:rPr lang="en-GB" sz="1000" spc="75" dirty="0" smtClean="0">
                <a:solidFill>
                  <a:srgbClr val="4C4C4C"/>
                </a:solidFill>
                <a:latin typeface="Arial"/>
                <a:cs typeface="Arial"/>
              </a:rPr>
              <a:t>to </a:t>
            </a:r>
            <a:r>
              <a:rPr lang="en-GB" sz="1000" spc="80" dirty="0" smtClean="0">
                <a:solidFill>
                  <a:srgbClr val="4C4C4C"/>
                </a:solidFill>
                <a:latin typeface="Arial"/>
                <a:cs typeface="Arial"/>
              </a:rPr>
              <a:t>be</a:t>
            </a:r>
            <a:r>
              <a:rPr lang="en-GB" sz="1000" spc="-65" dirty="0" smtClean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GB" sz="1000" spc="85" dirty="0" smtClean="0">
                <a:solidFill>
                  <a:srgbClr val="4C4C4C"/>
                </a:solidFill>
                <a:latin typeface="Arial"/>
                <a:cs typeface="Arial"/>
              </a:rPr>
              <a:t>activated  </a:t>
            </a:r>
            <a:r>
              <a:rPr lang="en-GB" sz="1000" spc="15" dirty="0" smtClean="0">
                <a:solidFill>
                  <a:srgbClr val="4C4C4C"/>
                </a:solidFill>
                <a:latin typeface="Arial"/>
                <a:cs typeface="Arial"/>
              </a:rPr>
              <a:t>in </a:t>
            </a:r>
            <a:r>
              <a:rPr lang="en-GB" sz="1000" spc="25" dirty="0" smtClean="0">
                <a:solidFill>
                  <a:srgbClr val="4C4C4C"/>
                </a:solidFill>
                <a:latin typeface="Arial"/>
                <a:cs typeface="Arial"/>
              </a:rPr>
              <a:t>full </a:t>
            </a:r>
            <a:r>
              <a:rPr lang="en-GB" sz="1000" spc="65" dirty="0" smtClean="0">
                <a:solidFill>
                  <a:srgbClr val="4C4C4C"/>
                </a:solidFill>
                <a:latin typeface="Arial"/>
                <a:cs typeface="Arial"/>
              </a:rPr>
              <a:t>capacity,</a:t>
            </a:r>
            <a:r>
              <a:rPr lang="en-GB" sz="1000" spc="0" dirty="0" smtClean="0">
                <a:solidFill>
                  <a:srgbClr val="4C4C4C"/>
                </a:solidFill>
                <a:latin typeface="Arial"/>
                <a:cs typeface="Arial"/>
              </a:rPr>
              <a:t> e</a:t>
            </a:r>
            <a:r>
              <a:rPr lang="en-GB" sz="1000" spc="100" dirty="0" smtClean="0">
                <a:solidFill>
                  <a:srgbClr val="4C4C4C"/>
                </a:solidFill>
                <a:latin typeface="Arial"/>
                <a:cs typeface="Arial"/>
              </a:rPr>
              <a:t>nhances  the immune </a:t>
            </a:r>
            <a:r>
              <a:rPr lang="en-GB" sz="1000" spc="75" dirty="0" smtClean="0">
                <a:solidFill>
                  <a:srgbClr val="4C4C4C"/>
                </a:solidFill>
                <a:latin typeface="Arial"/>
                <a:cs typeface="Arial"/>
              </a:rPr>
              <a:t>system and p</a:t>
            </a:r>
            <a:r>
              <a:rPr lang="en-GB" sz="1000" spc="80" dirty="0" smtClean="0">
                <a:solidFill>
                  <a:srgbClr val="4C4C4C"/>
                </a:solidFill>
                <a:latin typeface="Arial"/>
                <a:cs typeface="Arial"/>
              </a:rPr>
              <a:t>revents  </a:t>
            </a:r>
            <a:r>
              <a:rPr lang="en-GB" sz="1000" spc="65" dirty="0" smtClean="0">
                <a:solidFill>
                  <a:srgbClr val="4C4C4C"/>
                </a:solidFill>
                <a:latin typeface="Arial"/>
                <a:cs typeface="Arial"/>
              </a:rPr>
              <a:t>serious</a:t>
            </a:r>
            <a:r>
              <a:rPr lang="en-GB" sz="1000" spc="30" dirty="0" smtClean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GB" sz="1000" spc="75" dirty="0" smtClean="0">
                <a:solidFill>
                  <a:srgbClr val="4C4C4C"/>
                </a:solidFill>
                <a:latin typeface="Arial"/>
                <a:cs typeface="Arial"/>
              </a:rPr>
              <a:t>diseases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1" y="457203"/>
            <a:ext cx="1536814" cy="4768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8100" y="0"/>
            <a:ext cx="4085996" cy="416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7106" y="3741324"/>
            <a:ext cx="67805" cy="12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143" y="3741323"/>
            <a:ext cx="67805" cy="12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1054" y="3695682"/>
            <a:ext cx="257268" cy="257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9905" y="3718637"/>
            <a:ext cx="446376" cy="146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45" y="4013200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578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79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60689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50747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682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1046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73500" y="3701082"/>
            <a:ext cx="9023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90" dirty="0">
                <a:solidFill>
                  <a:srgbClr val="414042"/>
                </a:solidFill>
                <a:latin typeface="Arial"/>
                <a:cs typeface="Arial"/>
              </a:rPr>
              <a:t>TECFLO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2571" y="4218176"/>
            <a:ext cx="6889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5" dirty="0">
                <a:solidFill>
                  <a:srgbClr val="00AEEF"/>
                </a:solidFill>
                <a:latin typeface="Arial"/>
                <a:cs typeface="Arial"/>
              </a:rPr>
              <a:t>W/OUT</a:t>
            </a:r>
            <a:r>
              <a:rPr sz="1000" b="1" spc="-10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00AEE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8067" y="4218176"/>
            <a:ext cx="610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0" dirty="0">
                <a:solidFill>
                  <a:srgbClr val="00AEEF"/>
                </a:solidFill>
                <a:latin typeface="Arial"/>
                <a:cs typeface="Arial"/>
              </a:rPr>
              <a:t>WITH</a:t>
            </a:r>
            <a:r>
              <a:rPr sz="1000" b="1" spc="-9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00AEE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6635" y="4572000"/>
            <a:ext cx="1320165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Pump</a:t>
            </a:r>
            <a:endParaRPr sz="8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24 </a:t>
            </a:r>
            <a:r>
              <a:rPr sz="800" spc="-15" dirty="0">
                <a:solidFill>
                  <a:srgbClr val="191919"/>
                </a:solidFill>
                <a:latin typeface="Arial"/>
                <a:cs typeface="Arial"/>
              </a:rPr>
              <a:t>Volt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1,2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Amper</a:t>
            </a:r>
            <a:r>
              <a:rPr sz="800" spc="-1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Adapter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35400" y="4067551"/>
            <a:ext cx="2133600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spc="-10" dirty="0">
                <a:solidFill>
                  <a:srgbClr val="191919"/>
                </a:solidFill>
                <a:latin typeface="Arial"/>
                <a:cs typeface="Arial"/>
              </a:rPr>
              <a:t>Transparent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2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White Opaque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0" y="4385952"/>
            <a:ext cx="2092325" cy="12865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5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Micron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Spun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(Sediment)</a:t>
            </a:r>
            <a:r>
              <a:rPr sz="800" spc="-2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GAC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Block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(CTO)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Inline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Coconut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Post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</a:t>
            </a:r>
            <a:r>
              <a:rPr sz="800" spc="-3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75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GPD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Membrane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3.2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Gallon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Metallic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Pressured Storage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191919"/>
                </a:solidFill>
                <a:latin typeface="Arial"/>
                <a:cs typeface="Arial"/>
              </a:rPr>
              <a:t>Tank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Star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Faucet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Automatic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Shut-Off </a:t>
            </a:r>
            <a:r>
              <a:rPr sz="800" spc="-20" dirty="0">
                <a:solidFill>
                  <a:srgbClr val="191919"/>
                </a:solidFill>
                <a:latin typeface="Arial"/>
                <a:cs typeface="Arial"/>
              </a:rPr>
              <a:t>Valve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121400"/>
            <a:ext cx="3556000" cy="388620"/>
          </a:xfrm>
          <a:custGeom>
            <a:avLst/>
            <a:gdLst/>
            <a:ahLst/>
            <a:cxnLst/>
            <a:rect l="l" t="t" r="r" b="b"/>
            <a:pathLst>
              <a:path w="3556000" h="388620">
                <a:moveTo>
                  <a:pt x="0" y="388620"/>
                </a:moveTo>
                <a:lnTo>
                  <a:pt x="3556000" y="388620"/>
                </a:lnTo>
                <a:lnTo>
                  <a:pt x="355600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9817" y="6142530"/>
            <a:ext cx="214376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www.tecflo.com.tr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3398" y="6096416"/>
            <a:ext cx="931544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00" dirty="0">
                <a:solidFill>
                  <a:srgbClr val="005CAB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0" dirty="0">
                <a:solidFill>
                  <a:srgbClr val="005CAB"/>
                </a:solidFill>
                <a:latin typeface="Cambria"/>
                <a:cs typeface="Cambria"/>
              </a:rPr>
              <a:t>Commercial</a:t>
            </a:r>
            <a:r>
              <a:rPr sz="750" spc="-10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77772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5E6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7372" y="6161890"/>
            <a:ext cx="232357" cy="1617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080644" y="6100073"/>
            <a:ext cx="826135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75" dirty="0">
                <a:solidFill>
                  <a:srgbClr val="1C66B0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5" dirty="0">
                <a:solidFill>
                  <a:srgbClr val="005CAB"/>
                </a:solidFill>
                <a:latin typeface="Cambria"/>
                <a:cs typeface="Cambria"/>
              </a:rPr>
              <a:t>Domestic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83554" y="60892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8C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0632" y="6159859"/>
            <a:ext cx="137396" cy="170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56000" cy="6850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8602" y="203200"/>
            <a:ext cx="3928351" cy="3891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7106" y="3741324"/>
            <a:ext cx="67805" cy="12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3143" y="3741323"/>
            <a:ext cx="67805" cy="123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11054" y="3695682"/>
            <a:ext cx="257268" cy="257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9905" y="3718637"/>
            <a:ext cx="446376" cy="146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37045" y="4013200"/>
            <a:ext cx="5207000" cy="0"/>
          </a:xfrm>
          <a:custGeom>
            <a:avLst/>
            <a:gdLst/>
            <a:ahLst/>
            <a:cxnLst/>
            <a:rect l="l" t="t" r="r" b="b"/>
            <a:pathLst>
              <a:path w="5207000">
                <a:moveTo>
                  <a:pt x="0" y="0"/>
                </a:moveTo>
                <a:lnTo>
                  <a:pt x="520695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92894" y="43243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82955" y="42989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03250" y="40259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73500" y="3701082"/>
            <a:ext cx="2407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40" dirty="0">
                <a:solidFill>
                  <a:srgbClr val="414042"/>
                </a:solidFill>
                <a:latin typeface="Arial"/>
                <a:cs typeface="Arial"/>
              </a:rPr>
              <a:t>FE-300 </a:t>
            </a:r>
            <a:r>
              <a:rPr sz="1600" spc="65" dirty="0">
                <a:solidFill>
                  <a:srgbClr val="414042"/>
                </a:solidFill>
                <a:latin typeface="Arial"/>
                <a:cs typeface="Arial"/>
              </a:rPr>
              <a:t>DIRECT</a:t>
            </a:r>
            <a:r>
              <a:rPr sz="1600" spc="-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600" spc="135" dirty="0">
                <a:solidFill>
                  <a:srgbClr val="414042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7572" y="4218176"/>
            <a:ext cx="6108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0" dirty="0">
                <a:solidFill>
                  <a:srgbClr val="00AEEF"/>
                </a:solidFill>
                <a:latin typeface="Arial"/>
                <a:cs typeface="Arial"/>
              </a:rPr>
              <a:t>WITH</a:t>
            </a:r>
            <a:r>
              <a:rPr sz="1000" b="1" spc="-95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00AEE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200" y="4067551"/>
            <a:ext cx="2133600" cy="33147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spc="-10" dirty="0">
                <a:solidFill>
                  <a:srgbClr val="191919"/>
                </a:solidFill>
                <a:latin typeface="Arial"/>
                <a:cs typeface="Arial"/>
              </a:rPr>
              <a:t>Transparent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2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White Opaque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Housing (Double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O-Ring)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86200" y="4385952"/>
            <a:ext cx="2199005" cy="96774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27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Thick 5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Micron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Spun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(Sediment)</a:t>
            </a:r>
            <a:r>
              <a:rPr sz="800" spc="-5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Stout GAC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8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Stout Block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r>
              <a:rPr sz="800" spc="-7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(CTO)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0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12”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Inline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Coconut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Post 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Carbon</a:t>
            </a:r>
            <a:r>
              <a:rPr sz="800" spc="-30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300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GPD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Membrane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Clr>
                <a:srgbClr val="000000"/>
              </a:buClr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300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GPD</a:t>
            </a:r>
            <a:r>
              <a:rPr sz="800" spc="-5" dirty="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91919"/>
                </a:solidFill>
                <a:latin typeface="Arial"/>
                <a:cs typeface="Arial"/>
              </a:rPr>
              <a:t>Pump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121400"/>
            <a:ext cx="3556000" cy="388620"/>
          </a:xfrm>
          <a:custGeom>
            <a:avLst/>
            <a:gdLst/>
            <a:ahLst/>
            <a:cxnLst/>
            <a:rect l="l" t="t" r="r" b="b"/>
            <a:pathLst>
              <a:path w="3556000" h="388620">
                <a:moveTo>
                  <a:pt x="0" y="388620"/>
                </a:moveTo>
                <a:lnTo>
                  <a:pt x="3556000" y="388620"/>
                </a:lnTo>
                <a:lnTo>
                  <a:pt x="355600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A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9817" y="6142530"/>
            <a:ext cx="214376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www.tecflo.com.tr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7042" y="6147202"/>
            <a:ext cx="740410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10" dirty="0">
                <a:solidFill>
                  <a:srgbClr val="005CAB"/>
                </a:solidFill>
                <a:latin typeface="Calibri"/>
                <a:cs typeface="Calibri"/>
              </a:rPr>
              <a:t>CAFE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15" dirty="0">
                <a:solidFill>
                  <a:srgbClr val="005CAB"/>
                </a:solidFill>
                <a:latin typeface="Cambria"/>
                <a:cs typeface="Cambria"/>
              </a:rPr>
              <a:t>Horeca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83554" y="61400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459C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0644" y="6207765"/>
            <a:ext cx="97370" cy="17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73398" y="6147216"/>
            <a:ext cx="931544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100" dirty="0">
                <a:solidFill>
                  <a:srgbClr val="005CAB"/>
                </a:solidFill>
                <a:latin typeface="Calibri"/>
                <a:cs typeface="Calibri"/>
              </a:rPr>
              <a:t>OFFICE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0" dirty="0">
                <a:solidFill>
                  <a:srgbClr val="005CAB"/>
                </a:solidFill>
                <a:latin typeface="Cambria"/>
                <a:cs typeface="Cambria"/>
              </a:rPr>
              <a:t>Commercial</a:t>
            </a:r>
            <a:r>
              <a:rPr sz="750" spc="-10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77772" y="61400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5E69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7372" y="6212690"/>
            <a:ext cx="232357" cy="1618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45195" y="6150873"/>
            <a:ext cx="826135" cy="2895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15"/>
              </a:spcBef>
            </a:pPr>
            <a:r>
              <a:rPr sz="1000" b="1" spc="75" dirty="0">
                <a:solidFill>
                  <a:srgbClr val="1C66B0"/>
                </a:solidFill>
                <a:latin typeface="Calibri"/>
                <a:cs typeface="Calibri"/>
              </a:rPr>
              <a:t>HOME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750" spc="5" dirty="0">
                <a:solidFill>
                  <a:srgbClr val="005CAB"/>
                </a:solidFill>
                <a:latin typeface="Cambria"/>
                <a:cs typeface="Cambria"/>
              </a:rPr>
              <a:t>Domestic</a:t>
            </a:r>
            <a:r>
              <a:rPr sz="750" spc="-15" dirty="0">
                <a:solidFill>
                  <a:srgbClr val="005CAB"/>
                </a:solidFill>
                <a:latin typeface="Cambria"/>
                <a:cs typeface="Cambria"/>
              </a:rPr>
              <a:t> </a:t>
            </a:r>
            <a:r>
              <a:rPr sz="750" dirty="0">
                <a:solidFill>
                  <a:srgbClr val="005CAB"/>
                </a:solidFill>
                <a:latin typeface="Cambria"/>
                <a:cs typeface="Cambria"/>
              </a:rPr>
              <a:t>Solutions</a:t>
            </a:r>
            <a:endParaRPr sz="750">
              <a:latin typeface="Cambria"/>
              <a:cs typeface="Cambr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48100" y="6140043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0" y="311556"/>
                </a:moveTo>
                <a:lnTo>
                  <a:pt x="311556" y="311556"/>
                </a:lnTo>
                <a:lnTo>
                  <a:pt x="311556" y="0"/>
                </a:lnTo>
                <a:lnTo>
                  <a:pt x="0" y="0"/>
                </a:lnTo>
                <a:lnTo>
                  <a:pt x="0" y="311556"/>
                </a:lnTo>
                <a:close/>
              </a:path>
            </a:pathLst>
          </a:custGeom>
          <a:solidFill>
            <a:srgbClr val="8CD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5182" y="6210659"/>
            <a:ext cx="137397" cy="170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43532" y="1001723"/>
            <a:ext cx="1885467" cy="13157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310" dirty="0">
                <a:latin typeface="Calibri"/>
                <a:cs typeface="Calibri"/>
              </a:rPr>
              <a:t>√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10" dirty="0" smtClean="0">
                <a:latin typeface="Calibri"/>
                <a:cs typeface="Calibri"/>
              </a:rPr>
              <a:t>Soften</a:t>
            </a:r>
            <a:r>
              <a:rPr lang="nl-BE" sz="1200" spc="10" dirty="0" smtClean="0">
                <a:latin typeface="Calibri"/>
                <a:cs typeface="Calibri"/>
              </a:rPr>
              <a:t>s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0" dirty="0">
                <a:latin typeface="Calibri"/>
                <a:cs typeface="Calibri"/>
              </a:rPr>
              <a:t>skin,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10" dirty="0">
                <a:latin typeface="Calibri"/>
                <a:cs typeface="Calibri"/>
              </a:rPr>
              <a:t>√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lang="nl-BE" sz="1200" spc="25" dirty="0" smtClean="0">
                <a:latin typeface="Calibri"/>
                <a:cs typeface="Calibri"/>
              </a:rPr>
              <a:t>G</a:t>
            </a:r>
            <a:r>
              <a:rPr sz="1200" spc="40" dirty="0" err="1" smtClean="0">
                <a:latin typeface="Calibri"/>
                <a:cs typeface="Calibri"/>
              </a:rPr>
              <a:t>ive</a:t>
            </a:r>
            <a:r>
              <a:rPr lang="nl-BE" sz="1200" spc="40" dirty="0" smtClean="0">
                <a:latin typeface="Calibri"/>
                <a:cs typeface="Calibri"/>
              </a:rPr>
              <a:t>s</a:t>
            </a:r>
            <a:r>
              <a:rPr sz="1200" spc="40" dirty="0" smtClean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life</a:t>
            </a:r>
            <a:r>
              <a:rPr sz="1200" spc="-25" dirty="0" smtClean="0">
                <a:latin typeface="Calibri"/>
                <a:cs typeface="Calibri"/>
              </a:rPr>
              <a:t>,</a:t>
            </a:r>
            <a:endParaRPr lang="nl-BE" sz="1200" spc="-2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10" dirty="0" smtClean="0">
                <a:latin typeface="Calibri"/>
                <a:cs typeface="Calibri"/>
              </a:rPr>
              <a:t>√</a:t>
            </a:r>
            <a:r>
              <a:rPr sz="1200" spc="-80" dirty="0" smtClean="0">
                <a:latin typeface="Calibri"/>
                <a:cs typeface="Calibri"/>
              </a:rPr>
              <a:t> </a:t>
            </a:r>
            <a:r>
              <a:rPr lang="nl-BE" sz="1200" spc="60" dirty="0" err="1" smtClean="0">
                <a:latin typeface="Calibri"/>
                <a:cs typeface="Calibri"/>
              </a:rPr>
              <a:t>Improves</a:t>
            </a:r>
            <a:r>
              <a:rPr lang="nl-BE" sz="1200" spc="60" dirty="0" smtClean="0">
                <a:latin typeface="Calibri"/>
                <a:cs typeface="Calibri"/>
              </a:rPr>
              <a:t> sleep </a:t>
            </a:r>
            <a:r>
              <a:rPr sz="1200" spc="-5" dirty="0" smtClean="0">
                <a:latin typeface="Calibri"/>
                <a:cs typeface="Calibri"/>
              </a:rPr>
              <a:t>patterns</a:t>
            </a:r>
            <a:r>
              <a:rPr sz="1200" spc="-5" dirty="0">
                <a:latin typeface="Calibri"/>
                <a:cs typeface="Calibri"/>
              </a:rPr>
              <a:t>,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10" dirty="0">
                <a:latin typeface="Calibri"/>
                <a:cs typeface="Calibri"/>
              </a:rPr>
              <a:t>√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25" dirty="0" smtClean="0">
                <a:latin typeface="Calibri"/>
                <a:cs typeface="Calibri"/>
              </a:rPr>
              <a:t>Relieve</a:t>
            </a:r>
            <a:r>
              <a:rPr lang="nl-BE" sz="1200" spc="25" dirty="0" smtClean="0">
                <a:latin typeface="Calibri"/>
                <a:cs typeface="Calibri"/>
              </a:rPr>
              <a:t>s</a:t>
            </a:r>
            <a:r>
              <a:rPr sz="1200" spc="2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fatigue,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10" dirty="0">
                <a:latin typeface="Calibri"/>
                <a:cs typeface="Calibri"/>
              </a:rPr>
              <a:t>√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35" dirty="0" smtClean="0">
                <a:latin typeface="Calibri"/>
                <a:cs typeface="Calibri"/>
              </a:rPr>
              <a:t>Give</a:t>
            </a:r>
            <a:r>
              <a:rPr lang="nl-BE" sz="1200" spc="35" dirty="0" smtClean="0">
                <a:latin typeface="Calibri"/>
                <a:cs typeface="Calibri"/>
              </a:rPr>
              <a:t>s</a:t>
            </a:r>
            <a:r>
              <a:rPr sz="1200" spc="3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youth </a:t>
            </a:r>
            <a:r>
              <a:rPr sz="1200" dirty="0">
                <a:latin typeface="Calibri"/>
                <a:cs typeface="Calibri"/>
              </a:rPr>
              <a:t>energy...</a:t>
            </a:r>
          </a:p>
        </p:txBody>
      </p:sp>
      <p:sp>
        <p:nvSpPr>
          <p:cNvPr id="28" name="object 28"/>
          <p:cNvSpPr/>
          <p:nvPr/>
        </p:nvSpPr>
        <p:spPr>
          <a:xfrm>
            <a:off x="1612901" y="457203"/>
            <a:ext cx="1536814" cy="4768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02001" y="2717801"/>
            <a:ext cx="4029341" cy="140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32343" y="647950"/>
            <a:ext cx="3467735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8495">
              <a:lnSpc>
                <a:spcPct val="100000"/>
              </a:lnSpc>
              <a:spcBef>
                <a:spcPts val="100"/>
              </a:spcBef>
            </a:pPr>
            <a:r>
              <a:rPr sz="3800" b="1" spc="140" dirty="0">
                <a:solidFill>
                  <a:srgbClr val="E5E5E5"/>
                </a:solidFill>
                <a:latin typeface="Calibri"/>
                <a:cs typeface="Calibri"/>
              </a:rPr>
              <a:t>“INSTANT  </a:t>
            </a:r>
            <a:r>
              <a:rPr sz="3800" b="1" spc="260" dirty="0">
                <a:solidFill>
                  <a:srgbClr val="E5E5E5"/>
                </a:solidFill>
                <a:latin typeface="Calibri"/>
                <a:cs typeface="Calibri"/>
              </a:rPr>
              <a:t>HOT </a:t>
            </a:r>
            <a:r>
              <a:rPr sz="3800" b="1" spc="240" dirty="0">
                <a:solidFill>
                  <a:srgbClr val="E5E5E5"/>
                </a:solidFill>
                <a:latin typeface="Calibri"/>
                <a:cs typeface="Calibri"/>
              </a:rPr>
              <a:t>AND</a:t>
            </a:r>
            <a:r>
              <a:rPr sz="3800" b="1" spc="-500" dirty="0">
                <a:solidFill>
                  <a:srgbClr val="E5E5E5"/>
                </a:solidFill>
                <a:latin typeface="Calibri"/>
                <a:cs typeface="Calibri"/>
              </a:rPr>
              <a:t> </a:t>
            </a:r>
            <a:r>
              <a:rPr sz="3800" b="1" spc="325" dirty="0">
                <a:solidFill>
                  <a:srgbClr val="E5E5E5"/>
                </a:solidFill>
                <a:latin typeface="Calibri"/>
                <a:cs typeface="Calibri"/>
              </a:rPr>
              <a:t>COLD</a:t>
            </a:r>
            <a:endParaRPr sz="3800">
              <a:latin typeface="Calibri"/>
              <a:cs typeface="Calibri"/>
            </a:endParaRPr>
          </a:p>
          <a:p>
            <a:pPr marL="856615">
              <a:lnSpc>
                <a:spcPct val="100000"/>
              </a:lnSpc>
            </a:pPr>
            <a:r>
              <a:rPr sz="3800" b="1" spc="90" dirty="0">
                <a:solidFill>
                  <a:srgbClr val="E5E5E5"/>
                </a:solidFill>
                <a:latin typeface="Calibri"/>
                <a:cs typeface="Calibri"/>
              </a:rPr>
              <a:t>WATER”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28600" y="359153"/>
            <a:ext cx="8763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WATER</a:t>
            </a:r>
            <a:r>
              <a:rPr spc="80" dirty="0"/>
              <a:t> </a:t>
            </a:r>
            <a:r>
              <a:rPr spc="310" dirty="0"/>
              <a:t>DOES</a:t>
            </a:r>
            <a:r>
              <a:rPr spc="80" dirty="0"/>
              <a:t> </a:t>
            </a:r>
            <a:r>
              <a:rPr spc="229" dirty="0"/>
              <a:t>NOT</a:t>
            </a:r>
            <a:r>
              <a:rPr spc="80" dirty="0"/>
              <a:t> </a:t>
            </a:r>
            <a:r>
              <a:rPr lang="nl-BE" spc="310" dirty="0" smtClean="0"/>
              <a:t>	DECREASE </a:t>
            </a:r>
            <a:r>
              <a:rPr spc="260" dirty="0" smtClean="0"/>
              <a:t>OR</a:t>
            </a:r>
            <a:r>
              <a:rPr spc="80" dirty="0" smtClean="0"/>
              <a:t> </a:t>
            </a:r>
            <a:r>
              <a:rPr spc="225" dirty="0"/>
              <a:t>INCREASE!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6981" y="1113616"/>
            <a:ext cx="4070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50" dirty="0">
                <a:solidFill>
                  <a:srgbClr val="74CEE2"/>
                </a:solidFill>
                <a:latin typeface="Calibri"/>
                <a:cs typeface="Calibri"/>
              </a:rPr>
              <a:t>“IT</a:t>
            </a:r>
            <a:r>
              <a:rPr sz="4000" b="1" spc="55" dirty="0">
                <a:solidFill>
                  <a:srgbClr val="74CEE2"/>
                </a:solidFill>
                <a:latin typeface="Calibri"/>
                <a:cs typeface="Calibri"/>
              </a:rPr>
              <a:t> </a:t>
            </a:r>
            <a:r>
              <a:rPr sz="4000" b="1" spc="330" dirty="0">
                <a:solidFill>
                  <a:srgbClr val="74CEE2"/>
                </a:solidFill>
                <a:latin typeface="Calibri"/>
                <a:cs typeface="Calibri"/>
              </a:rPr>
              <a:t>CIRCULATES”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917700"/>
            <a:ext cx="8229599" cy="458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4959350"/>
            <a:ext cx="9131300" cy="1898650"/>
          </a:xfrm>
          <a:custGeom>
            <a:avLst/>
            <a:gdLst/>
            <a:ahLst/>
            <a:cxnLst/>
            <a:rect l="l" t="t" r="r" b="b"/>
            <a:pathLst>
              <a:path w="9131300" h="1898650">
                <a:moveTo>
                  <a:pt x="0" y="1898650"/>
                </a:moveTo>
                <a:lnTo>
                  <a:pt x="9131287" y="1898650"/>
                </a:lnTo>
                <a:lnTo>
                  <a:pt x="9131287" y="0"/>
                </a:lnTo>
                <a:lnTo>
                  <a:pt x="0" y="0"/>
                </a:lnTo>
                <a:lnTo>
                  <a:pt x="0" y="1898650"/>
                </a:lnTo>
                <a:close/>
              </a:path>
            </a:pathLst>
          </a:custGeom>
          <a:solidFill>
            <a:srgbClr val="7B7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0" y="453580"/>
            <a:ext cx="1870679" cy="425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9200" y="453580"/>
            <a:ext cx="1859279" cy="425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900" y="545299"/>
            <a:ext cx="2090927" cy="4006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2700" y="4653582"/>
            <a:ext cx="91694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5375" algn="l"/>
                <a:tab pos="9156065" algn="l"/>
              </a:tabLst>
            </a:pPr>
            <a:r>
              <a:rPr sz="1600" u="sng" spc="80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600" u="sng" spc="65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KS </a:t>
            </a:r>
            <a:r>
              <a:rPr sz="1600" u="sng" spc="80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WATER</a:t>
            </a:r>
            <a:r>
              <a:rPr sz="1600" u="sng" spc="15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60" dirty="0">
                <a:solidFill>
                  <a:srgbClr val="414042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DISPENSER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9774" y="5191319"/>
            <a:ext cx="84137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30" dirty="0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b="1" spc="-180" dirty="0" smtClean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000" b="1" spc="-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800" y="5018964"/>
            <a:ext cx="2159635" cy="12280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14300" indent="-101600">
              <a:lnSpc>
                <a:spcPct val="100000"/>
              </a:lnSpc>
              <a:spcBef>
                <a:spcPts val="2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12”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Inline 5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Micron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Spun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(Sediment)</a:t>
            </a:r>
            <a:r>
              <a:rPr sz="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12”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Inline GAC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Carbon Cartridge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Filter</a:t>
            </a:r>
            <a:r>
              <a:rPr sz="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(UDF)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12”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Inline Block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Carbon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Filter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(CTO)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10”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Inline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Coconut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Post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Carbon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Filter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75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GPD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Membrane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Automatic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Shut-Off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Valve</a:t>
            </a:r>
            <a:endParaRPr sz="800">
              <a:latin typeface="Arial"/>
              <a:cs typeface="Arial"/>
            </a:endParaRPr>
          </a:p>
          <a:p>
            <a:pPr marL="114300" indent="-101600">
              <a:lnSpc>
                <a:spcPct val="100000"/>
              </a:lnSpc>
              <a:spcBef>
                <a:spcPts val="120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Cold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Tank: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3.1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Liter</a:t>
            </a:r>
            <a:endParaRPr sz="800">
              <a:latin typeface="Arial"/>
              <a:cs typeface="Arial"/>
            </a:endParaRPr>
          </a:p>
          <a:p>
            <a:pPr marL="114300" marR="603250" indent="-101600">
              <a:lnSpc>
                <a:spcPts val="800"/>
              </a:lnSpc>
              <a:spcBef>
                <a:spcPts val="285"/>
              </a:spcBef>
              <a:buFont typeface="Arial Unicode MS"/>
              <a:buChar char="•"/>
              <a:tabLst>
                <a:tab pos="1143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Hot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800" spc="-25" dirty="0">
                <a:solidFill>
                  <a:srgbClr val="FFFFFF"/>
                </a:solidFill>
                <a:latin typeface="Arial"/>
                <a:cs typeface="Arial"/>
              </a:rPr>
              <a:t>Tank: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Liter  (Instantaneous hot water 0,5</a:t>
            </a:r>
            <a:r>
              <a:rPr sz="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Lt)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8499" y="5159438"/>
            <a:ext cx="1320165" cy="5353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50"/>
              </a:spcBef>
            </a:pPr>
            <a:r>
              <a:rPr sz="1000" b="1" spc="-13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45" dirty="0">
                <a:solidFill>
                  <a:srgbClr val="FFFFFF"/>
                </a:solidFill>
                <a:latin typeface="Arial"/>
                <a:cs typeface="Arial"/>
              </a:rPr>
              <a:t>PUMP</a:t>
            </a:r>
            <a:endParaRPr sz="10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25"/>
              </a:spcBef>
              <a:buSzPct val="112500"/>
              <a:buChar char="•"/>
              <a:tabLst>
                <a:tab pos="127000" algn="l"/>
              </a:tabLst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Pumpa</a:t>
            </a:r>
            <a:endParaRPr sz="8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295"/>
              </a:spcBef>
              <a:buSzPct val="112500"/>
              <a:buChar char="•"/>
              <a:tabLst>
                <a:tab pos="127000" algn="l"/>
              </a:tabLst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24 </a:t>
            </a:r>
            <a:r>
              <a:rPr sz="800" spc="-15" dirty="0">
                <a:solidFill>
                  <a:srgbClr val="FFFFFF"/>
                </a:solidFill>
                <a:latin typeface="Arial"/>
                <a:cs typeface="Arial"/>
              </a:rPr>
              <a:t>Volt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1,2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Amper</a:t>
            </a:r>
            <a:r>
              <a:rPr sz="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Adapter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2144" y="52768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32200" y="52514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2499" y="49784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7294" y="5276858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215455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355" y="525146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50800"/>
                </a:moveTo>
                <a:lnTo>
                  <a:pt x="0" y="50800"/>
                </a:lnTo>
                <a:lnTo>
                  <a:pt x="0" y="0"/>
                </a:lnTo>
                <a:lnTo>
                  <a:pt x="50800" y="0"/>
                </a:lnTo>
                <a:lnTo>
                  <a:pt x="50800" y="50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77650" y="497840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27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2559050"/>
            <a:ext cx="9131300" cy="1816100"/>
          </a:xfrm>
          <a:custGeom>
            <a:avLst/>
            <a:gdLst/>
            <a:ahLst/>
            <a:cxnLst/>
            <a:rect l="l" t="t" r="r" b="b"/>
            <a:pathLst>
              <a:path w="9131300" h="1816100">
                <a:moveTo>
                  <a:pt x="0" y="1816100"/>
                </a:moveTo>
                <a:lnTo>
                  <a:pt x="9131287" y="1816100"/>
                </a:lnTo>
                <a:lnTo>
                  <a:pt x="9131287" y="0"/>
                </a:lnTo>
                <a:lnTo>
                  <a:pt x="0" y="0"/>
                </a:lnTo>
                <a:lnTo>
                  <a:pt x="0" y="181610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6500" y="2905759"/>
            <a:ext cx="1933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165" dirty="0">
                <a:solidFill>
                  <a:srgbClr val="FFFFFF"/>
                </a:solidFill>
                <a:latin typeface="Calibri"/>
                <a:cs typeface="Calibri"/>
              </a:rPr>
              <a:t>WATER  </a:t>
            </a:r>
            <a:r>
              <a:rPr sz="3600" b="1" spc="275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3600" b="1" spc="16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b="1" spc="280" dirty="0">
                <a:solidFill>
                  <a:srgbClr val="FFFFFF"/>
                </a:solidFill>
                <a:latin typeface="Calibri"/>
                <a:cs typeface="Calibri"/>
              </a:rPr>
              <a:t>ALITY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5077" y="2889300"/>
            <a:ext cx="2644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3600" b="1" spc="200" dirty="0">
                <a:solidFill>
                  <a:srgbClr val="FFFFFF"/>
                </a:solidFill>
                <a:latin typeface="Calibri"/>
                <a:cs typeface="Calibri"/>
              </a:rPr>
              <a:t>EQUIPMENT  </a:t>
            </a:r>
            <a:r>
              <a:rPr sz="3600" b="1" spc="26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5432" y="3473703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136" y="0"/>
                </a:lnTo>
              </a:path>
            </a:pathLst>
          </a:custGeom>
          <a:ln w="812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5432" y="3664711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136" y="0"/>
                </a:lnTo>
              </a:path>
            </a:pathLst>
          </a:custGeom>
          <a:ln w="7924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8517" y="800100"/>
            <a:ext cx="1670391" cy="1358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440" y="4746498"/>
            <a:ext cx="1094893" cy="1235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35820" y="4766165"/>
            <a:ext cx="964438" cy="12182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0686" y="4763810"/>
            <a:ext cx="1276513" cy="1247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6508" y="4852542"/>
            <a:ext cx="1190269" cy="115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1246" y="4847411"/>
            <a:ext cx="1402484" cy="1115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2984" y="406647"/>
            <a:ext cx="784225" cy="1703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47804" y="340912"/>
            <a:ext cx="1575190" cy="1772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4133" y="389756"/>
            <a:ext cx="1621521" cy="18531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5684" y="466367"/>
            <a:ext cx="1700066" cy="1734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4166" y="5003746"/>
            <a:ext cx="1112984" cy="910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5686" y="579437"/>
            <a:ext cx="1244164" cy="12441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2721" y="788797"/>
            <a:ext cx="1227118" cy="14184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4400" y="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06850" y="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3650" y="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4450" y="436880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7750" y="436880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1050" y="436880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7050" y="436880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9250" y="4368800"/>
            <a:ext cx="0" cy="2489200"/>
          </a:xfrm>
          <a:custGeom>
            <a:avLst/>
            <a:gdLst/>
            <a:ahLst/>
            <a:cxnLst/>
            <a:rect l="l" t="t" r="r" b="b"/>
            <a:pathLst>
              <a:path h="2489200">
                <a:moveTo>
                  <a:pt x="0" y="0"/>
                </a:moveTo>
                <a:lnTo>
                  <a:pt x="0" y="248920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14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14900" y="6350"/>
            <a:ext cx="4229100" cy="6851650"/>
          </a:xfrm>
          <a:custGeom>
            <a:avLst/>
            <a:gdLst/>
            <a:ahLst/>
            <a:cxnLst/>
            <a:rect l="l" t="t" r="r" b="b"/>
            <a:pathLst>
              <a:path w="4229100" h="6851650">
                <a:moveTo>
                  <a:pt x="0" y="6851650"/>
                </a:moveTo>
                <a:lnTo>
                  <a:pt x="4229100" y="6851650"/>
                </a:lnTo>
                <a:lnTo>
                  <a:pt x="4229100" y="0"/>
                </a:lnTo>
                <a:lnTo>
                  <a:pt x="0" y="0"/>
                </a:lnTo>
                <a:lnTo>
                  <a:pt x="0" y="685165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6808" y="374646"/>
            <a:ext cx="155829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5" dirty="0"/>
              <a:t>WHO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49524" y="1078226"/>
            <a:ext cx="32334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9660" marR="5080" indent="-1077595">
              <a:lnSpc>
                <a:spcPct val="100000"/>
              </a:lnSpc>
              <a:spcBef>
                <a:spcPts val="100"/>
              </a:spcBef>
            </a:pPr>
            <a:r>
              <a:rPr sz="2700" b="1" spc="185" dirty="0">
                <a:solidFill>
                  <a:srgbClr val="FFFFFF"/>
                </a:solidFill>
                <a:latin typeface="Calibri"/>
                <a:cs typeface="Calibri"/>
              </a:rPr>
              <a:t>RECOMMEN</a:t>
            </a:r>
            <a:r>
              <a:rPr sz="2700" b="1" spc="9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b="1" spc="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130" dirty="0">
                <a:solidFill>
                  <a:srgbClr val="FFFFFF"/>
                </a:solidFill>
                <a:latin typeface="Calibri"/>
                <a:cs typeface="Calibri"/>
              </a:rPr>
              <a:t>TION  </a:t>
            </a:r>
            <a:r>
              <a:rPr sz="2700" b="1" spc="290" dirty="0">
                <a:solidFill>
                  <a:srgbClr val="FFFFFF"/>
                </a:solidFill>
                <a:latin typeface="Calibri"/>
                <a:cs typeface="Calibri"/>
              </a:rPr>
              <a:t>SCALE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3550" y="46355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1079500" y="0"/>
                </a:moveTo>
                <a:lnTo>
                  <a:pt x="139700" y="0"/>
                </a:ln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927100"/>
                </a:lnTo>
                <a:lnTo>
                  <a:pt x="2182" y="1007864"/>
                </a:lnTo>
                <a:lnTo>
                  <a:pt x="17462" y="1049337"/>
                </a:lnTo>
                <a:lnTo>
                  <a:pt x="58935" y="1064617"/>
                </a:lnTo>
                <a:lnTo>
                  <a:pt x="139700" y="1066800"/>
                </a:lnTo>
                <a:lnTo>
                  <a:pt x="1079500" y="1066800"/>
                </a:lnTo>
                <a:lnTo>
                  <a:pt x="1160264" y="1064617"/>
                </a:lnTo>
                <a:lnTo>
                  <a:pt x="1201737" y="1049337"/>
                </a:lnTo>
                <a:lnTo>
                  <a:pt x="1217017" y="1007864"/>
                </a:lnTo>
                <a:lnTo>
                  <a:pt x="1219200" y="927100"/>
                </a:lnTo>
                <a:lnTo>
                  <a:pt x="1219200" y="139700"/>
                </a:lnTo>
                <a:lnTo>
                  <a:pt x="1217017" y="58935"/>
                </a:lnTo>
                <a:lnTo>
                  <a:pt x="1201737" y="17462"/>
                </a:lnTo>
                <a:lnTo>
                  <a:pt x="1160264" y="2182"/>
                </a:lnTo>
                <a:lnTo>
                  <a:pt x="1079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50" y="46355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139700" y="0"/>
                </a:moveTo>
                <a:lnTo>
                  <a:pt x="58935" y="2182"/>
                </a:lnTo>
                <a:lnTo>
                  <a:pt x="17462" y="17462"/>
                </a:lnTo>
                <a:lnTo>
                  <a:pt x="2182" y="58935"/>
                </a:lnTo>
                <a:lnTo>
                  <a:pt x="0" y="139700"/>
                </a:lnTo>
                <a:lnTo>
                  <a:pt x="0" y="927100"/>
                </a:lnTo>
                <a:lnTo>
                  <a:pt x="2182" y="1007864"/>
                </a:lnTo>
                <a:lnTo>
                  <a:pt x="17462" y="1049337"/>
                </a:lnTo>
                <a:lnTo>
                  <a:pt x="58935" y="1064617"/>
                </a:lnTo>
                <a:lnTo>
                  <a:pt x="139700" y="1066800"/>
                </a:lnTo>
                <a:lnTo>
                  <a:pt x="1079500" y="1066800"/>
                </a:lnTo>
                <a:lnTo>
                  <a:pt x="1160264" y="1064617"/>
                </a:lnTo>
                <a:lnTo>
                  <a:pt x="1201737" y="1049337"/>
                </a:lnTo>
                <a:lnTo>
                  <a:pt x="1217017" y="1007864"/>
                </a:lnTo>
                <a:lnTo>
                  <a:pt x="1219200" y="927100"/>
                </a:lnTo>
                <a:lnTo>
                  <a:pt x="1219200" y="139700"/>
                </a:lnTo>
                <a:lnTo>
                  <a:pt x="1217017" y="58935"/>
                </a:lnTo>
                <a:lnTo>
                  <a:pt x="1201737" y="17462"/>
                </a:lnTo>
                <a:lnTo>
                  <a:pt x="1160264" y="2182"/>
                </a:lnTo>
                <a:lnTo>
                  <a:pt x="1079500" y="0"/>
                </a:lnTo>
                <a:lnTo>
                  <a:pt x="1397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0400" y="691385"/>
            <a:ext cx="894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55" dirty="0">
                <a:solidFill>
                  <a:srgbClr val="FFFFFF"/>
                </a:solidFill>
                <a:latin typeface="Calibri"/>
                <a:cs typeface="Calibri"/>
              </a:rPr>
              <a:t>TDS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900" y="431289"/>
            <a:ext cx="2673985" cy="10007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spc="85" dirty="0">
                <a:latin typeface="Calibri"/>
                <a:cs typeface="Calibri"/>
              </a:rPr>
              <a:t>Rates </a:t>
            </a:r>
            <a:r>
              <a:rPr sz="2400" spc="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total  </a:t>
            </a:r>
            <a:r>
              <a:rPr sz="2400" spc="100" dirty="0">
                <a:latin typeface="Calibri"/>
                <a:cs typeface="Calibri"/>
              </a:rPr>
              <a:t>dissolved </a:t>
            </a:r>
            <a:r>
              <a:rPr sz="2400" spc="75" dirty="0" smtClean="0">
                <a:latin typeface="Calibri"/>
                <a:cs typeface="Calibri"/>
              </a:rPr>
              <a:t>solid</a:t>
            </a:r>
            <a:r>
              <a:rPr lang="nl-BE" sz="2400" spc="75" dirty="0" smtClean="0">
                <a:latin typeface="Calibri"/>
                <a:cs typeface="Calibri"/>
              </a:rPr>
              <a:t>s</a:t>
            </a:r>
            <a:r>
              <a:rPr sz="2400" spc="75" dirty="0" smtClean="0">
                <a:latin typeface="Calibri"/>
                <a:cs typeface="Calibri"/>
              </a:rPr>
              <a:t>  </a:t>
            </a:r>
            <a:r>
              <a:rPr sz="2400" spc="25" dirty="0" smtClean="0">
                <a:latin typeface="Calibri"/>
                <a:cs typeface="Calibri"/>
              </a:rPr>
              <a:t>in </a:t>
            </a:r>
            <a:r>
              <a:rPr sz="2400" spc="35" dirty="0">
                <a:latin typeface="Calibri"/>
                <a:cs typeface="Calibri"/>
              </a:rPr>
              <a:t>the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water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283200" y="2870200"/>
          <a:ext cx="3507104" cy="2961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035"/>
                <a:gridCol w="1169035"/>
                <a:gridCol w="1169034"/>
              </a:tblGrid>
              <a:tr h="59245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65"/>
                        </a:spcBef>
                      </a:pPr>
                      <a:r>
                        <a:rPr sz="1600" b="1" spc="155" dirty="0">
                          <a:latin typeface="Calibri"/>
                          <a:cs typeface="Calibri"/>
                        </a:rPr>
                        <a:t>TDS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3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709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234315" indent="-882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-7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600" b="1" spc="-10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TER  </a:t>
                      </a:r>
                      <a:r>
                        <a:rPr sz="1600" b="1" spc="150" dirty="0">
                          <a:latin typeface="Calibri"/>
                          <a:cs typeface="Calibri"/>
                        </a:rPr>
                        <a:t>TYPE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709"/>
                    </a:solidFill>
                  </a:tcPr>
                </a:tc>
                <a:tc>
                  <a:txBody>
                    <a:bodyPr/>
                    <a:lstStyle/>
                    <a:p>
                      <a:pPr marL="167005" marR="145415" indent="882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spc="75" dirty="0">
                          <a:latin typeface="Calibri"/>
                          <a:cs typeface="Calibri"/>
                        </a:rPr>
                        <a:t>WATER 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Q</a:t>
                      </a:r>
                      <a:r>
                        <a:rPr sz="1600" b="1" spc="-5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ALITY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709"/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3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0-25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30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SOFT</a:t>
                      </a:r>
                      <a:r>
                        <a:rPr sz="13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268605" indent="-24130">
                        <a:lnSpc>
                          <a:spcPct val="101499"/>
                        </a:lnSpc>
                        <a:spcBef>
                          <a:spcPts val="73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SPRING  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3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25-60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38735" indent="337185">
                        <a:lnSpc>
                          <a:spcPct val="101499"/>
                        </a:lnSpc>
                        <a:spcBef>
                          <a:spcPts val="740"/>
                        </a:spcBef>
                      </a:pPr>
                      <a:r>
                        <a:rPr sz="1300" b="1" spc="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LESS  </a:t>
                      </a:r>
                      <a:r>
                        <a:rPr sz="13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I.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60-120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9690" marR="39370" indent="193675">
                        <a:lnSpc>
                          <a:spcPct val="101499"/>
                        </a:lnSpc>
                        <a:spcBef>
                          <a:spcPts val="740"/>
                        </a:spcBef>
                      </a:pPr>
                      <a:r>
                        <a:rPr sz="13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MEDIUM  </a:t>
                      </a:r>
                      <a:r>
                        <a:rPr sz="13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</a:t>
                      </a:r>
                      <a:r>
                        <a:rPr sz="13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TAP</a:t>
                      </a:r>
                      <a:r>
                        <a:rPr sz="130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D1D24"/>
                    </a:solidFill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3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II.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</a:tr>
              <a:tr h="2368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3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120-180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3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HARD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300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ATTENTION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D1D24"/>
                    </a:solidFill>
                  </a:tcPr>
                </a:tc>
              </a:tr>
              <a:tr h="354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3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3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375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7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043" y="315464"/>
            <a:ext cx="342201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4600" spc="425" dirty="0"/>
              <a:t>THE </a:t>
            </a:r>
            <a:r>
              <a:rPr sz="4600" spc="100" dirty="0"/>
              <a:t>AIM </a:t>
            </a:r>
            <a:r>
              <a:rPr sz="4600" spc="455" dirty="0"/>
              <a:t>OF  </a:t>
            </a:r>
            <a:r>
              <a:rPr sz="4600" spc="240" dirty="0"/>
              <a:t>ME</a:t>
            </a:r>
            <a:r>
              <a:rPr sz="4600" spc="175" dirty="0"/>
              <a:t>A</a:t>
            </a:r>
            <a:r>
              <a:rPr sz="4600" spc="285" dirty="0"/>
              <a:t>SURING  </a:t>
            </a:r>
            <a:r>
              <a:rPr sz="4600" spc="455" dirty="0"/>
              <a:t>TDS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419100" y="2588258"/>
            <a:ext cx="4026535" cy="371127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ts val="22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lang="en-GB" sz="2000" spc="11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GB"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TDS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measurement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measure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the intrinsic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value </a:t>
            </a:r>
            <a:r>
              <a:rPr lang="en-GB" sz="2000" spc="15" dirty="0" smtClean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lang="en-GB" sz="2000" spc="55" dirty="0" smtClean="0">
                <a:solidFill>
                  <a:srgbClr val="FFFFFF"/>
                </a:solidFill>
                <a:latin typeface="Calibri"/>
                <a:cs typeface="Calibri"/>
              </a:rPr>
              <a:t>elements </a:t>
            </a:r>
            <a:r>
              <a:rPr lang="en-GB" sz="2000" spc="15" dirty="0" smtClean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lang="en-GB"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000" spc="15" dirty="0">
                <a:solidFill>
                  <a:srgbClr val="FFFFFF"/>
                </a:solidFill>
                <a:cs typeface="Calibri"/>
              </a:rPr>
              <a:t>other </a:t>
            </a:r>
            <a:r>
              <a:rPr lang="en-GB" sz="2000" spc="15" dirty="0" smtClean="0">
                <a:solidFill>
                  <a:srgbClr val="FFFFFF"/>
                </a:solidFill>
                <a:cs typeface="Calibri"/>
              </a:rPr>
              <a:t>than actual water molecules</a:t>
            </a:r>
            <a:r>
              <a:rPr lang="en-GB"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en-GB" sz="2000" dirty="0" smtClean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200"/>
              </a:lnSpc>
              <a:spcBef>
                <a:spcPts val="1130"/>
              </a:spcBef>
              <a:buChar char="•"/>
              <a:tabLst>
                <a:tab pos="241300" algn="l"/>
              </a:tabLst>
            </a:pPr>
            <a:r>
              <a:rPr lang="en-GB" sz="2000" spc="114" dirty="0" smtClean="0">
                <a:solidFill>
                  <a:srgbClr val="FFFFFF"/>
                </a:solidFill>
                <a:latin typeface="Calibri"/>
                <a:cs typeface="Calibri"/>
              </a:rPr>
              <a:t>Because </a:t>
            </a:r>
            <a:r>
              <a:rPr lang="en-GB" sz="2000" spc="175" dirty="0" smtClean="0">
                <a:solidFill>
                  <a:srgbClr val="FFFFFF"/>
                </a:solidFill>
                <a:latin typeface="Calibri"/>
                <a:cs typeface="Calibri"/>
              </a:rPr>
              <a:t>H2O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lang="en-GB" sz="2000" spc="15" dirty="0" smtClean="0">
                <a:solidFill>
                  <a:srgbClr val="FFFFFF"/>
                </a:solidFill>
                <a:latin typeface="Calibri"/>
                <a:cs typeface="Calibri"/>
              </a:rPr>
              <a:t>neutral, </a:t>
            </a:r>
            <a:r>
              <a:rPr lang="en-GB"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TDS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meters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cannot </a:t>
            </a:r>
            <a:r>
              <a:rPr lang="en-GB" sz="2000" spc="80" dirty="0" smtClean="0">
                <a:solidFill>
                  <a:srgbClr val="FFFFFF"/>
                </a:solidFill>
                <a:latin typeface="Calibri"/>
                <a:cs typeface="Calibri"/>
              </a:rPr>
              <a:t>register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molecules, </a:t>
            </a:r>
            <a:r>
              <a:rPr lang="en-GB" sz="2000" spc="-50" dirty="0" smtClean="0">
                <a:solidFill>
                  <a:srgbClr val="FFFFFF"/>
                </a:solidFill>
                <a:latin typeface="Calibri"/>
                <a:cs typeface="Calibri"/>
              </a:rPr>
              <a:t>it will </a:t>
            </a:r>
            <a:r>
              <a:rPr lang="en-GB" sz="2000" spc="35" dirty="0" smtClean="0">
                <a:solidFill>
                  <a:srgbClr val="FFFFFF"/>
                </a:solidFill>
                <a:latin typeface="Calibri"/>
                <a:cs typeface="Calibri"/>
              </a:rPr>
              <a:t>identify anything else </a:t>
            </a:r>
            <a:r>
              <a:rPr lang="en-GB" sz="2000" spc="40" dirty="0" smtClean="0">
                <a:solidFill>
                  <a:srgbClr val="FFFFFF"/>
                </a:solidFill>
                <a:latin typeface="Calibri"/>
                <a:cs typeface="Calibri"/>
              </a:rPr>
              <a:t>(beneficial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cs typeface="Calibri"/>
              </a:rPr>
              <a:t>harmful) </a:t>
            </a: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except 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pure </a:t>
            </a:r>
            <a:r>
              <a:rPr lang="en-GB"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lang="en-GB" sz="2000" dirty="0" smtClean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2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lang="en-GB"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110" dirty="0" smtClean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show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that the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water is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dirty</a:t>
            </a:r>
            <a:r>
              <a:rPr lang="en-GB"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lang="en-GB" sz="2000" spc="55" dirty="0" smtClean="0">
                <a:solidFill>
                  <a:srgbClr val="FFFFFF"/>
                </a:solidFill>
                <a:latin typeface="Calibri"/>
                <a:cs typeface="Calibri"/>
              </a:rPr>
              <a:t>clean, </a:t>
            </a:r>
            <a:r>
              <a:rPr lang="en-GB" sz="2000" spc="-50" dirty="0" smtClean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shows</a:t>
            </a:r>
            <a:r>
              <a:rPr lang="en-GB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55" dirty="0" smtClean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crowded  </a:t>
            </a:r>
            <a:r>
              <a:rPr lang="en-GB" sz="2000" spc="-50" dirty="0" smtClean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is.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0900" y="391158"/>
            <a:ext cx="4140835" cy="117211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ts val="22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lang="en-GB"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lang="en-GB" sz="2000" spc="-1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observe</a:t>
            </a:r>
            <a:r>
              <a:rPr lang="en-GB" sz="2000" spc="-1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lang="en-GB" sz="2000" spc="-1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difference</a:t>
            </a:r>
            <a:r>
              <a:rPr lang="en-GB" sz="2000" spc="-1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between  </a:t>
            </a:r>
            <a:r>
              <a:rPr lang="en-GB" sz="2000" spc="30" dirty="0" smtClean="0">
                <a:solidFill>
                  <a:srgbClr val="FFFFFF"/>
                </a:solidFill>
                <a:latin typeface="Calibri"/>
                <a:cs typeface="Calibri"/>
              </a:rPr>
              <a:t>treate</a:t>
            </a:r>
            <a:r>
              <a:rPr lang="en-GB" sz="2000" spc="254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</a:t>
            </a:r>
            <a:r>
              <a:rPr lang="en-GB" sz="2000" spc="235" dirty="0" smtClean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lang="en-GB" sz="2000" spc="295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GB" sz="2000" spc="25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</a:t>
            </a:r>
            <a:r>
              <a:rPr lang="en-GB" sz="2000" spc="235" dirty="0" smtClean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lang="en-GB" sz="2000" spc="5" dirty="0" smtClean="0">
                <a:solidFill>
                  <a:srgbClr val="FFFFFF"/>
                </a:solidFill>
                <a:latin typeface="Calibri"/>
                <a:cs typeface="Calibri"/>
              </a:rPr>
              <a:t>treatment 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device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GB" sz="2000" spc="30" dirty="0" smtClean="0">
                <a:solidFill>
                  <a:srgbClr val="FFFFFF"/>
                </a:solidFill>
                <a:latin typeface="Calibri"/>
                <a:cs typeface="Calibri"/>
              </a:rPr>
              <a:t>untreated </a:t>
            </a:r>
            <a:r>
              <a:rPr lang="en-GB" sz="2000" spc="40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000" spc="114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lang="en-GB"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the  intrinsic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40" dirty="0" smtClean="0">
                <a:solidFill>
                  <a:srgbClr val="FFFFFF"/>
                </a:solidFill>
                <a:latin typeface="Calibri"/>
                <a:cs typeface="Calibri"/>
              </a:rPr>
              <a:t>value.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0900" y="1652776"/>
            <a:ext cx="4140835" cy="117211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ts val="22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lang="en-GB" sz="2000" spc="10" dirty="0" smtClean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lang="en-GB" sz="2000" spc="130" dirty="0" smtClean="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lang="en-GB" sz="2000" spc="7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TDS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measurements 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according to the</a:t>
            </a:r>
            <a:r>
              <a:rPr lang="en-GB" sz="2000" spc="-2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recommendation scale </a:t>
            </a:r>
            <a:r>
              <a:rPr lang="en-GB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that the </a:t>
            </a:r>
            <a:r>
              <a:rPr lang="en-GB" sz="2000" spc="0" dirty="0" smtClean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lang="en-GB" sz="2000" spc="55" dirty="0" smtClean="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Organization 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(WHO)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prepared</a:t>
            </a:r>
            <a:r>
              <a:rPr lang="en-GB" sz="2000" spc="-5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9599" y="2971800"/>
            <a:ext cx="4141470" cy="272382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715" indent="-228600" algn="just">
              <a:lnSpc>
                <a:spcPts val="22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lang="en-GB" sz="2000" spc="80" dirty="0" smtClean="0">
                <a:solidFill>
                  <a:srgbClr val="FFFFFF"/>
                </a:solidFill>
                <a:latin typeface="Calibri"/>
                <a:cs typeface="Calibri"/>
              </a:rPr>
              <a:t>The purpose </a:t>
            </a:r>
            <a:r>
              <a:rPr lang="en-GB" sz="2000" spc="15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lang="en-GB" sz="2000" spc="100" dirty="0" smtClean="0">
                <a:solidFill>
                  <a:srgbClr val="FFFFFF"/>
                </a:solidFill>
                <a:latin typeface="Calibri"/>
                <a:cs typeface="Calibri"/>
              </a:rPr>
              <a:t>scale 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detect  </a:t>
            </a:r>
            <a:r>
              <a:rPr lang="en-GB" sz="2000" spc="40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can safely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consume, taking into account </a:t>
            </a:r>
            <a:r>
              <a:rPr lang="en-GB" sz="200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GB" sz="2000" spc="35" dirty="0" smtClean="0">
                <a:solidFill>
                  <a:srgbClr val="FFFFFF"/>
                </a:solidFill>
                <a:latin typeface="Calibri"/>
                <a:cs typeface="Calibri"/>
              </a:rPr>
              <a:t>health </a:t>
            </a:r>
            <a:r>
              <a:rPr lang="en-GB" sz="2000" spc="15" dirty="0" smtClean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lang="en-GB" sz="2000" spc="10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kidneys.</a:t>
            </a:r>
            <a:endParaRPr lang="en-GB" sz="2000" dirty="0" smtClean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2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Experts</a:t>
            </a:r>
            <a:r>
              <a:rPr lang="en-GB"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advise</a:t>
            </a:r>
            <a:r>
              <a:rPr lang="en-GB"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-5" dirty="0" smtClean="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lang="en-GB"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  we </a:t>
            </a: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lang="en-GB" sz="2000" spc="-1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85" dirty="0" smtClean="0">
                <a:solidFill>
                  <a:srgbClr val="FFFFFF"/>
                </a:solidFill>
                <a:latin typeface="Calibri"/>
                <a:cs typeface="Calibri"/>
              </a:rPr>
              <a:t>consume  </a:t>
            </a:r>
            <a:r>
              <a:rPr lang="en-GB" sz="2000" spc="204" dirty="0" smtClean="0">
                <a:solidFill>
                  <a:srgbClr val="FFFFFF"/>
                </a:solidFill>
                <a:latin typeface="Calibri"/>
                <a:cs typeface="Calibri"/>
              </a:rPr>
              <a:t>0 </a:t>
            </a:r>
            <a:r>
              <a:rPr lang="en-GB" sz="2000" spc="-15" dirty="0" smtClean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en-GB" sz="2000" spc="180" dirty="0" smtClean="0">
                <a:solidFill>
                  <a:srgbClr val="FFFFFF"/>
                </a:solidFill>
                <a:latin typeface="Calibri"/>
                <a:cs typeface="Calibri"/>
              </a:rPr>
              <a:t>60 </a:t>
            </a:r>
            <a:r>
              <a:rPr lang="en-GB"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TDS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000" spc="75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GB" sz="2000" spc="50" dirty="0" smtClean="0">
                <a:solidFill>
                  <a:srgbClr val="FFFFFF"/>
                </a:solidFill>
                <a:latin typeface="Calibri"/>
                <a:cs typeface="Calibri"/>
              </a:rPr>
              <a:t>avoid </a:t>
            </a:r>
            <a:r>
              <a:rPr lang="en-GB" sz="2000" spc="25" dirty="0" smtClean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lang="en-GB" sz="2000" spc="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000" spc="55" dirty="0" smtClean="0">
                <a:solidFill>
                  <a:srgbClr val="FFFFFF"/>
                </a:solidFill>
                <a:latin typeface="Calibri"/>
                <a:cs typeface="Calibri"/>
              </a:rPr>
              <a:t>over </a:t>
            </a:r>
            <a:r>
              <a:rPr lang="en-GB" sz="2000" spc="180" dirty="0" smtClean="0">
                <a:solidFill>
                  <a:srgbClr val="FFFFFF"/>
                </a:solidFill>
                <a:latin typeface="Calibri"/>
                <a:cs typeface="Calibri"/>
              </a:rPr>
              <a:t>60 </a:t>
            </a:r>
            <a:r>
              <a:rPr lang="en-GB" sz="2000" spc="190" dirty="0" smtClean="0">
                <a:solidFill>
                  <a:srgbClr val="FFFFFF"/>
                </a:solidFill>
                <a:latin typeface="Calibri"/>
                <a:cs typeface="Calibri"/>
              </a:rPr>
              <a:t>TDS </a:t>
            </a:r>
            <a:r>
              <a:rPr lang="en-GB" sz="2000" spc="90" dirty="0" smtClean="0">
                <a:solidFill>
                  <a:srgbClr val="FFFFFF"/>
                </a:solidFill>
                <a:latin typeface="Calibri"/>
                <a:cs typeface="Calibri"/>
              </a:rPr>
              <a:t>as this can cause our kidneys to deteriorate faster</a:t>
            </a:r>
            <a:r>
              <a:rPr lang="en-GB" sz="2000" spc="6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lang="en-GB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6032500" cy="6845300"/>
          </a:xfrm>
          <a:custGeom>
            <a:avLst/>
            <a:gdLst/>
            <a:ahLst/>
            <a:cxnLst/>
            <a:rect l="l" t="t" r="r" b="b"/>
            <a:pathLst>
              <a:path w="6032500" h="6845300">
                <a:moveTo>
                  <a:pt x="0" y="6845287"/>
                </a:moveTo>
                <a:lnTo>
                  <a:pt x="6032487" y="6845287"/>
                </a:lnTo>
                <a:lnTo>
                  <a:pt x="60324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9694" y="348485"/>
            <a:ext cx="316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05" dirty="0">
                <a:latin typeface="Calibri"/>
                <a:cs typeface="Calibri"/>
              </a:rPr>
              <a:t>ELECTROLYSIS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1333500"/>
            <a:ext cx="5270500" cy="50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7130" y="660400"/>
            <a:ext cx="1840228" cy="1493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85229" y="3345179"/>
            <a:ext cx="1866900" cy="149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85229" y="4907279"/>
            <a:ext cx="1844675" cy="149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38850" y="314958"/>
            <a:ext cx="3105150" cy="3205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0" spc="65" dirty="0">
                <a:solidFill>
                  <a:srgbClr val="000000"/>
                </a:solidFill>
                <a:latin typeface="Calibri"/>
                <a:cs typeface="Calibri"/>
              </a:rPr>
              <a:t>Before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nl-BE" sz="2000" b="0" spc="15" dirty="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000" b="0" spc="60" dirty="0" err="1" smtClean="0">
                <a:solidFill>
                  <a:srgbClr val="000000"/>
                </a:solidFill>
                <a:latin typeface="Calibri"/>
                <a:cs typeface="Calibri"/>
              </a:rPr>
              <a:t>lectroly</a:t>
            </a:r>
            <a:r>
              <a:rPr lang="nl-BE" sz="2000" b="0" spc="60" dirty="0" smtClean="0">
                <a:solidFill>
                  <a:srgbClr val="000000"/>
                </a:solidFill>
                <a:latin typeface="Calibri"/>
                <a:cs typeface="Calibri"/>
              </a:rPr>
              <a:t>sis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3536" y="2076194"/>
            <a:ext cx="398780" cy="3352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160655">
              <a:lnSpc>
                <a:spcPct val="69400"/>
              </a:lnSpc>
              <a:spcBef>
                <a:spcPts val="540"/>
              </a:spcBef>
            </a:pPr>
            <a:r>
              <a:rPr sz="1200" spc="10" dirty="0">
                <a:latin typeface="Calibri"/>
                <a:cs typeface="Calibri"/>
              </a:rPr>
              <a:t>tap  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2372" y="2076194"/>
            <a:ext cx="532130" cy="33528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69400"/>
              </a:lnSpc>
              <a:spcBef>
                <a:spcPts val="540"/>
              </a:spcBef>
            </a:pPr>
            <a:r>
              <a:rPr sz="1200" spc="10" dirty="0">
                <a:latin typeface="Calibri"/>
                <a:cs typeface="Calibri"/>
              </a:rPr>
              <a:t>purified  water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8850" y="2791458"/>
            <a:ext cx="3105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latin typeface="Calibri"/>
                <a:cs typeface="Calibri"/>
              </a:rPr>
              <a:t>After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lang="nl-BE" sz="2000" spc="60" dirty="0" smtClean="0">
                <a:latin typeface="Calibri"/>
                <a:cs typeface="Calibri"/>
              </a:rPr>
              <a:t>e</a:t>
            </a:r>
            <a:r>
              <a:rPr sz="2000" spc="60" dirty="0" err="1" smtClean="0">
                <a:latin typeface="Calibri"/>
                <a:cs typeface="Calibri"/>
              </a:rPr>
              <a:t>lectroly</a:t>
            </a:r>
            <a:r>
              <a:rPr lang="nl-BE" sz="2000" spc="60" dirty="0" smtClean="0">
                <a:latin typeface="Calibri"/>
                <a:cs typeface="Calibri"/>
              </a:rPr>
              <a:t>sis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18450" y="2127250"/>
            <a:ext cx="241935" cy="101600"/>
          </a:xfrm>
          <a:custGeom>
            <a:avLst/>
            <a:gdLst/>
            <a:ahLst/>
            <a:cxnLst/>
            <a:rect l="l" t="t" r="r" b="b"/>
            <a:pathLst>
              <a:path w="241934" h="101600">
                <a:moveTo>
                  <a:pt x="0" y="0"/>
                </a:moveTo>
                <a:lnTo>
                  <a:pt x="0" y="101600"/>
                </a:lnTo>
                <a:lnTo>
                  <a:pt x="241782" y="10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40547" y="2196452"/>
            <a:ext cx="89052" cy="64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0067" y="2127250"/>
            <a:ext cx="241935" cy="101600"/>
          </a:xfrm>
          <a:custGeom>
            <a:avLst/>
            <a:gdLst/>
            <a:ahLst/>
            <a:cxnLst/>
            <a:rect l="l" t="t" r="r" b="b"/>
            <a:pathLst>
              <a:path w="241934" h="101600">
                <a:moveTo>
                  <a:pt x="241782" y="0"/>
                </a:moveTo>
                <a:lnTo>
                  <a:pt x="241782" y="101600"/>
                </a:lnTo>
                <a:lnTo>
                  <a:pt x="0" y="10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70700" y="2196452"/>
            <a:ext cx="89052" cy="64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6845300"/>
                </a:moveTo>
                <a:lnTo>
                  <a:pt x="9137650" y="6845300"/>
                </a:lnTo>
                <a:lnTo>
                  <a:pt x="913765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5004" y="306447"/>
            <a:ext cx="4121150" cy="145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8620">
              <a:lnSpc>
                <a:spcPct val="100000"/>
              </a:lnSpc>
              <a:spcBef>
                <a:spcPts val="100"/>
              </a:spcBef>
            </a:pPr>
            <a:r>
              <a:rPr sz="4700" spc="434" dirty="0">
                <a:solidFill>
                  <a:srgbClr val="000000"/>
                </a:solidFill>
              </a:rPr>
              <a:t>THE </a:t>
            </a:r>
            <a:r>
              <a:rPr sz="4700" spc="100" dirty="0">
                <a:solidFill>
                  <a:srgbClr val="000000"/>
                </a:solidFill>
              </a:rPr>
              <a:t>AIM </a:t>
            </a:r>
            <a:r>
              <a:rPr sz="4700" spc="465" dirty="0">
                <a:solidFill>
                  <a:srgbClr val="000000"/>
                </a:solidFill>
              </a:rPr>
              <a:t>OF  ELECTRO</a:t>
            </a:r>
            <a:r>
              <a:rPr sz="4700" spc="-130" dirty="0">
                <a:solidFill>
                  <a:srgbClr val="000000"/>
                </a:solidFill>
              </a:rPr>
              <a:t>L</a:t>
            </a:r>
            <a:r>
              <a:rPr sz="4700" spc="490" dirty="0">
                <a:solidFill>
                  <a:srgbClr val="000000"/>
                </a:solidFill>
              </a:rPr>
              <a:t>Y</a:t>
            </a:r>
            <a:r>
              <a:rPr sz="4700" spc="405" dirty="0">
                <a:solidFill>
                  <a:srgbClr val="000000"/>
                </a:solidFill>
              </a:rPr>
              <a:t>SIS</a:t>
            </a:r>
            <a:endParaRPr sz="4700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44500" y="1859024"/>
            <a:ext cx="4090670" cy="4696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3177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pc="125" dirty="0" smtClean="0"/>
              <a:t>The </a:t>
            </a:r>
            <a:r>
              <a:rPr lang="en-GB" spc="60" dirty="0" smtClean="0"/>
              <a:t>electrolysis </a:t>
            </a:r>
            <a:r>
              <a:rPr lang="en-GB" spc="15" dirty="0" smtClean="0"/>
              <a:t>tool </a:t>
            </a:r>
            <a:r>
              <a:rPr lang="en-GB" spc="50" dirty="0" smtClean="0"/>
              <a:t>works </a:t>
            </a:r>
            <a:r>
              <a:rPr lang="en-GB" spc="90" dirty="0" smtClean="0"/>
              <a:t>using </a:t>
            </a:r>
            <a:r>
              <a:rPr lang="en-GB" spc="25" dirty="0" smtClean="0"/>
              <a:t>iron-</a:t>
            </a:r>
            <a:r>
              <a:rPr lang="en-GB" spc="25" dirty="0" err="1" smtClean="0"/>
              <a:t>aluminum</a:t>
            </a:r>
            <a:r>
              <a:rPr lang="en-GB" spc="25" dirty="0" smtClean="0"/>
              <a:t> or </a:t>
            </a:r>
            <a:r>
              <a:rPr lang="en-GB" spc="10" dirty="0" smtClean="0"/>
              <a:t>iron-  </a:t>
            </a:r>
            <a:r>
              <a:rPr lang="en-GB" spc="90" dirty="0" smtClean="0"/>
              <a:t>brass</a:t>
            </a:r>
            <a:r>
              <a:rPr lang="en-GB" spc="60" dirty="0" smtClean="0"/>
              <a:t> </a:t>
            </a:r>
            <a:r>
              <a:rPr lang="en-GB" spc="50" dirty="0" smtClean="0"/>
              <a:t>rods.</a:t>
            </a:r>
          </a:p>
          <a:p>
            <a:pPr marL="240665" marR="5080" indent="-227965">
              <a:lnSpc>
                <a:spcPct val="100000"/>
              </a:lnSpc>
              <a:spcBef>
                <a:spcPts val="1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pc="125" dirty="0" smtClean="0"/>
              <a:t>Each </a:t>
            </a:r>
            <a:r>
              <a:rPr lang="en-GB" spc="50" dirty="0" smtClean="0"/>
              <a:t>bar </a:t>
            </a:r>
            <a:r>
              <a:rPr lang="en-GB" spc="100" dirty="0" smtClean="0"/>
              <a:t>has </a:t>
            </a:r>
            <a:r>
              <a:rPr lang="en-GB" spc="-170" dirty="0" smtClean="0"/>
              <a:t>110 </a:t>
            </a:r>
            <a:r>
              <a:rPr lang="en-GB" spc="40" dirty="0" smtClean="0"/>
              <a:t>volts </a:t>
            </a:r>
            <a:r>
              <a:rPr lang="en-GB" spc="15" dirty="0" smtClean="0"/>
              <a:t>of  electricity. </a:t>
            </a:r>
            <a:r>
              <a:rPr lang="en-GB" spc="-60" dirty="0" smtClean="0"/>
              <a:t>It </a:t>
            </a:r>
            <a:r>
              <a:rPr lang="en-GB" spc="80" dirty="0" smtClean="0"/>
              <a:t>consists </a:t>
            </a:r>
            <a:r>
              <a:rPr lang="en-GB" spc="15" dirty="0" smtClean="0"/>
              <a:t>of </a:t>
            </a:r>
            <a:r>
              <a:rPr lang="en-GB" spc="55" dirty="0" smtClean="0"/>
              <a:t>positive  </a:t>
            </a:r>
            <a:r>
              <a:rPr lang="en-GB" spc="85" dirty="0" smtClean="0"/>
              <a:t>and </a:t>
            </a:r>
            <a:r>
              <a:rPr lang="en-GB" spc="75" dirty="0" smtClean="0"/>
              <a:t>negative</a:t>
            </a:r>
            <a:r>
              <a:rPr lang="en-GB" spc="40" dirty="0" smtClean="0"/>
              <a:t> </a:t>
            </a:r>
            <a:r>
              <a:rPr lang="en-GB" spc="65" dirty="0" smtClean="0"/>
              <a:t>poles.</a:t>
            </a:r>
          </a:p>
          <a:p>
            <a:pPr marL="240665" marR="461009" indent="-227965">
              <a:lnSpc>
                <a:spcPct val="100000"/>
              </a:lnSpc>
              <a:spcBef>
                <a:spcPts val="1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pc="55" dirty="0" smtClean="0"/>
              <a:t>When </a:t>
            </a:r>
            <a:r>
              <a:rPr lang="en-GB" spc="100" dirty="0" smtClean="0"/>
              <a:t>placed </a:t>
            </a:r>
            <a:r>
              <a:rPr lang="en-GB" spc="15" dirty="0" smtClean="0"/>
              <a:t>in </a:t>
            </a:r>
            <a:r>
              <a:rPr lang="en-GB" spc="25" dirty="0" smtClean="0"/>
              <a:t>water </a:t>
            </a:r>
            <a:r>
              <a:rPr lang="en-GB" spc="85" dirty="0" smtClean="0"/>
              <a:t>and  </a:t>
            </a:r>
            <a:r>
              <a:rPr lang="en-GB" spc="75" dirty="0" smtClean="0"/>
              <a:t>supplied </a:t>
            </a:r>
            <a:r>
              <a:rPr lang="en-GB" dirty="0" smtClean="0"/>
              <a:t>with </a:t>
            </a:r>
            <a:r>
              <a:rPr lang="en-GB" spc="15" dirty="0" smtClean="0"/>
              <a:t>electricity,  </a:t>
            </a:r>
            <a:r>
              <a:rPr lang="en-GB" spc="75" dirty="0" smtClean="0"/>
              <a:t>plus </a:t>
            </a:r>
            <a:r>
              <a:rPr lang="en-GB" spc="85" dirty="0" smtClean="0"/>
              <a:t>and </a:t>
            </a:r>
            <a:r>
              <a:rPr lang="en-GB" spc="50" dirty="0" smtClean="0"/>
              <a:t>minus </a:t>
            </a:r>
            <a:r>
              <a:rPr lang="en-GB" spc="90" dirty="0" smtClean="0"/>
              <a:t>poles</a:t>
            </a:r>
            <a:r>
              <a:rPr lang="en-GB" spc="0" dirty="0" smtClean="0"/>
              <a:t> </a:t>
            </a:r>
            <a:r>
              <a:rPr lang="en-GB" spc="125" dirty="0" smtClean="0"/>
              <a:t>cause a </a:t>
            </a:r>
            <a:r>
              <a:rPr lang="en-GB" spc="35" dirty="0" smtClean="0"/>
              <a:t>reaction and </a:t>
            </a:r>
            <a:r>
              <a:rPr lang="en-GB" spc="25" dirty="0" smtClean="0"/>
              <a:t>iron </a:t>
            </a:r>
            <a:r>
              <a:rPr lang="en-GB" spc="75" dirty="0" smtClean="0"/>
              <a:t>ions </a:t>
            </a:r>
            <a:r>
              <a:rPr lang="en-GB" spc="40" dirty="0" smtClean="0"/>
              <a:t>precipitate </a:t>
            </a:r>
            <a:r>
              <a:rPr lang="en-GB" spc="15" dirty="0" smtClean="0"/>
              <a:t>in </a:t>
            </a:r>
            <a:r>
              <a:rPr lang="en-GB" spc="30" dirty="0" smtClean="0"/>
              <a:t>the </a:t>
            </a:r>
            <a:r>
              <a:rPr lang="en-GB" spc="-15" dirty="0" smtClean="0"/>
              <a:t>water. </a:t>
            </a:r>
            <a:r>
              <a:rPr lang="en-GB" spc="-60" dirty="0" smtClean="0"/>
              <a:t>It </a:t>
            </a:r>
            <a:r>
              <a:rPr lang="en-GB" spc="75" dirty="0" smtClean="0"/>
              <a:t>is </a:t>
            </a:r>
            <a:r>
              <a:rPr lang="en-GB" spc="65" dirty="0" smtClean="0"/>
              <a:t>electrolyzed </a:t>
            </a:r>
            <a:r>
              <a:rPr lang="en-GB" dirty="0" smtClean="0"/>
              <a:t>with </a:t>
            </a:r>
            <a:r>
              <a:rPr lang="en-GB" spc="65" dirty="0" smtClean="0"/>
              <a:t>elements </a:t>
            </a:r>
            <a:r>
              <a:rPr lang="en-GB" spc="15" dirty="0" smtClean="0"/>
              <a:t>in </a:t>
            </a:r>
            <a:r>
              <a:rPr lang="en-GB" spc="-15" dirty="0" smtClean="0"/>
              <a:t>water. </a:t>
            </a:r>
            <a:r>
              <a:rPr lang="en-GB" spc="50" dirty="0" smtClean="0"/>
              <a:t>(except  </a:t>
            </a:r>
            <a:r>
              <a:rPr lang="en-GB" spc="0" dirty="0" smtClean="0"/>
              <a:t>water)</a:t>
            </a:r>
            <a:endParaRPr lang="en-GB" spc="0" dirty="0"/>
          </a:p>
        </p:txBody>
      </p:sp>
      <p:sp>
        <p:nvSpPr>
          <p:cNvPr id="5" name="object 5"/>
          <p:cNvSpPr txBox="1"/>
          <p:nvPr/>
        </p:nvSpPr>
        <p:spPr>
          <a:xfrm>
            <a:off x="4902047" y="1871597"/>
            <a:ext cx="3494404" cy="3200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28511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200" spc="5" dirty="0" smtClean="0">
                <a:latin typeface="Calibri"/>
                <a:cs typeface="Calibri"/>
              </a:rPr>
              <a:t>In </a:t>
            </a:r>
            <a:r>
              <a:rPr lang="en-GB" sz="2200" spc="25" dirty="0" smtClean="0">
                <a:latin typeface="Calibri"/>
                <a:cs typeface="Calibri"/>
              </a:rPr>
              <a:t>this </a:t>
            </a:r>
            <a:r>
              <a:rPr lang="en-GB" sz="2200" spc="15" dirty="0" smtClean="0">
                <a:latin typeface="Calibri"/>
                <a:cs typeface="Calibri"/>
              </a:rPr>
              <a:t>view, </a:t>
            </a:r>
            <a:r>
              <a:rPr lang="en-GB" sz="2200" spc="85" dirty="0" smtClean="0">
                <a:latin typeface="Calibri"/>
                <a:cs typeface="Calibri"/>
              </a:rPr>
              <a:t>we </a:t>
            </a:r>
            <a:r>
              <a:rPr lang="en-GB" sz="2200" spc="60" dirty="0" smtClean="0">
                <a:latin typeface="Calibri"/>
                <a:cs typeface="Calibri"/>
              </a:rPr>
              <a:t>evaluate  </a:t>
            </a:r>
            <a:r>
              <a:rPr lang="en-GB" sz="2200" spc="55" dirty="0" smtClean="0">
                <a:latin typeface="Calibri"/>
                <a:cs typeface="Calibri"/>
              </a:rPr>
              <a:t>density </a:t>
            </a:r>
            <a:r>
              <a:rPr lang="en-GB" sz="2200" spc="-5" dirty="0" smtClean="0">
                <a:latin typeface="Calibri"/>
                <a:cs typeface="Calibri"/>
              </a:rPr>
              <a:t>that is </a:t>
            </a:r>
            <a:r>
              <a:rPr lang="en-GB" sz="2200" spc="75" dirty="0" smtClean="0">
                <a:latin typeface="Calibri"/>
                <a:cs typeface="Calibri"/>
              </a:rPr>
              <a:t>called</a:t>
            </a:r>
            <a:r>
              <a:rPr lang="en-GB" sz="2200" spc="130" dirty="0" smtClean="0">
                <a:latin typeface="Calibri"/>
                <a:cs typeface="Calibri"/>
              </a:rPr>
              <a:t> </a:t>
            </a:r>
            <a:r>
              <a:rPr lang="en-GB" sz="2200" spc="140" dirty="0" smtClean="0">
                <a:latin typeface="Calibri"/>
                <a:cs typeface="Calibri"/>
              </a:rPr>
              <a:t>TDS.</a:t>
            </a:r>
            <a:endParaRPr lang="en-GB" sz="2200" dirty="0" smtClean="0">
              <a:latin typeface="Calibri"/>
              <a:cs typeface="Calibri"/>
            </a:endParaRPr>
          </a:p>
          <a:p>
            <a:pPr marL="240665" marR="5080" indent="-227965">
              <a:lnSpc>
                <a:spcPct val="100000"/>
              </a:lnSpc>
              <a:spcBef>
                <a:spcPts val="1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200" spc="125" dirty="0" smtClean="0">
                <a:latin typeface="Calibri"/>
                <a:cs typeface="Calibri"/>
              </a:rPr>
              <a:t>The </a:t>
            </a:r>
            <a:r>
              <a:rPr lang="en-GB" sz="2200" spc="210" dirty="0" smtClean="0">
                <a:latin typeface="Calibri"/>
                <a:cs typeface="Calibri"/>
              </a:rPr>
              <a:t>TDS </a:t>
            </a:r>
            <a:r>
              <a:rPr lang="en-GB" sz="2200" spc="60" dirty="0" smtClean="0">
                <a:latin typeface="Calibri"/>
                <a:cs typeface="Calibri"/>
              </a:rPr>
              <a:t>measurements </a:t>
            </a:r>
            <a:r>
              <a:rPr lang="en-GB" sz="2200" spc="75" dirty="0" smtClean="0">
                <a:latin typeface="Calibri"/>
                <a:cs typeface="Calibri"/>
              </a:rPr>
              <a:t>of </a:t>
            </a:r>
            <a:r>
              <a:rPr lang="en-GB" sz="2200" spc="30" dirty="0" smtClean="0">
                <a:latin typeface="Calibri"/>
                <a:cs typeface="Calibri"/>
              </a:rPr>
              <a:t>the </a:t>
            </a:r>
            <a:r>
              <a:rPr lang="en-GB" sz="2200" spc="25" dirty="0" smtClean="0">
                <a:latin typeface="Calibri"/>
                <a:cs typeface="Calibri"/>
              </a:rPr>
              <a:t>water </a:t>
            </a:r>
            <a:r>
              <a:rPr lang="en-GB" sz="2200" spc="85" dirty="0" smtClean="0">
                <a:latin typeface="Calibri"/>
                <a:cs typeface="Calibri"/>
              </a:rPr>
              <a:t>produced </a:t>
            </a:r>
            <a:r>
              <a:rPr lang="en-GB" sz="2200" spc="90" dirty="0" smtClean="0">
                <a:latin typeface="Calibri"/>
                <a:cs typeface="Calibri"/>
              </a:rPr>
              <a:t>by</a:t>
            </a:r>
            <a:r>
              <a:rPr lang="en-GB" sz="2200" spc="60" dirty="0" smtClean="0">
                <a:latin typeface="Calibri"/>
                <a:cs typeface="Calibri"/>
              </a:rPr>
              <a:t> </a:t>
            </a:r>
            <a:r>
              <a:rPr lang="en-GB" sz="2200" spc="30" dirty="0" smtClean="0">
                <a:latin typeface="Calibri"/>
                <a:cs typeface="Calibri"/>
              </a:rPr>
              <a:t>the </a:t>
            </a:r>
            <a:r>
              <a:rPr lang="en-GB" sz="2200" spc="10" dirty="0" smtClean="0">
                <a:latin typeface="Calibri"/>
                <a:cs typeface="Calibri"/>
              </a:rPr>
              <a:t>treatment </a:t>
            </a:r>
            <a:r>
              <a:rPr lang="en-GB" sz="2200" spc="100" dirty="0" smtClean="0">
                <a:latin typeface="Calibri"/>
                <a:cs typeface="Calibri"/>
              </a:rPr>
              <a:t>device </a:t>
            </a:r>
            <a:r>
              <a:rPr lang="en-GB" sz="2200" spc="85" dirty="0" smtClean="0">
                <a:latin typeface="Calibri"/>
                <a:cs typeface="Calibri"/>
              </a:rPr>
              <a:t>and </a:t>
            </a:r>
            <a:r>
              <a:rPr lang="en-GB" sz="2200" spc="30" dirty="0" smtClean="0">
                <a:latin typeface="Calibri"/>
                <a:cs typeface="Calibri"/>
              </a:rPr>
              <a:t>the </a:t>
            </a:r>
            <a:r>
              <a:rPr lang="en-GB" sz="2200" spc="25" dirty="0" smtClean="0">
                <a:latin typeface="Calibri"/>
                <a:cs typeface="Calibri"/>
              </a:rPr>
              <a:t>untreated </a:t>
            </a:r>
            <a:r>
              <a:rPr lang="en-GB" sz="2200" spc="-15" dirty="0" smtClean="0">
                <a:latin typeface="Calibri"/>
                <a:cs typeface="Calibri"/>
              </a:rPr>
              <a:t>water allows us to clearly </a:t>
            </a:r>
            <a:r>
              <a:rPr lang="en-GB" sz="2200" spc="60" dirty="0" smtClean="0">
                <a:latin typeface="Calibri"/>
                <a:cs typeface="Calibri"/>
              </a:rPr>
              <a:t>evaluate the </a:t>
            </a:r>
            <a:r>
              <a:rPr lang="en-GB" sz="2200" spc="55" dirty="0" smtClean="0">
                <a:latin typeface="Calibri"/>
                <a:cs typeface="Calibri"/>
              </a:rPr>
              <a:t>difference </a:t>
            </a:r>
            <a:r>
              <a:rPr lang="en-GB" sz="2200" spc="25" dirty="0" smtClean="0">
                <a:latin typeface="Calibri"/>
                <a:cs typeface="Calibri"/>
              </a:rPr>
              <a:t>between both.</a:t>
            </a:r>
            <a:endParaRPr lang="en-GB"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3435362"/>
            <a:ext cx="9131300" cy="3416300"/>
          </a:xfrm>
          <a:custGeom>
            <a:avLst/>
            <a:gdLst/>
            <a:ahLst/>
            <a:cxnLst/>
            <a:rect l="l" t="t" r="r" b="b"/>
            <a:pathLst>
              <a:path w="9131300" h="3416300">
                <a:moveTo>
                  <a:pt x="0" y="3416287"/>
                </a:moveTo>
                <a:lnTo>
                  <a:pt x="9131287" y="3416287"/>
                </a:lnTo>
                <a:lnTo>
                  <a:pt x="9131287" y="0"/>
                </a:lnTo>
                <a:lnTo>
                  <a:pt x="0" y="0"/>
                </a:lnTo>
                <a:lnTo>
                  <a:pt x="0" y="3416287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843" y="340484"/>
            <a:ext cx="3402329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indent="-40640" algn="r">
              <a:lnSpc>
                <a:spcPct val="100000"/>
              </a:lnSpc>
              <a:spcBef>
                <a:spcPts val="100"/>
              </a:spcBef>
            </a:pPr>
            <a:r>
              <a:rPr sz="3900" spc="175" dirty="0">
                <a:solidFill>
                  <a:srgbClr val="0069B4"/>
                </a:solidFill>
              </a:rPr>
              <a:t>IT</a:t>
            </a:r>
            <a:r>
              <a:rPr sz="3900" spc="15" dirty="0">
                <a:solidFill>
                  <a:srgbClr val="0069B4"/>
                </a:solidFill>
              </a:rPr>
              <a:t> </a:t>
            </a:r>
            <a:r>
              <a:rPr sz="3900" spc="400" dirty="0">
                <a:solidFill>
                  <a:srgbClr val="0069B4"/>
                </a:solidFill>
              </a:rPr>
              <a:t>PROTECTCS </a:t>
            </a:r>
            <a:r>
              <a:rPr sz="3900" spc="250" dirty="0">
                <a:solidFill>
                  <a:srgbClr val="0069B4"/>
                </a:solidFill>
              </a:rPr>
              <a:t> </a:t>
            </a:r>
            <a:r>
              <a:rPr sz="3900" spc="325" dirty="0">
                <a:solidFill>
                  <a:srgbClr val="0069B4"/>
                </a:solidFill>
              </a:rPr>
              <a:t>YOUR</a:t>
            </a:r>
            <a:r>
              <a:rPr sz="3900" spc="30" dirty="0">
                <a:solidFill>
                  <a:srgbClr val="0069B4"/>
                </a:solidFill>
              </a:rPr>
              <a:t> </a:t>
            </a:r>
            <a:r>
              <a:rPr sz="3900" spc="290" dirty="0">
                <a:solidFill>
                  <a:srgbClr val="0069B4"/>
                </a:solidFill>
              </a:rPr>
              <a:t>HEALTH </a:t>
            </a:r>
            <a:r>
              <a:rPr sz="3900" spc="140" dirty="0">
                <a:solidFill>
                  <a:srgbClr val="0069B4"/>
                </a:solidFill>
              </a:rPr>
              <a:t> </a:t>
            </a:r>
            <a:r>
              <a:rPr sz="3900" spc="300" dirty="0">
                <a:solidFill>
                  <a:srgbClr val="0069B4"/>
                </a:solidFill>
              </a:rPr>
              <a:t>AND</a:t>
            </a:r>
            <a:r>
              <a:rPr sz="3900" spc="15" dirty="0">
                <a:solidFill>
                  <a:srgbClr val="0069B4"/>
                </a:solidFill>
              </a:rPr>
              <a:t> </a:t>
            </a:r>
            <a:r>
              <a:rPr sz="3900" spc="325" dirty="0">
                <a:solidFill>
                  <a:srgbClr val="0069B4"/>
                </a:solidFill>
              </a:rPr>
              <a:t>YOUR </a:t>
            </a:r>
            <a:r>
              <a:rPr sz="3900" spc="110" dirty="0">
                <a:solidFill>
                  <a:srgbClr val="0069B4"/>
                </a:solidFill>
              </a:rPr>
              <a:t> </a:t>
            </a:r>
            <a:r>
              <a:rPr sz="3900" spc="340" dirty="0">
                <a:solidFill>
                  <a:srgbClr val="0069B4"/>
                </a:solidFill>
              </a:rPr>
              <a:t>BUDGET</a:t>
            </a:r>
            <a:endParaRPr sz="3900"/>
          </a:p>
        </p:txBody>
      </p:sp>
      <p:sp>
        <p:nvSpPr>
          <p:cNvPr id="4" name="object 4"/>
          <p:cNvSpPr txBox="1"/>
          <p:nvPr/>
        </p:nvSpPr>
        <p:spPr>
          <a:xfrm>
            <a:off x="4089400" y="401826"/>
            <a:ext cx="4105275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spc="-45" dirty="0" smtClean="0">
                <a:latin typeface="Calibri"/>
                <a:cs typeface="Calibri"/>
              </a:rPr>
              <a:t>It </a:t>
            </a:r>
            <a:r>
              <a:rPr lang="en-GB" sz="1600" spc="50" dirty="0" smtClean="0">
                <a:latin typeface="Calibri"/>
                <a:cs typeface="Calibri"/>
              </a:rPr>
              <a:t>prevents </a:t>
            </a:r>
            <a:r>
              <a:rPr lang="en-GB" sz="1600" spc="25" dirty="0" smtClean="0">
                <a:latin typeface="Calibri"/>
                <a:cs typeface="Calibri"/>
              </a:rPr>
              <a:t>the migration </a:t>
            </a:r>
            <a:r>
              <a:rPr lang="en-GB" sz="1600" spc="10" dirty="0" smtClean="0">
                <a:latin typeface="Calibri"/>
                <a:cs typeface="Calibri"/>
              </a:rPr>
              <a:t>of </a:t>
            </a:r>
            <a:r>
              <a:rPr lang="en-GB" sz="1600" spc="15" dirty="0" smtClean="0">
                <a:latin typeface="Calibri"/>
                <a:cs typeface="Calibri"/>
              </a:rPr>
              <a:t>all </a:t>
            </a:r>
            <a:r>
              <a:rPr lang="en-GB" sz="1600" spc="35" dirty="0" smtClean="0">
                <a:latin typeface="Calibri"/>
                <a:cs typeface="Calibri"/>
              </a:rPr>
              <a:t>foreign  </a:t>
            </a:r>
            <a:r>
              <a:rPr lang="en-GB" sz="1600" spc="65" dirty="0" smtClean="0">
                <a:latin typeface="Calibri"/>
                <a:cs typeface="Calibri"/>
              </a:rPr>
              <a:t>substances </a:t>
            </a:r>
            <a:r>
              <a:rPr lang="en-GB" sz="1600" spc="0" dirty="0" smtClean="0">
                <a:latin typeface="Calibri"/>
                <a:cs typeface="Calibri"/>
              </a:rPr>
              <a:t>at </a:t>
            </a:r>
            <a:r>
              <a:rPr lang="en-GB" sz="1600" spc="35" dirty="0" smtClean="0">
                <a:cs typeface="Calibri"/>
              </a:rPr>
              <a:t>molecular </a:t>
            </a:r>
            <a:r>
              <a:rPr lang="en-GB" sz="1600" spc="60" dirty="0" smtClean="0">
                <a:cs typeface="Calibri"/>
              </a:rPr>
              <a:t>and</a:t>
            </a:r>
            <a:r>
              <a:rPr lang="en-GB" sz="1600" spc="100" dirty="0" smtClean="0">
                <a:cs typeface="Calibri"/>
              </a:rPr>
              <a:t> </a:t>
            </a:r>
            <a:r>
              <a:rPr lang="en-GB" sz="1600" spc="25" dirty="0" smtClean="0">
                <a:cs typeface="Calibri"/>
              </a:rPr>
              <a:t>ionic </a:t>
            </a:r>
            <a:r>
              <a:rPr lang="en-GB" sz="1600" spc="55" dirty="0" smtClean="0">
                <a:latin typeface="Calibri"/>
                <a:cs typeface="Calibri"/>
              </a:rPr>
              <a:t>levels</a:t>
            </a:r>
            <a:r>
              <a:rPr lang="en-GB" sz="1600" spc="25" dirty="0" smtClean="0">
                <a:latin typeface="Calibri"/>
                <a:cs typeface="Calibri"/>
              </a:rPr>
              <a:t>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dirty="0" smtClean="0">
                <a:latin typeface="Calibri"/>
                <a:cs typeface="Calibri"/>
              </a:rPr>
              <a:t>Dirt, </a:t>
            </a:r>
            <a:r>
              <a:rPr lang="en-GB" sz="1600" spc="65" dirty="0" smtClean="0">
                <a:latin typeface="Calibri"/>
                <a:cs typeface="Calibri"/>
              </a:rPr>
              <a:t>Sand,</a:t>
            </a:r>
            <a:r>
              <a:rPr lang="en-GB" sz="1600" spc="90" dirty="0" smtClean="0">
                <a:latin typeface="Calibri"/>
                <a:cs typeface="Calibri"/>
              </a:rPr>
              <a:t> </a:t>
            </a:r>
            <a:r>
              <a:rPr lang="en-GB" sz="1600" spc="35" dirty="0" smtClean="0">
                <a:latin typeface="Calibri"/>
                <a:cs typeface="Calibri"/>
              </a:rPr>
              <a:t>Moss,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dirty="0" smtClean="0">
                <a:latin typeface="Calibri"/>
                <a:cs typeface="Calibri"/>
              </a:rPr>
              <a:t>Mud,</a:t>
            </a: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spc="35" dirty="0" smtClean="0">
                <a:latin typeface="Calibri"/>
                <a:cs typeface="Calibri"/>
              </a:rPr>
              <a:t>Bacteria,</a:t>
            </a:r>
            <a:r>
              <a:rPr lang="en-GB" sz="1600" spc="40" dirty="0" smtClean="0">
                <a:latin typeface="Calibri"/>
                <a:cs typeface="Calibri"/>
              </a:rPr>
              <a:t> </a:t>
            </a:r>
            <a:r>
              <a:rPr lang="en-GB" sz="1600" spc="50" dirty="0" smtClean="0">
                <a:latin typeface="Calibri"/>
                <a:cs typeface="Calibri"/>
              </a:rPr>
              <a:t>Viruses,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spc="40" dirty="0" smtClean="0">
                <a:latin typeface="Calibri"/>
                <a:cs typeface="Calibri"/>
              </a:rPr>
              <a:t>Oils,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spc="55" dirty="0" err="1" smtClean="0">
                <a:latin typeface="Calibri"/>
                <a:cs typeface="Calibri"/>
              </a:rPr>
              <a:t>Colors</a:t>
            </a:r>
            <a:r>
              <a:rPr lang="en-GB" sz="1600" spc="55" dirty="0" smtClean="0">
                <a:latin typeface="Calibri"/>
                <a:cs typeface="Calibri"/>
              </a:rPr>
              <a:t>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dirty="0" smtClean="0">
                <a:latin typeface="Calibri"/>
                <a:cs typeface="Calibri"/>
              </a:rPr>
              <a:t>Water</a:t>
            </a:r>
            <a:r>
              <a:rPr lang="en-GB" sz="1600" spc="40" dirty="0" smtClean="0">
                <a:latin typeface="Calibri"/>
                <a:cs typeface="Calibri"/>
              </a:rPr>
              <a:t> </a:t>
            </a:r>
            <a:r>
              <a:rPr lang="en-GB" sz="1600" spc="5" dirty="0" smtClean="0">
                <a:latin typeface="Calibri"/>
                <a:cs typeface="Calibri"/>
              </a:rPr>
              <a:t>lime,</a:t>
            </a:r>
            <a:endParaRPr lang="en-GB" sz="1600" dirty="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1600" spc="50" dirty="0" smtClean="0">
                <a:latin typeface="Calibri"/>
                <a:cs typeface="Calibri"/>
              </a:rPr>
              <a:t>Insecticide</a:t>
            </a:r>
            <a:endParaRPr lang="en-GB"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690491"/>
            <a:ext cx="3879850" cy="2582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4955">
              <a:lnSpc>
                <a:spcPct val="100000"/>
              </a:lnSpc>
              <a:spcBef>
                <a:spcPts val="100"/>
              </a:spcBef>
            </a:pPr>
            <a:r>
              <a:rPr lang="en-GB" sz="2100" spc="475" dirty="0" smtClean="0">
                <a:solidFill>
                  <a:srgbClr val="FFFFFF"/>
                </a:solidFill>
                <a:latin typeface="Calibri"/>
                <a:cs typeface="Calibri"/>
                <a:sym typeface="Wingdings"/>
              </a:rPr>
              <a:t></a:t>
            </a:r>
            <a:r>
              <a:rPr lang="en-GB" sz="2100" spc="-60" dirty="0" smtClean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lang="en-GB" sz="2100" spc="85" dirty="0" smtClean="0">
                <a:solidFill>
                  <a:srgbClr val="FFFFFF"/>
                </a:solidFill>
                <a:latin typeface="Calibri"/>
                <a:cs typeface="Calibri"/>
              </a:rPr>
              <a:t>produces </a:t>
            </a:r>
            <a:r>
              <a:rPr lang="en-GB" sz="2100" spc="30" dirty="0" smtClean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GB" sz="2100" spc="40" dirty="0" smtClean="0">
                <a:solidFill>
                  <a:srgbClr val="FFFFFF"/>
                </a:solidFill>
                <a:latin typeface="Calibri"/>
                <a:cs typeface="Calibri"/>
              </a:rPr>
              <a:t>healthiest</a:t>
            </a:r>
            <a:r>
              <a:rPr lang="en-GB" sz="2100" spc="1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en-GB" sz="2100" spc="25" dirty="0" smtClean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lang="en-GB" sz="2100" dirty="0" smtClean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lang="en-GB" sz="2100" spc="90" dirty="0" smtClean="0">
                <a:solidFill>
                  <a:srgbClr val="FFFFFF"/>
                </a:solidFill>
                <a:latin typeface="Calibri"/>
                <a:cs typeface="Calibri"/>
              </a:rPr>
              <a:t>body</a:t>
            </a:r>
            <a:r>
              <a:rPr lang="en-GB" sz="2100" spc="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15" dirty="0" smtClean="0">
                <a:solidFill>
                  <a:srgbClr val="FFFFFF"/>
                </a:solidFill>
                <a:latin typeface="Calibri"/>
                <a:cs typeface="Calibri"/>
              </a:rPr>
              <a:t>functions.</a:t>
            </a:r>
            <a:endParaRPr lang="en-GB" sz="2100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lang="en-GB" sz="2100" spc="475" dirty="0" smtClean="0">
                <a:solidFill>
                  <a:srgbClr val="FFFFFF"/>
                </a:solidFill>
                <a:cs typeface="Calibri"/>
                <a:sym typeface="Wingdings"/>
              </a:rPr>
              <a:t></a:t>
            </a:r>
            <a:r>
              <a:rPr lang="en-GB" sz="2100" spc="75" dirty="0" smtClean="0">
                <a:solidFill>
                  <a:srgbClr val="FFFFFF"/>
                </a:solidFill>
                <a:latin typeface="Calibri"/>
                <a:cs typeface="Calibri"/>
              </a:rPr>
              <a:t>At any moment, it provides </a:t>
            </a:r>
            <a:r>
              <a:rPr lang="en-GB" sz="2100" spc="25" dirty="0" smtClean="0">
                <a:solidFill>
                  <a:srgbClr val="FFFFFF"/>
                </a:solidFill>
                <a:latin typeface="Calibri"/>
                <a:cs typeface="Calibri"/>
              </a:rPr>
              <a:t>water that has </a:t>
            </a:r>
            <a:r>
              <a:rPr lang="en-GB" sz="2100" spc="30" dirty="0" smtClean="0">
                <a:solidFill>
                  <a:srgbClr val="FFFFFF"/>
                </a:solidFill>
                <a:latin typeface="Calibri"/>
                <a:cs typeface="Calibri"/>
              </a:rPr>
              <a:t>the same </a:t>
            </a:r>
            <a:r>
              <a:rPr lang="en-GB" sz="2100" spc="25" dirty="0" smtClean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lang="en-GB" sz="2100" spc="-29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15" dirty="0" smtClean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lang="en-GB" sz="2100" spc="75" dirty="0" smtClean="0">
                <a:solidFill>
                  <a:srgbClr val="FFFFFF"/>
                </a:solidFill>
                <a:latin typeface="Calibri"/>
                <a:cs typeface="Calibri"/>
              </a:rPr>
              <a:t>spring </a:t>
            </a:r>
            <a:r>
              <a:rPr lang="en-GB" sz="2100" spc="25" dirty="0" smtClean="0">
                <a:solidFill>
                  <a:srgbClr val="FFFFFF"/>
                </a:solidFill>
                <a:latin typeface="Calibri"/>
                <a:cs typeface="Calibri"/>
              </a:rPr>
              <a:t>water.</a:t>
            </a:r>
            <a:endParaRPr lang="en-GB" sz="2100" dirty="0" smtClean="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  <a:spcBef>
                <a:spcPts val="1195"/>
              </a:spcBef>
            </a:pPr>
            <a:r>
              <a:rPr lang="en-GB" sz="2100" spc="475" dirty="0" smtClean="0">
                <a:solidFill>
                  <a:srgbClr val="FFFFFF"/>
                </a:solidFill>
                <a:cs typeface="Calibri"/>
                <a:sym typeface="Wingdings"/>
              </a:rPr>
              <a:t></a:t>
            </a:r>
            <a:r>
              <a:rPr lang="en-GB" sz="2100" spc="50" dirty="0" smtClean="0">
                <a:solidFill>
                  <a:srgbClr val="FFFFFF"/>
                </a:solidFill>
                <a:latin typeface="Calibri"/>
                <a:cs typeface="Calibri"/>
              </a:rPr>
              <a:t>Its taste </a:t>
            </a:r>
            <a:r>
              <a:rPr lang="en-GB" sz="2100" spc="114" dirty="0" smtClean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lang="en-GB" sz="2100" spc="15" dirty="0" smtClean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lang="en-GB" sz="2100" spc="35" dirty="0" smtClean="0">
                <a:solidFill>
                  <a:srgbClr val="FFFFFF"/>
                </a:solidFill>
                <a:latin typeface="Calibri"/>
                <a:cs typeface="Calibri"/>
              </a:rPr>
              <a:t>deteriorate  </a:t>
            </a:r>
            <a:r>
              <a:rPr lang="en-GB" sz="2100" spc="65" dirty="0" smtClean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lang="en-GB" sz="2100" spc="105" dirty="0" smtClean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lang="en-GB" sz="2100" spc="15" dirty="0" smtClean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lang="en-GB" sz="2100" spc="75" dirty="0" smtClean="0">
                <a:solidFill>
                  <a:srgbClr val="FFFFFF"/>
                </a:solidFill>
                <a:latin typeface="Calibri"/>
                <a:cs typeface="Calibri"/>
              </a:rPr>
              <a:t>meals </a:t>
            </a:r>
            <a:r>
              <a:rPr lang="en-GB" sz="2100" spc="80" dirty="0" smtClean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GB" sz="2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40" dirty="0" smtClean="0">
                <a:solidFill>
                  <a:srgbClr val="FFFFFF"/>
                </a:solidFill>
                <a:latin typeface="Calibri"/>
                <a:cs typeface="Calibri"/>
              </a:rPr>
              <a:t>drinks.</a:t>
            </a:r>
            <a:endParaRPr lang="en-GB" sz="21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0635" y="3690225"/>
            <a:ext cx="3767454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20645" algn="l"/>
              </a:tabLst>
            </a:pPr>
            <a:r>
              <a:rPr lang="en-GB" sz="2100" spc="475" dirty="0" smtClean="0">
                <a:solidFill>
                  <a:srgbClr val="FFFFFF"/>
                </a:solidFill>
                <a:cs typeface="Calibri"/>
                <a:sym typeface="Wingdings"/>
              </a:rPr>
              <a:t></a:t>
            </a:r>
            <a:r>
              <a:rPr lang="en-GB" sz="2100" spc="4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-60" dirty="0" smtClean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lang="en-GB" sz="2100" spc="65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lang="en-GB" sz="2100" spc="-1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55" dirty="0" smtClean="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lang="en-GB" sz="2100" spc="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60" dirty="0" smtClean="0">
                <a:solidFill>
                  <a:srgbClr val="FFFFFF"/>
                </a:solidFill>
                <a:latin typeface="Calibri"/>
                <a:cs typeface="Calibri"/>
              </a:rPr>
              <a:t>benign </a:t>
            </a:r>
            <a:r>
              <a:rPr lang="en-GB" sz="2100" dirty="0" smtClean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GB" sz="21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50" dirty="0" smtClean="0">
                <a:solidFill>
                  <a:srgbClr val="FFFFFF"/>
                </a:solidFill>
                <a:latin typeface="Calibri"/>
                <a:cs typeface="Calibri"/>
              </a:rPr>
              <a:t>hyper-  tension </a:t>
            </a:r>
            <a:r>
              <a:rPr lang="en-GB" sz="2100" spc="80" dirty="0" smtClean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GB" sz="2100" spc="25" dirty="0" smtClean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lang="en-GB" sz="2100" spc="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105" dirty="0" smtClean="0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lang="en-GB" sz="210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GB" sz="2100" spc="475" dirty="0" smtClean="0">
                <a:solidFill>
                  <a:srgbClr val="FFFFFF"/>
                </a:solidFill>
                <a:cs typeface="Calibri"/>
                <a:sym typeface="Wingdings"/>
              </a:rPr>
              <a:t></a:t>
            </a:r>
            <a:r>
              <a:rPr lang="en-GB" sz="2100" spc="4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55" dirty="0" smtClean="0">
                <a:solidFill>
                  <a:srgbClr val="FFFFFF"/>
                </a:solidFill>
                <a:latin typeface="Calibri"/>
                <a:cs typeface="Calibri"/>
              </a:rPr>
              <a:t>It contributes </a:t>
            </a:r>
            <a:r>
              <a:rPr lang="en-GB" sz="2100" dirty="0" smtClean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lang="en-GB" sz="2100" spc="40" dirty="0" smtClean="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lang="en-GB" sz="2100" spc="-3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spc="80" dirty="0" smtClean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lang="en-GB" sz="21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1300" cy="6858000"/>
          </a:xfrm>
          <a:custGeom>
            <a:avLst/>
            <a:gdLst/>
            <a:ahLst/>
            <a:cxnLst/>
            <a:rect l="l" t="t" r="r" b="b"/>
            <a:pathLst>
              <a:path w="9131300" h="6858000">
                <a:moveTo>
                  <a:pt x="0" y="6858000"/>
                </a:moveTo>
                <a:lnTo>
                  <a:pt x="9131300" y="6858000"/>
                </a:lnTo>
                <a:lnTo>
                  <a:pt x="9131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1984" y="327148"/>
            <a:ext cx="40811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5025" algn="l">
              <a:lnSpc>
                <a:spcPct val="100000"/>
              </a:lnSpc>
              <a:spcBef>
                <a:spcPts val="100"/>
              </a:spcBef>
            </a:pPr>
            <a:r>
              <a:rPr sz="4400" spc="415" dirty="0" smtClean="0"/>
              <a:t>EXPERTS</a:t>
            </a:r>
            <a:r>
              <a:rPr lang="nl-BE" sz="4400" spc="415" dirty="0" smtClean="0"/>
              <a:t> </a:t>
            </a:r>
            <a:r>
              <a:rPr sz="4400" spc="254" dirty="0" smtClean="0"/>
              <a:t>RECOMMEND</a:t>
            </a:r>
            <a:r>
              <a:rPr sz="4400" spc="254" dirty="0"/>
              <a:t>!</a:t>
            </a:r>
            <a:endParaRPr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2704294" y="5801222"/>
            <a:ext cx="37357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</a:pPr>
            <a:r>
              <a:rPr sz="2100" spc="-190" dirty="0">
                <a:solidFill>
                  <a:srgbClr val="FFFFFF"/>
                </a:solidFill>
                <a:latin typeface="Calibri"/>
                <a:cs typeface="Calibri"/>
              </a:rPr>
              <a:t>(*) </a:t>
            </a:r>
            <a:r>
              <a:rPr sz="2100" spc="30" dirty="0">
                <a:solidFill>
                  <a:srgbClr val="FFFFFF"/>
                </a:solidFill>
                <a:latin typeface="Calibri"/>
                <a:cs typeface="Calibri"/>
              </a:rPr>
              <a:t>Prof 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.Dr. </a:t>
            </a:r>
            <a:r>
              <a:rPr sz="2100" spc="100" dirty="0">
                <a:solidFill>
                  <a:srgbClr val="FFFFFF"/>
                </a:solidFill>
                <a:latin typeface="Calibri"/>
                <a:cs typeface="Calibri"/>
              </a:rPr>
              <a:t>Osman </a:t>
            </a:r>
            <a:r>
              <a:rPr sz="2100" spc="25" dirty="0">
                <a:solidFill>
                  <a:srgbClr val="FFFFFF"/>
                </a:solidFill>
                <a:latin typeface="Calibri"/>
                <a:cs typeface="Calibri"/>
              </a:rPr>
              <a:t>Müftüoğlu  </a:t>
            </a:r>
            <a:r>
              <a:rPr sz="2100" spc="50" dirty="0">
                <a:solidFill>
                  <a:srgbClr val="FFFFFF"/>
                </a:solidFill>
                <a:latin typeface="Calibri"/>
                <a:cs typeface="Calibri"/>
              </a:rPr>
              <a:t>‘’Yaşasın </a:t>
            </a:r>
            <a:r>
              <a:rPr sz="2100" spc="35" dirty="0">
                <a:solidFill>
                  <a:srgbClr val="FFFFFF"/>
                </a:solidFill>
                <a:latin typeface="Calibri"/>
                <a:cs typeface="Calibri"/>
              </a:rPr>
              <a:t>Hayat’’ </a:t>
            </a:r>
            <a:r>
              <a:rPr sz="2100" spc="100" dirty="0">
                <a:solidFill>
                  <a:srgbClr val="FFFFFF"/>
                </a:solidFill>
                <a:latin typeface="Calibri"/>
                <a:cs typeface="Calibri"/>
              </a:rPr>
              <a:t>book </a:t>
            </a:r>
            <a:r>
              <a:rPr sz="2100" spc="85" dirty="0">
                <a:solidFill>
                  <a:srgbClr val="FFFFFF"/>
                </a:solidFill>
                <a:latin typeface="Calibri"/>
                <a:cs typeface="Calibri"/>
              </a:rPr>
              <a:t>page:</a:t>
            </a:r>
            <a:r>
              <a:rPr sz="21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197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801" y="2372864"/>
            <a:ext cx="8202930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nl-BE" sz="2800" dirty="0" smtClean="0">
                <a:solidFill>
                  <a:srgbClr val="FFFFFF"/>
                </a:solidFill>
                <a:latin typeface="Arial"/>
                <a:cs typeface="Arial"/>
              </a:rPr>
              <a:t>The w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ater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is cleaner. It nourishes and supports cells and  tissues. Water accelerates </a:t>
            </a:r>
            <a:r>
              <a:rPr lang="nl-BE" sz="28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nl-BE"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 err="1" smtClean="0">
                <a:solidFill>
                  <a:srgbClr val="FFFFFF"/>
                </a:solidFill>
                <a:latin typeface="Arial"/>
                <a:cs typeface="Arial"/>
              </a:rPr>
              <a:t>releas</a:t>
            </a:r>
            <a:r>
              <a:rPr lang="nl-BE" sz="2800" dirty="0" smtClean="0">
                <a:solidFill>
                  <a:srgbClr val="FFFFFF"/>
                </a:solidFill>
                <a:latin typeface="Arial"/>
                <a:cs typeface="Arial"/>
              </a:rPr>
              <a:t>e of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toxins from </a:t>
            </a:r>
            <a:r>
              <a:rPr sz="2800" dirty="0" smtClean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body.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6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Reverse osmosis filtered water is the most reliable.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03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86300" y="364487"/>
            <a:ext cx="292481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300" dirty="0"/>
              <a:t>CHOICE OF </a:t>
            </a:r>
            <a:r>
              <a:rPr sz="3000" spc="225" dirty="0"/>
              <a:t>A  </a:t>
            </a:r>
            <a:r>
              <a:rPr sz="3000" spc="204" dirty="0"/>
              <a:t>GREAT</a:t>
            </a:r>
            <a:r>
              <a:rPr sz="3000" spc="30" dirty="0"/>
              <a:t> </a:t>
            </a:r>
            <a:r>
              <a:rPr sz="3000" spc="200" dirty="0"/>
              <a:t>NUMBER  </a:t>
            </a:r>
            <a:r>
              <a:rPr sz="3000" spc="300" dirty="0"/>
              <a:t>OF </a:t>
            </a:r>
            <a:r>
              <a:rPr sz="3000" spc="165" dirty="0" smtClean="0"/>
              <a:t>FAMILIES</a:t>
            </a:r>
            <a:r>
              <a:rPr sz="3000" spc="-210" dirty="0" smtClean="0"/>
              <a:t>!</a:t>
            </a:r>
            <a:endParaRPr sz="3000" dirty="0"/>
          </a:p>
        </p:txBody>
      </p:sp>
      <p:sp>
        <p:nvSpPr>
          <p:cNvPr id="4" name="object 4"/>
          <p:cNvSpPr txBox="1"/>
          <p:nvPr/>
        </p:nvSpPr>
        <p:spPr>
          <a:xfrm>
            <a:off x="406526" y="5000114"/>
            <a:ext cx="8661274" cy="125931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00"/>
              </a:spcBef>
              <a:buChar char="•"/>
              <a:tabLst>
                <a:tab pos="241300" algn="l"/>
                <a:tab pos="4114800" algn="l"/>
              </a:tabLst>
            </a:pPr>
            <a:r>
              <a:rPr lang="en-GB" sz="2800" spc="75" dirty="0" smtClean="0">
                <a:latin typeface="Arial"/>
                <a:cs typeface="Arial"/>
              </a:rPr>
              <a:t>Did </a:t>
            </a:r>
            <a:r>
              <a:rPr lang="en-GB" sz="2800" spc="55" dirty="0" smtClean="0">
                <a:latin typeface="Arial"/>
                <a:cs typeface="Arial"/>
              </a:rPr>
              <a:t>you</a:t>
            </a:r>
            <a:r>
              <a:rPr lang="en-GB" sz="2800" spc="110" dirty="0" smtClean="0">
                <a:latin typeface="Arial"/>
                <a:cs typeface="Arial"/>
              </a:rPr>
              <a:t> </a:t>
            </a:r>
            <a:r>
              <a:rPr lang="en-GB" sz="2800" spc="114" dirty="0" smtClean="0">
                <a:latin typeface="Arial"/>
                <a:cs typeface="Arial"/>
              </a:rPr>
              <a:t>like</a:t>
            </a:r>
            <a:r>
              <a:rPr lang="en-GB" sz="2800" spc="90" dirty="0" smtClean="0">
                <a:latin typeface="Arial"/>
                <a:cs typeface="Arial"/>
              </a:rPr>
              <a:t> </a:t>
            </a:r>
            <a:r>
              <a:rPr lang="en-GB" sz="2800" spc="-105" dirty="0" smtClean="0">
                <a:latin typeface="Arial"/>
                <a:cs typeface="Arial"/>
              </a:rPr>
              <a:t>it?	</a:t>
            </a:r>
            <a:r>
              <a:rPr lang="en-GB" sz="2800" spc="-425" dirty="0" smtClean="0">
                <a:latin typeface="Arial"/>
                <a:cs typeface="Arial"/>
              </a:rPr>
              <a:t>•   </a:t>
            </a:r>
            <a:r>
              <a:rPr lang="en-GB" sz="2800" spc="75" dirty="0" smtClean="0">
                <a:latin typeface="Arial"/>
                <a:cs typeface="Arial"/>
              </a:rPr>
              <a:t>Did </a:t>
            </a:r>
            <a:r>
              <a:rPr lang="en-GB" sz="2800" spc="-135" dirty="0" smtClean="0">
                <a:latin typeface="Arial"/>
                <a:cs typeface="Arial"/>
              </a:rPr>
              <a:t>I </a:t>
            </a:r>
            <a:r>
              <a:rPr lang="en-GB" sz="2800" spc="85" dirty="0" smtClean="0">
                <a:latin typeface="Arial"/>
                <a:cs typeface="Arial"/>
              </a:rPr>
              <a:t>make </a:t>
            </a:r>
            <a:r>
              <a:rPr lang="en-GB" sz="2800" spc="10" dirty="0" smtClean="0">
                <a:latin typeface="Arial"/>
                <a:cs typeface="Arial"/>
              </a:rPr>
              <a:t>myself</a:t>
            </a:r>
            <a:r>
              <a:rPr lang="en-GB" sz="2800" spc="-270" dirty="0" smtClean="0">
                <a:latin typeface="Arial"/>
                <a:cs typeface="Arial"/>
              </a:rPr>
              <a:t> </a:t>
            </a:r>
            <a:r>
              <a:rPr lang="en-GB" sz="2800" spc="50" dirty="0" smtClean="0">
                <a:latin typeface="Arial"/>
                <a:cs typeface="Arial"/>
              </a:rPr>
              <a:t>clear?</a:t>
            </a:r>
            <a:endParaRPr lang="en-GB" sz="2800" dirty="0" smtClean="0">
              <a:latin typeface="Arial"/>
              <a:cs typeface="Arial"/>
            </a:endParaRPr>
          </a:p>
          <a:p>
            <a:pPr marL="2034539" lvl="1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2035175" algn="l"/>
              </a:tabLst>
            </a:pPr>
            <a:r>
              <a:rPr lang="en-GB" sz="2800" spc="-105" dirty="0" smtClean="0">
                <a:latin typeface="Arial"/>
                <a:cs typeface="Arial"/>
              </a:rPr>
              <a:t>Could you use it?</a:t>
            </a:r>
            <a:endParaRPr lang="en-GB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079" y="1470534"/>
            <a:ext cx="7931281" cy="1289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8977" y="3213100"/>
            <a:ext cx="55435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35" dirty="0">
                <a:latin typeface="Calibri"/>
                <a:cs typeface="Calibri"/>
              </a:rPr>
              <a:t>If </a:t>
            </a:r>
            <a:r>
              <a:rPr sz="4500" b="1" spc="130" dirty="0">
                <a:latin typeface="Calibri"/>
                <a:cs typeface="Calibri"/>
              </a:rPr>
              <a:t>this </a:t>
            </a:r>
            <a:r>
              <a:rPr sz="4500" b="1" spc="100" dirty="0">
                <a:latin typeface="Calibri"/>
                <a:cs typeface="Calibri"/>
              </a:rPr>
              <a:t>rate </a:t>
            </a:r>
            <a:r>
              <a:rPr sz="4500" b="1" spc="130" dirty="0">
                <a:latin typeface="Calibri"/>
                <a:cs typeface="Calibri"/>
              </a:rPr>
              <a:t>falls</a:t>
            </a:r>
            <a:r>
              <a:rPr sz="4500" b="1" spc="180" dirty="0">
                <a:latin typeface="Calibri"/>
                <a:cs typeface="Calibri"/>
              </a:rPr>
              <a:t> </a:t>
            </a:r>
            <a:r>
              <a:rPr sz="4500" b="1" spc="140" dirty="0">
                <a:latin typeface="Calibri"/>
                <a:cs typeface="Calibri"/>
              </a:rPr>
              <a:t>below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439" y="3695700"/>
            <a:ext cx="22942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725" dirty="0">
                <a:latin typeface="Calibri"/>
                <a:cs typeface="Calibri"/>
              </a:rPr>
              <a:t>50%</a:t>
            </a:r>
            <a:endParaRPr sz="9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4923" y="4863846"/>
            <a:ext cx="5372100" cy="130810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916305" marR="5080" indent="-904240">
              <a:lnSpc>
                <a:spcPts val="4700"/>
              </a:lnSpc>
              <a:spcBef>
                <a:spcPts val="840"/>
              </a:spcBef>
            </a:pPr>
            <a:r>
              <a:rPr sz="4500" b="1" spc="280" dirty="0" smtClean="0">
                <a:latin typeface="Calibri"/>
                <a:cs typeface="Calibri"/>
              </a:rPr>
              <a:t>ag</a:t>
            </a:r>
            <a:r>
              <a:rPr lang="en-GB" sz="4500" b="1" spc="280" dirty="0" err="1" smtClean="0">
                <a:latin typeface="Calibri"/>
                <a:cs typeface="Calibri"/>
              </a:rPr>
              <a:t>eing</a:t>
            </a:r>
            <a:r>
              <a:rPr sz="4500" b="1" spc="280" dirty="0" smtClean="0">
                <a:latin typeface="Calibri"/>
                <a:cs typeface="Calibri"/>
              </a:rPr>
              <a:t> </a:t>
            </a:r>
            <a:r>
              <a:rPr sz="4500" b="1" spc="204" dirty="0">
                <a:latin typeface="Calibri"/>
                <a:cs typeface="Calibri"/>
              </a:rPr>
              <a:t>and </a:t>
            </a:r>
            <a:r>
              <a:rPr sz="4500" b="1" spc="155" dirty="0">
                <a:latin typeface="Calibri"/>
                <a:cs typeface="Calibri"/>
              </a:rPr>
              <a:t>risk</a:t>
            </a:r>
            <a:r>
              <a:rPr sz="4500" b="1" spc="-185" dirty="0">
                <a:latin typeface="Calibri"/>
                <a:cs typeface="Calibri"/>
              </a:rPr>
              <a:t> </a:t>
            </a:r>
            <a:r>
              <a:rPr sz="4500" b="1" spc="100" dirty="0">
                <a:latin typeface="Calibri"/>
                <a:cs typeface="Calibri"/>
              </a:rPr>
              <a:t>of  </a:t>
            </a:r>
            <a:r>
              <a:rPr sz="4500" b="1" spc="155" dirty="0">
                <a:latin typeface="Calibri"/>
                <a:cs typeface="Calibri"/>
              </a:rPr>
              <a:t>death</a:t>
            </a:r>
            <a:r>
              <a:rPr sz="4500" b="1" spc="114" dirty="0">
                <a:latin typeface="Calibri"/>
                <a:cs typeface="Calibri"/>
              </a:rPr>
              <a:t> </a:t>
            </a:r>
            <a:r>
              <a:rPr sz="4500" b="1" spc="85" dirty="0">
                <a:latin typeface="Calibri"/>
                <a:cs typeface="Calibri"/>
              </a:rPr>
              <a:t>appear.</a:t>
            </a:r>
            <a:endParaRPr sz="4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00" y="1013458"/>
            <a:ext cx="873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latin typeface="Calibri"/>
                <a:cs typeface="Calibri"/>
              </a:rPr>
              <a:t>embryo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1782" y="1013458"/>
            <a:ext cx="551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latin typeface="Calibri"/>
                <a:cs typeface="Calibri"/>
              </a:rPr>
              <a:t>child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5382" y="1013458"/>
            <a:ext cx="5772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latin typeface="Calibri"/>
                <a:cs typeface="Calibri"/>
              </a:rPr>
              <a:t>adult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2527" y="1013458"/>
            <a:ext cx="95389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50" dirty="0" smtClean="0">
                <a:latin typeface="Calibri"/>
                <a:cs typeface="Calibri"/>
              </a:rPr>
              <a:t>elderly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3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65997"/>
            <a:ext cx="9144000" cy="439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353934" cy="1508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2030" algn="ctr">
              <a:lnSpc>
                <a:spcPct val="108300"/>
              </a:lnSpc>
              <a:spcBef>
                <a:spcPts val="100"/>
              </a:spcBef>
            </a:pPr>
            <a:r>
              <a:rPr sz="3000" b="0" spc="65" dirty="0">
                <a:latin typeface="Calibri"/>
                <a:cs typeface="Calibri"/>
              </a:rPr>
              <a:t>WATER; </a:t>
            </a:r>
            <a:r>
              <a:rPr sz="3000" b="0" spc="100" dirty="0">
                <a:latin typeface="Calibri"/>
                <a:cs typeface="Calibri"/>
              </a:rPr>
              <a:t>is </a:t>
            </a:r>
            <a:r>
              <a:rPr sz="3000" b="0" spc="135" dirty="0">
                <a:latin typeface="Calibri"/>
                <a:cs typeface="Calibri"/>
              </a:rPr>
              <a:t>a </a:t>
            </a:r>
            <a:r>
              <a:rPr sz="3000" b="0" spc="75" dirty="0">
                <a:latin typeface="Calibri"/>
                <a:cs typeface="Calibri"/>
              </a:rPr>
              <a:t>locomotive which </a:t>
            </a:r>
            <a:r>
              <a:rPr sz="3000" b="0" spc="100" dirty="0" smtClean="0">
                <a:latin typeface="Calibri"/>
                <a:cs typeface="Calibri"/>
              </a:rPr>
              <a:t>is</a:t>
            </a:r>
            <a:r>
              <a:rPr lang="en-GB" sz="3000" b="0" spc="100" dirty="0" smtClean="0">
                <a:latin typeface="Calibri"/>
                <a:cs typeface="Calibri"/>
              </a:rPr>
              <a:t> the</a:t>
            </a:r>
            <a:r>
              <a:rPr sz="3000" b="0" spc="100" dirty="0" smtClean="0">
                <a:latin typeface="Calibri"/>
                <a:cs typeface="Calibri"/>
              </a:rPr>
              <a:t>  </a:t>
            </a:r>
            <a:r>
              <a:rPr sz="3000" b="0" spc="40" dirty="0" smtClean="0">
                <a:latin typeface="Calibri"/>
                <a:cs typeface="Calibri"/>
              </a:rPr>
              <a:t>infrastructure </a:t>
            </a:r>
            <a:r>
              <a:rPr sz="3000" b="0" spc="25" dirty="0" smtClean="0">
                <a:latin typeface="Calibri"/>
                <a:cs typeface="Calibri"/>
              </a:rPr>
              <a:t>of</a:t>
            </a:r>
            <a:r>
              <a:rPr lang="en-GB" sz="3000" b="0" spc="25" dirty="0" smtClean="0">
                <a:latin typeface="Calibri"/>
                <a:cs typeface="Calibri"/>
              </a:rPr>
              <a:t> a </a:t>
            </a:r>
            <a:r>
              <a:rPr sz="3000" b="0" spc="50" dirty="0" smtClean="0">
                <a:latin typeface="Calibri"/>
                <a:cs typeface="Calibri"/>
              </a:rPr>
              <a:t>carrier </a:t>
            </a:r>
            <a:r>
              <a:rPr sz="3000" b="0" spc="100" dirty="0">
                <a:latin typeface="Calibri"/>
                <a:cs typeface="Calibri"/>
              </a:rPr>
              <a:t>system </a:t>
            </a:r>
            <a:r>
              <a:rPr lang="en-GB" sz="3000" b="0" spc="25" dirty="0" smtClean="0"/>
              <a:t>for</a:t>
            </a:r>
            <a:r>
              <a:rPr sz="3000" b="0" spc="25" dirty="0" smtClean="0">
                <a:latin typeface="Calibri"/>
                <a:cs typeface="Calibri"/>
              </a:rPr>
              <a:t> </a:t>
            </a:r>
            <a:r>
              <a:rPr sz="3000" b="0" spc="50" dirty="0">
                <a:latin typeface="Calibri"/>
                <a:cs typeface="Calibri"/>
              </a:rPr>
              <a:t>our</a:t>
            </a:r>
            <a:r>
              <a:rPr sz="3000" b="0" spc="335" dirty="0">
                <a:latin typeface="Calibri"/>
                <a:cs typeface="Calibri"/>
              </a:rPr>
              <a:t> </a:t>
            </a:r>
            <a:r>
              <a:rPr sz="3000" b="0" spc="55" dirty="0">
                <a:latin typeface="Calibri"/>
                <a:cs typeface="Calibri"/>
              </a:rPr>
              <a:t>body.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F2E4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354599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5301" y="971546"/>
            <a:ext cx="3453129" cy="335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465" dirty="0">
                <a:solidFill>
                  <a:srgbClr val="005DAC"/>
                </a:solidFill>
              </a:rPr>
              <a:t>THE </a:t>
            </a:r>
            <a:r>
              <a:rPr spc="575" dirty="0">
                <a:solidFill>
                  <a:srgbClr val="005DAC"/>
                </a:solidFill>
              </a:rPr>
              <a:t>CELLS  </a:t>
            </a:r>
            <a:r>
              <a:rPr spc="305" dirty="0">
                <a:solidFill>
                  <a:srgbClr val="005DAC"/>
                </a:solidFill>
              </a:rPr>
              <a:t>WORK </a:t>
            </a:r>
            <a:r>
              <a:rPr spc="355" dirty="0">
                <a:solidFill>
                  <a:srgbClr val="005DAC"/>
                </a:solidFill>
              </a:rPr>
              <a:t>LIKE  </a:t>
            </a:r>
            <a:r>
              <a:rPr spc="385" dirty="0">
                <a:solidFill>
                  <a:srgbClr val="005DAC"/>
                </a:solidFill>
              </a:rPr>
              <a:t>A</a:t>
            </a:r>
            <a:r>
              <a:rPr spc="50" dirty="0">
                <a:solidFill>
                  <a:srgbClr val="005DAC"/>
                </a:solidFill>
              </a:rPr>
              <a:t> </a:t>
            </a:r>
            <a:r>
              <a:rPr spc="430" dirty="0">
                <a:solidFill>
                  <a:srgbClr val="005DAC"/>
                </a:solidFill>
              </a:rPr>
              <a:t>FACTORY</a:t>
            </a:r>
          </a:p>
          <a:p>
            <a:pPr marL="36195" algn="just">
              <a:lnSpc>
                <a:spcPct val="100000"/>
              </a:lnSpc>
              <a:spcBef>
                <a:spcPts val="1045"/>
              </a:spcBef>
            </a:pPr>
            <a:r>
              <a:rPr sz="6000" b="0" spc="405" dirty="0">
                <a:solidFill>
                  <a:srgbClr val="6DCFF6"/>
                </a:solidFill>
                <a:latin typeface="Calibri"/>
                <a:cs typeface="Calibri"/>
              </a:rPr>
              <a:t>90%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9470" y="4203348"/>
            <a:ext cx="4634930" cy="154914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1132840">
              <a:lnSpc>
                <a:spcPts val="3900"/>
              </a:lnSpc>
              <a:spcBef>
                <a:spcPts val="480"/>
              </a:spcBef>
            </a:pPr>
            <a:r>
              <a:rPr lang="en-GB" sz="3500" spc="30" dirty="0" smtClean="0">
                <a:solidFill>
                  <a:srgbClr val="6DCFF6"/>
                </a:solidFill>
                <a:latin typeface="Calibri"/>
                <a:cs typeface="Calibri"/>
              </a:rPr>
              <a:t>O</a:t>
            </a:r>
            <a:r>
              <a:rPr sz="3500" spc="30" dirty="0" smtClean="0">
                <a:solidFill>
                  <a:srgbClr val="6DCFF6"/>
                </a:solidFill>
                <a:latin typeface="Calibri"/>
                <a:cs typeface="Calibri"/>
              </a:rPr>
              <a:t>f</a:t>
            </a:r>
            <a:r>
              <a:rPr lang="en-GB" sz="3500" spc="30" dirty="0" smtClean="0">
                <a:solidFill>
                  <a:srgbClr val="6DCFF6"/>
                </a:solidFill>
                <a:latin typeface="Calibri"/>
                <a:cs typeface="Calibri"/>
              </a:rPr>
              <a:t> the</a:t>
            </a:r>
            <a:r>
              <a:rPr sz="3500" spc="30" dirty="0" smtClean="0">
                <a:solidFill>
                  <a:srgbClr val="6DCFF6"/>
                </a:solidFill>
                <a:latin typeface="Calibri"/>
                <a:cs typeface="Calibri"/>
              </a:rPr>
              <a:t> </a:t>
            </a:r>
            <a:r>
              <a:rPr sz="3500" spc="80" dirty="0">
                <a:solidFill>
                  <a:srgbClr val="6DCFF6"/>
                </a:solidFill>
                <a:latin typeface="Calibri"/>
                <a:cs typeface="Calibri"/>
              </a:rPr>
              <a:t>protoplasm  </a:t>
            </a:r>
            <a:r>
              <a:rPr sz="3500" spc="30" dirty="0">
                <a:solidFill>
                  <a:srgbClr val="6DCFF6"/>
                </a:solidFill>
                <a:latin typeface="Calibri"/>
                <a:cs typeface="Calibri"/>
              </a:rPr>
              <a:t>of </a:t>
            </a:r>
            <a:r>
              <a:rPr sz="3500" spc="50" dirty="0">
                <a:solidFill>
                  <a:srgbClr val="6DCFF6"/>
                </a:solidFill>
                <a:latin typeface="Calibri"/>
                <a:cs typeface="Calibri"/>
              </a:rPr>
              <a:t>the </a:t>
            </a:r>
            <a:r>
              <a:rPr sz="3500" spc="105" dirty="0">
                <a:solidFill>
                  <a:srgbClr val="6DCFF6"/>
                </a:solidFill>
                <a:latin typeface="Calibri"/>
                <a:cs typeface="Calibri"/>
              </a:rPr>
              <a:t>cell</a:t>
            </a:r>
            <a:r>
              <a:rPr sz="3500" spc="200" dirty="0">
                <a:solidFill>
                  <a:srgbClr val="6DCFF6"/>
                </a:solidFill>
                <a:latin typeface="Calibri"/>
                <a:cs typeface="Calibri"/>
              </a:rPr>
              <a:t> </a:t>
            </a:r>
            <a:r>
              <a:rPr sz="3500" spc="114" dirty="0">
                <a:solidFill>
                  <a:srgbClr val="6DCFF6"/>
                </a:solidFill>
                <a:latin typeface="Calibri"/>
                <a:cs typeface="Calibri"/>
              </a:rPr>
              <a:t>is</a:t>
            </a:r>
            <a:endParaRPr sz="3500" dirty="0">
              <a:latin typeface="Calibri"/>
              <a:cs typeface="Calibri"/>
            </a:endParaRPr>
          </a:p>
          <a:p>
            <a:pPr marL="12700">
              <a:lnSpc>
                <a:spcPts val="3820"/>
              </a:lnSpc>
            </a:pPr>
            <a:r>
              <a:rPr sz="3500" spc="175" dirty="0">
                <a:solidFill>
                  <a:srgbClr val="6DCFF6"/>
                </a:solidFill>
                <a:latin typeface="Calibri"/>
                <a:cs typeface="Calibri"/>
              </a:rPr>
              <a:t>composed </a:t>
            </a:r>
            <a:r>
              <a:rPr sz="3500" spc="30" dirty="0">
                <a:solidFill>
                  <a:srgbClr val="6DCFF6"/>
                </a:solidFill>
                <a:latin typeface="Calibri"/>
                <a:cs typeface="Calibri"/>
              </a:rPr>
              <a:t>of</a:t>
            </a:r>
            <a:r>
              <a:rPr sz="3500" spc="-20" dirty="0">
                <a:solidFill>
                  <a:srgbClr val="6DCFF6"/>
                </a:solidFill>
                <a:latin typeface="Calibri"/>
                <a:cs typeface="Calibri"/>
              </a:rPr>
              <a:t> water.</a:t>
            </a:r>
            <a:endParaRPr sz="3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7899"/>
            <a:ext cx="9131639" cy="405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4623346"/>
            <a:ext cx="9131300" cy="2228850"/>
          </a:xfrm>
          <a:custGeom>
            <a:avLst/>
            <a:gdLst/>
            <a:ahLst/>
            <a:cxnLst/>
            <a:rect l="l" t="t" r="r" b="b"/>
            <a:pathLst>
              <a:path w="9131300" h="2228850">
                <a:moveTo>
                  <a:pt x="0" y="2228303"/>
                </a:moveTo>
                <a:lnTo>
                  <a:pt x="9131300" y="2228303"/>
                </a:lnTo>
                <a:lnTo>
                  <a:pt x="9131300" y="0"/>
                </a:lnTo>
                <a:lnTo>
                  <a:pt x="0" y="0"/>
                </a:lnTo>
                <a:lnTo>
                  <a:pt x="0" y="2228303"/>
                </a:lnTo>
                <a:close/>
              </a:path>
            </a:pathLst>
          </a:custGeom>
          <a:solidFill>
            <a:srgbClr val="003B75">
              <a:alpha val="7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4623346"/>
            <a:ext cx="9131300" cy="2228850"/>
          </a:xfrm>
          <a:custGeom>
            <a:avLst/>
            <a:gdLst/>
            <a:ahLst/>
            <a:cxnLst/>
            <a:rect l="l" t="t" r="r" b="b"/>
            <a:pathLst>
              <a:path w="9131300" h="2228850">
                <a:moveTo>
                  <a:pt x="0" y="2228303"/>
                </a:moveTo>
                <a:lnTo>
                  <a:pt x="9131300" y="2228303"/>
                </a:lnTo>
                <a:lnTo>
                  <a:pt x="9131300" y="0"/>
                </a:lnTo>
                <a:lnTo>
                  <a:pt x="0" y="0"/>
                </a:lnTo>
                <a:lnTo>
                  <a:pt x="0" y="22283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4323" y="4727190"/>
            <a:ext cx="8235315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carries </a:t>
            </a:r>
            <a:r>
              <a:rPr sz="2800" spc="105" dirty="0" smtClean="0">
                <a:solidFill>
                  <a:srgbClr val="FFFFFF"/>
                </a:solidFill>
                <a:latin typeface="Calibri"/>
                <a:cs typeface="Calibri"/>
              </a:rPr>
              <a:t>waste </a:t>
            </a:r>
            <a:r>
              <a:rPr lang="en-GB"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lang="en-US" sz="2800" spc="-15" dirty="0">
                <a:solidFill>
                  <a:srgbClr val="FFFFFF"/>
                </a:solidFill>
                <a:cs typeface="Calibri"/>
              </a:rPr>
              <a:t>(</a:t>
            </a:r>
            <a:r>
              <a:rPr lang="en-US" sz="2800" spc="-15" dirty="0" smtClean="0">
                <a:solidFill>
                  <a:srgbClr val="FFFFFF"/>
                </a:solidFill>
                <a:cs typeface="Calibri"/>
              </a:rPr>
              <a:t>toxins, </a:t>
            </a:r>
            <a:r>
              <a:rPr lang="en-US" sz="2800" spc="-50" dirty="0">
                <a:solidFill>
                  <a:srgbClr val="FFFFFF"/>
                </a:solidFill>
                <a:cs typeface="Calibri"/>
              </a:rPr>
              <a:t>fat) </a:t>
            </a:r>
            <a:r>
              <a:rPr sz="2800" spc="25" dirty="0" smtClean="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body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800" spc="114" dirty="0" smtClean="0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bodily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fluids </a:t>
            </a:r>
            <a:r>
              <a:rPr sz="2800" spc="130" dirty="0" smtClean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sweat, </a:t>
            </a:r>
            <a:r>
              <a:rPr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urine</a:t>
            </a:r>
            <a:r>
              <a:rPr lang="nl-BE"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r>
              <a:rPr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nl-BE"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2800" spc="16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carrying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raw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material </a:t>
            </a:r>
            <a:r>
              <a:rPr sz="2800" spc="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cell.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1" y="402945"/>
            <a:ext cx="7848600" cy="146963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487170" marR="5080" indent="-1474470">
              <a:lnSpc>
                <a:spcPts val="5300"/>
              </a:lnSpc>
              <a:spcBef>
                <a:spcPts val="860"/>
              </a:spcBef>
              <a:tabLst>
                <a:tab pos="2592705" algn="l"/>
                <a:tab pos="3783329" algn="l"/>
                <a:tab pos="4086225" algn="l"/>
                <a:tab pos="6018530" algn="l"/>
              </a:tabLst>
            </a:pPr>
            <a:r>
              <a:rPr spc="550" dirty="0">
                <a:solidFill>
                  <a:srgbClr val="005DAC"/>
                </a:solidFill>
              </a:rPr>
              <a:t>REM</a:t>
            </a:r>
            <a:r>
              <a:rPr spc="459" dirty="0">
                <a:solidFill>
                  <a:srgbClr val="005DAC"/>
                </a:solidFill>
              </a:rPr>
              <a:t>O</a:t>
            </a:r>
            <a:r>
              <a:rPr spc="540" dirty="0">
                <a:solidFill>
                  <a:srgbClr val="005DAC"/>
                </a:solidFill>
              </a:rPr>
              <a:t>VIN</a:t>
            </a:r>
            <a:r>
              <a:rPr spc="365" dirty="0">
                <a:solidFill>
                  <a:srgbClr val="005DAC"/>
                </a:solidFill>
              </a:rPr>
              <a:t>G</a:t>
            </a:r>
            <a:r>
              <a:rPr dirty="0">
                <a:solidFill>
                  <a:srgbClr val="005DAC"/>
                </a:solidFill>
              </a:rPr>
              <a:t>	</a:t>
            </a:r>
            <a:r>
              <a:rPr spc="555" dirty="0" smtClean="0">
                <a:solidFill>
                  <a:srgbClr val="005DAC"/>
                </a:solidFill>
              </a:rPr>
              <a:t>T</a:t>
            </a:r>
            <a:r>
              <a:rPr spc="535" dirty="0" smtClean="0">
                <a:solidFill>
                  <a:srgbClr val="005DAC"/>
                </a:solidFill>
              </a:rPr>
              <a:t>O</a:t>
            </a:r>
            <a:r>
              <a:rPr spc="509" dirty="0" smtClean="0">
                <a:solidFill>
                  <a:srgbClr val="005DAC"/>
                </a:solidFill>
              </a:rPr>
              <a:t>XI</a:t>
            </a:r>
            <a:r>
              <a:rPr spc="425" dirty="0" smtClean="0">
                <a:solidFill>
                  <a:srgbClr val="005DAC"/>
                </a:solidFill>
              </a:rPr>
              <a:t>N</a:t>
            </a:r>
            <a:r>
              <a:rPr lang="nl-BE" spc="425" dirty="0" smtClean="0">
                <a:solidFill>
                  <a:srgbClr val="005DAC"/>
                </a:solidFill>
              </a:rPr>
              <a:t>S </a:t>
            </a:r>
            <a:r>
              <a:rPr lang="nl-BE" spc="560" dirty="0" smtClean="0">
                <a:solidFill>
                  <a:srgbClr val="005DAC"/>
                </a:solidFill>
              </a:rPr>
              <a:t>FROM </a:t>
            </a:r>
            <a:r>
              <a:rPr spc="630" dirty="0" smtClean="0">
                <a:solidFill>
                  <a:srgbClr val="005DAC"/>
                </a:solidFill>
              </a:rPr>
              <a:t>THE</a:t>
            </a:r>
            <a:r>
              <a:rPr lang="nl-BE" spc="630" dirty="0" smtClean="0">
                <a:solidFill>
                  <a:srgbClr val="005DAC"/>
                </a:solidFill>
              </a:rPr>
              <a:t> </a:t>
            </a:r>
            <a:r>
              <a:rPr spc="635" dirty="0" smtClean="0">
                <a:solidFill>
                  <a:srgbClr val="005DAC"/>
                </a:solidFill>
              </a:rPr>
              <a:t>BODY</a:t>
            </a:r>
            <a:endParaRPr spc="635" dirty="0">
              <a:solidFill>
                <a:srgbClr val="005DA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62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287"/>
                </a:moveTo>
                <a:lnTo>
                  <a:pt x="9131287" y="6845287"/>
                </a:lnTo>
                <a:lnTo>
                  <a:pt x="9131287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74C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6618" y="457200"/>
            <a:ext cx="365506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235" dirty="0"/>
              <a:t>TO </a:t>
            </a:r>
            <a:r>
              <a:rPr sz="3200" spc="280" dirty="0"/>
              <a:t>LEAD </a:t>
            </a:r>
            <a:r>
              <a:rPr sz="3200" spc="240" dirty="0"/>
              <a:t>A</a:t>
            </a:r>
            <a:r>
              <a:rPr sz="3200" spc="-300" dirty="0"/>
              <a:t> </a:t>
            </a:r>
            <a:r>
              <a:rPr sz="3200" spc="250" dirty="0" smtClean="0"/>
              <a:t>HEALT</a:t>
            </a:r>
            <a:r>
              <a:rPr lang="en-GB" sz="3200" spc="250" dirty="0"/>
              <a:t>H</a:t>
            </a:r>
            <a:r>
              <a:rPr sz="3200" spc="250" dirty="0" smtClean="0"/>
              <a:t>Y  </a:t>
            </a:r>
            <a:r>
              <a:rPr sz="3200" spc="250" dirty="0"/>
              <a:t>LIFE </a:t>
            </a:r>
            <a:r>
              <a:rPr sz="3200" spc="165" dirty="0"/>
              <a:t>WE </a:t>
            </a:r>
            <a:r>
              <a:rPr sz="3200" spc="305" dirty="0"/>
              <a:t>SHOULD  </a:t>
            </a:r>
            <a:r>
              <a:rPr sz="3200" spc="204" dirty="0"/>
              <a:t>DRINK </a:t>
            </a:r>
            <a:r>
              <a:rPr sz="3200" spc="150" dirty="0"/>
              <a:t>AT</a:t>
            </a:r>
            <a:r>
              <a:rPr sz="3200" spc="-55" dirty="0"/>
              <a:t> </a:t>
            </a:r>
            <a:r>
              <a:rPr sz="3200" spc="204" dirty="0" smtClean="0"/>
              <a:t>LEAST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707628" y="2333701"/>
            <a:ext cx="387295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9000" dirty="0">
                <a:solidFill>
                  <a:srgbClr val="FFFFFF"/>
                </a:solidFill>
                <a:latin typeface="Calibri"/>
                <a:cs typeface="Calibri"/>
              </a:rPr>
              <a:t>LITERS</a:t>
            </a:r>
            <a:endParaRPr sz="9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439" y="3200400"/>
            <a:ext cx="464638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300" dirty="0" smtClean="0">
                <a:solidFill>
                  <a:srgbClr val="FFFFFF"/>
                </a:solidFill>
                <a:latin typeface="Calibri"/>
                <a:cs typeface="Calibri"/>
              </a:rPr>
              <a:t>OF WATER</a:t>
            </a:r>
            <a:endParaRPr sz="8800" spc="-3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439" y="4191000"/>
            <a:ext cx="4646388" cy="224997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322705">
              <a:lnSpc>
                <a:spcPct val="100000"/>
              </a:lnSpc>
              <a:spcBef>
                <a:spcPts val="1205"/>
              </a:spcBef>
            </a:pPr>
            <a:r>
              <a:rPr sz="3200" b="1" spc="27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32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3200" dirty="0">
              <a:latin typeface="Calibri"/>
              <a:cs typeface="Calibri"/>
            </a:endParaRPr>
          </a:p>
          <a:p>
            <a:pPr marL="389890" marR="382270" indent="-635" algn="ctr">
              <a:lnSpc>
                <a:spcPts val="2800"/>
              </a:lnSpc>
              <a:spcBef>
                <a:spcPts val="1260"/>
              </a:spcBef>
            </a:pPr>
            <a:r>
              <a:rPr sz="2600" spc="150" dirty="0">
                <a:solidFill>
                  <a:srgbClr val="005BAA"/>
                </a:solidFill>
                <a:latin typeface="Calibri"/>
                <a:cs typeface="Calibri"/>
              </a:rPr>
              <a:t>The </a:t>
            </a:r>
            <a:r>
              <a:rPr lang="tr-TR" sz="2600" spc="150" dirty="0" err="1" smtClean="0">
                <a:solidFill>
                  <a:srgbClr val="005BAA"/>
                </a:solidFill>
                <a:latin typeface="Calibri"/>
                <a:cs typeface="Calibri"/>
              </a:rPr>
              <a:t>required</a:t>
            </a:r>
            <a:r>
              <a:rPr lang="tr-TR" sz="2600" spc="150" dirty="0" smtClean="0">
                <a:solidFill>
                  <a:srgbClr val="005BAA"/>
                </a:solidFill>
                <a:latin typeface="Calibri"/>
                <a:cs typeface="Calibri"/>
              </a:rPr>
              <a:t> </a:t>
            </a:r>
            <a:r>
              <a:rPr sz="2600" spc="25" dirty="0" smtClean="0">
                <a:solidFill>
                  <a:srgbClr val="005BAA"/>
                </a:solidFill>
                <a:latin typeface="Calibri"/>
                <a:cs typeface="Calibri"/>
              </a:rPr>
              <a:t>quantity  </a:t>
            </a:r>
            <a:r>
              <a:rPr sz="2600" dirty="0">
                <a:solidFill>
                  <a:srgbClr val="005BAA"/>
                </a:solidFill>
                <a:latin typeface="Calibri"/>
                <a:cs typeface="Calibri"/>
              </a:rPr>
              <a:t>for </a:t>
            </a:r>
            <a:r>
              <a:rPr sz="2600" spc="75" dirty="0">
                <a:solidFill>
                  <a:srgbClr val="005BAA"/>
                </a:solidFill>
                <a:latin typeface="Calibri"/>
                <a:cs typeface="Calibri"/>
              </a:rPr>
              <a:t>providing </a:t>
            </a:r>
            <a:r>
              <a:rPr sz="2600" spc="114" dirty="0">
                <a:solidFill>
                  <a:srgbClr val="005BAA"/>
                </a:solidFill>
                <a:latin typeface="Calibri"/>
                <a:cs typeface="Calibri"/>
              </a:rPr>
              <a:t>energy</a:t>
            </a:r>
            <a:r>
              <a:rPr sz="2600" spc="80" dirty="0">
                <a:solidFill>
                  <a:srgbClr val="005BAA"/>
                </a:solidFill>
                <a:latin typeface="Calibri"/>
                <a:cs typeface="Calibri"/>
              </a:rPr>
              <a:t> </a:t>
            </a:r>
            <a:r>
              <a:rPr sz="2600" spc="100" dirty="0">
                <a:solidFill>
                  <a:srgbClr val="005BAA"/>
                </a:solidFill>
                <a:latin typeface="Calibri"/>
                <a:cs typeface="Calibri"/>
              </a:rPr>
              <a:t>and</a:t>
            </a:r>
            <a:endParaRPr sz="2600" dirty="0">
              <a:latin typeface="Calibri"/>
              <a:cs typeface="Calibri"/>
            </a:endParaRPr>
          </a:p>
          <a:p>
            <a:pPr marL="12700" marR="5080" algn="ctr">
              <a:lnSpc>
                <a:spcPts val="2800"/>
              </a:lnSpc>
              <a:spcBef>
                <a:spcPts val="5"/>
              </a:spcBef>
            </a:pPr>
            <a:r>
              <a:rPr sz="2600" spc="50" dirty="0">
                <a:solidFill>
                  <a:srgbClr val="005BAA"/>
                </a:solidFill>
                <a:latin typeface="Calibri"/>
                <a:cs typeface="Calibri"/>
              </a:rPr>
              <a:t>eliminating </a:t>
            </a:r>
            <a:r>
              <a:rPr sz="2600" spc="100" dirty="0" smtClean="0">
                <a:solidFill>
                  <a:srgbClr val="005BAA"/>
                </a:solidFill>
                <a:latin typeface="Calibri"/>
                <a:cs typeface="Calibri"/>
              </a:rPr>
              <a:t>waste </a:t>
            </a:r>
            <a:r>
              <a:rPr lang="nl-BE" sz="2600" spc="25" dirty="0" err="1" smtClean="0">
                <a:solidFill>
                  <a:srgbClr val="005BAA"/>
                </a:solidFill>
                <a:latin typeface="Calibri"/>
                <a:cs typeface="Calibri"/>
              </a:rPr>
              <a:t>from</a:t>
            </a:r>
            <a:r>
              <a:rPr lang="nl-BE" sz="2600" spc="25" dirty="0" smtClean="0">
                <a:solidFill>
                  <a:srgbClr val="005BAA"/>
                </a:solidFill>
                <a:latin typeface="Calibri"/>
                <a:cs typeface="Calibri"/>
              </a:rPr>
              <a:t> </a:t>
            </a:r>
            <a:r>
              <a:rPr sz="2600" spc="35" dirty="0" smtClean="0">
                <a:solidFill>
                  <a:srgbClr val="005BAA"/>
                </a:solidFill>
                <a:latin typeface="Calibri"/>
                <a:cs typeface="Calibri"/>
              </a:rPr>
              <a:t>the </a:t>
            </a:r>
            <a:r>
              <a:rPr sz="2600" spc="100" dirty="0">
                <a:solidFill>
                  <a:srgbClr val="005BAA"/>
                </a:solidFill>
                <a:latin typeface="Calibri"/>
                <a:cs typeface="Calibri"/>
              </a:rPr>
              <a:t>cells </a:t>
            </a:r>
            <a:r>
              <a:rPr sz="2600" spc="-5" dirty="0" smtClean="0">
                <a:solidFill>
                  <a:srgbClr val="005BAA"/>
                </a:solidFill>
                <a:latin typeface="Calibri"/>
                <a:cs typeface="Calibri"/>
              </a:rPr>
              <a:t>(toxin</a:t>
            </a:r>
            <a:r>
              <a:rPr lang="nl-BE" sz="2600" spc="-5" dirty="0" smtClean="0">
                <a:solidFill>
                  <a:srgbClr val="005BAA"/>
                </a:solidFill>
                <a:latin typeface="Calibri"/>
                <a:cs typeface="Calibri"/>
              </a:rPr>
              <a:t>s</a:t>
            </a:r>
            <a:r>
              <a:rPr sz="2600" spc="-5" dirty="0" smtClean="0">
                <a:solidFill>
                  <a:srgbClr val="005BAA"/>
                </a:solidFill>
                <a:latin typeface="Calibri"/>
                <a:cs typeface="Calibri"/>
              </a:rPr>
              <a:t>-fat) </a:t>
            </a:r>
            <a:r>
              <a:rPr sz="2600" spc="85" dirty="0">
                <a:solidFill>
                  <a:srgbClr val="005BAA"/>
                </a:solidFill>
                <a:latin typeface="Calibri"/>
                <a:cs typeface="Calibri"/>
              </a:rPr>
              <a:t>is </a:t>
            </a:r>
            <a:r>
              <a:rPr sz="2600" spc="0" dirty="0">
                <a:solidFill>
                  <a:srgbClr val="005BAA"/>
                </a:solidFill>
                <a:latin typeface="Calibri"/>
                <a:cs typeface="Calibri"/>
              </a:rPr>
              <a:t>at </a:t>
            </a:r>
            <a:r>
              <a:rPr sz="2600" spc="65" dirty="0">
                <a:solidFill>
                  <a:srgbClr val="005BAA"/>
                </a:solidFill>
                <a:latin typeface="Calibri"/>
                <a:cs typeface="Calibri"/>
              </a:rPr>
              <a:t>least </a:t>
            </a:r>
            <a:r>
              <a:rPr sz="2600" spc="204" dirty="0">
                <a:solidFill>
                  <a:srgbClr val="005BAA"/>
                </a:solidFill>
                <a:latin typeface="Calibri"/>
                <a:cs typeface="Calibri"/>
              </a:rPr>
              <a:t>2 </a:t>
            </a:r>
            <a:r>
              <a:rPr sz="2600" spc="10" dirty="0">
                <a:solidFill>
                  <a:srgbClr val="005BAA"/>
                </a:solidFill>
                <a:latin typeface="Calibri"/>
                <a:cs typeface="Calibri"/>
              </a:rPr>
              <a:t>liters.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2835" y="10693"/>
            <a:ext cx="3961164" cy="6829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EC03792BE8541AF11C722E2909B32" ma:contentTypeVersion="33" ma:contentTypeDescription="Create a new document." ma:contentTypeScope="" ma:versionID="cbae6e5aa5446a91f162f48782501faa">
  <xsd:schema xmlns:xsd="http://www.w3.org/2001/XMLSchema" xmlns:xs="http://www.w3.org/2001/XMLSchema" xmlns:p="http://schemas.microsoft.com/office/2006/metadata/properties" xmlns:ns2="39e304ce-bc77-4c63-9667-155022621b35" xmlns:ns3="aeccca6c-4ba9-49df-9fa5-54c071e61598" targetNamespace="http://schemas.microsoft.com/office/2006/metadata/properties" ma:root="true" ma:fieldsID="ea1d1b63787989c7a44e8b454e9b04eb" ns2:_="" ns3:_="">
    <xsd:import namespace="39e304ce-bc77-4c63-9667-155022621b35"/>
    <xsd:import namespace="aeccca6c-4ba9-49df-9fa5-54c071e615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  <xsd:element ref="ns3:PGMKT_Division" minOccurs="0"/>
                <xsd:element ref="ns3:PGMKT_Access" minOccurs="0"/>
                <xsd:element ref="ns3:PGMKT_Division_Domain" minOccurs="0"/>
                <xsd:element ref="ns3:PGMKT_Languag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G_MKT_Raptor_DocumentType" minOccurs="0"/>
                <xsd:element ref="ns3:PerfionSharepointApplication" minOccurs="0"/>
                <xsd:element ref="ns3:ItemReferencePerfion" minOccurs="0"/>
                <xsd:element ref="ns3:SharepointTagProduct" minOccurs="0"/>
                <xsd:element ref="ns3:SharepointTagType" minOccurs="0"/>
                <xsd:element ref="ns3:PerfionSharepointTagRange" minOccurs="0"/>
                <xsd:element ref="ns3:PGMKT_Compan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04ce-bc77-4c63-9667-155022621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fe90c86c-5afe-441b-9eaa-351e60ff18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G_MKT_Raptor_DocumentType" ma:index="33" nillable="true" ma:displayName="PG_MKT_Raptor_DocumentType" ma:format="Dropdown" ma:internalName="PG_MKT_Raptor_DocumentType">
      <xsd:simpleType>
        <xsd:union memberTypes="dms:Text">
          <xsd:simpleType>
            <xsd:restriction base="dms:Choice">
              <xsd:enumeration value="Manual"/>
              <xsd:enumeration value="Pricelist"/>
              <xsd:enumeration value="Brochure"/>
              <xsd:enumeration value="Booklet"/>
              <xsd:enumeration value="Calculation sheet"/>
              <xsd:enumeration value="Catalogue With Prices"/>
              <xsd:enumeration value="Catalogue Without Prices"/>
              <xsd:enumeration value="Certificate"/>
              <xsd:enumeration value="Commercial Brochure"/>
              <xsd:enumeration value="Commercial Leaflet"/>
              <xsd:enumeration value="Cross Reference List"/>
              <xsd:enumeration value="Drawing"/>
              <xsd:enumeration value="FAQ"/>
              <xsd:enumeration value="Installation Guide"/>
              <xsd:enumeration value="Label"/>
              <xsd:enumeration value="Manual"/>
              <xsd:enumeration value="Newsletter"/>
              <xsd:enumeration value="Presentation Academy"/>
              <xsd:enumeration value="Presentation Product"/>
              <xsd:enumeration value="Product Comparison Sheet"/>
              <xsd:enumeration value="Product Instructions"/>
              <xsd:enumeration value="Product Sheet"/>
              <xsd:enumeration value="Product Update"/>
              <xsd:enumeration value="Material Safety Data Sheet"/>
              <xsd:enumeration value="Related Item List"/>
              <xsd:enumeration value="Spare Part List"/>
              <xsd:enumeration value="Start-up"/>
              <xsd:enumeration value="Technical Sheet"/>
              <xsd:enumeration value="Tool"/>
              <xsd:enumeration value="Troubleshooter"/>
              <xsd:enumeration value="Vendor Certificate"/>
              <xsd:enumeration value="Logo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cca6c-4ba9-49df-9fa5-54c071e61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GMKT_Division" ma:index="24" nillable="true" ma:displayName="PGMKT_Raptor_Division" ma:description="no legal entity" ma:format="Dropdown" ma:internalName="PGMKT_Division">
      <xsd:simpleType>
        <xsd:union memberTypes="dms:Text">
          <xsd:simpleType>
            <xsd:restriction base="dms:Choice">
              <xsd:enumeration value="Pollet Group"/>
              <xsd:enumeration value="Pollet Pool Group"/>
              <xsd:enumeration value="Pollet Medical Group"/>
              <xsd:enumeration value="Pollet Water Group"/>
            </xsd:restriction>
          </xsd:simpleType>
        </xsd:union>
      </xsd:simpleType>
    </xsd:element>
    <xsd:element name="PGMKT_Access" ma:index="25" nillable="true" ma:displayName="PGMKT_Access" ma:default="External" ma:format="Dropdown" ma:internalName="PGMKT_Access">
      <xsd:simpleType>
        <xsd:restriction base="dms:Choice">
          <xsd:enumeration value="External"/>
          <xsd:enumeration value="Internal"/>
          <xsd:enumeration value="Internal - confidential"/>
        </xsd:restriction>
      </xsd:simpleType>
    </xsd:element>
    <xsd:element name="PGMKT_Division_Domain" ma:index="26" nillable="true" ma:displayName="PGMKT_Raptor_Division_Domain" ma:description="Domain within division doest not necessarily have an legal entity" ma:format="Dropdown" ma:internalName="PGMKT_Division_Domain">
      <xsd:simpleType>
        <xsd:union memberTypes="dms:Text">
          <xsd:simpleType>
            <xsd:restriction base="dms:Choice">
              <xsd:enumeration value="PG Corporate"/>
              <xsd:enumeration value="PG Marketing"/>
              <xsd:enumeration value="PG HRM"/>
              <xsd:enumeration value="PG IT"/>
              <xsd:enumeration value="PG Logistics"/>
              <xsd:enumeration value="The Green Wave"/>
              <xsd:enumeration value="PG Academy"/>
              <xsd:enumeration value="PWG Academy"/>
              <xsd:enumeration value="PMG Academy"/>
              <xsd:enumeration value="PPG Academy"/>
              <xsd:enumeration value="PPG Technics"/>
            </xsd:restriction>
          </xsd:simpleType>
        </xsd:union>
      </xsd:simpleType>
    </xsd:element>
    <xsd:element name="PGMKT_Language" ma:index="27" nillable="true" ma:displayName="PGMKT_Raptor_Language" ma:format="Dropdown" ma:internalName="PGMKT_Language">
      <xsd:simpleType>
        <xsd:union memberTypes="dms:Text">
          <xsd:simpleType>
            <xsd:restriction base="dms:Choice">
              <xsd:enumeration value="en-GB"/>
              <xsd:enumeration value="fr-FR"/>
              <xsd:enumeration value="nl-BE"/>
              <xsd:enumeration value="de-DE"/>
              <xsd:enumeration value="es-ES"/>
              <xsd:enumeration value="pt-PT"/>
              <xsd:enumeration value="XI"/>
              <xsd:enumeration value="pl-PL"/>
            </xsd:restriction>
          </xsd:simpleType>
        </xsd:union>
      </xsd:simpleType>
    </xsd:element>
    <xsd:element name="TaxCatchAll" ma:index="30" nillable="true" ma:displayName="Taxonomy Catch All Column" ma:hidden="true" ma:list="{97033ae5-4c81-4efd-8f0b-61a3014860c7}" ma:internalName="TaxCatchAll" ma:showField="CatchAllData" ma:web="aeccca6c-4ba9-49df-9fa5-54c071e61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rfionSharepointApplication" ma:index="34" nillable="true" ma:displayName="PG_MKT_Perfion_Application" ma:format="Dropdown" ma:internalName="PerfionSharepointApplication">
      <xsd:simpleType>
        <xsd:union memberTypes="dms:Text">
          <xsd:simpleType>
            <xsd:restriction base="dms:Choice">
              <xsd:enumeration value="Product Application"/>
            </xsd:restriction>
          </xsd:simpleType>
        </xsd:union>
      </xsd:simpleType>
    </xsd:element>
    <xsd:element name="ItemReferencePerfion" ma:index="35" nillable="true" ma:displayName="PG_MKT_Perfion_ItemReference" ma:format="Dropdown" ma:internalName="ItemReferencePerfion">
      <xsd:simpleType>
        <xsd:restriction base="dms:Text">
          <xsd:maxLength value="255"/>
        </xsd:restriction>
      </xsd:simpleType>
    </xsd:element>
    <xsd:element name="SharepointTagProduct" ma:index="36" nillable="true" ma:displayName="PG_MKT_Perfion_Product_Category" ma:format="Dropdown" ma:internalName="SharepointTagProduct">
      <xsd:simpleType>
        <xsd:union memberTypes="dms:Text">
          <xsd:simpleType>
            <xsd:restriction base="dms:Choice">
              <xsd:enumeration value="Aquadeck"/>
              <xsd:enumeration value="Daisy"/>
              <xsd:enumeration value="PVC"/>
              <xsd:enumeration value="Zwembadafdekkingen"/>
              <xsd:enumeration value="Zwembadreinigers"/>
              <xsd:enumeration value="Onderhoudsproducten"/>
              <xsd:enumeration value="Accessoires"/>
              <xsd:enumeration value="Polystyrene bouwblokken"/>
              <xsd:enumeration value="Liners"/>
              <xsd:enumeration value="Tegenstroomsystemen"/>
              <xsd:enumeration value="Verlichting"/>
              <xsd:enumeration value="Verwarming"/>
              <xsd:enumeration value="Chemicaliën"/>
              <xsd:enumeration value="Dosering en Waterbehandeling"/>
              <xsd:enumeration value="Pool Automation"/>
              <xsd:enumeration value="Inbouwstukken"/>
              <xsd:enumeration value="Pompen"/>
              <xsd:enumeration value="Filter media"/>
              <xsd:enumeration value="Filters"/>
            </xsd:restriction>
          </xsd:simpleType>
        </xsd:union>
      </xsd:simpleType>
    </xsd:element>
    <xsd:element name="SharepointTagType" ma:index="37" nillable="true" ma:displayName="PG_MKT_Perfion_ProductType" ma:format="Dropdown" ma:internalName="SharepointTagType">
      <xsd:simpleType>
        <xsd:union memberTypes="dms:Text">
          <xsd:simpleType>
            <xsd:restriction base="dms:Choice">
              <xsd:enumeration value="Product Type"/>
            </xsd:restriction>
          </xsd:simpleType>
        </xsd:union>
      </xsd:simpleType>
    </xsd:element>
    <xsd:element name="PerfionSharepointTagRange" ma:index="38" nillable="true" ma:displayName="PG_MKT_Perfion_Range" ma:format="Dropdown" ma:internalName="PerfionSharepointTagRange">
      <xsd:simpleType>
        <xsd:union memberTypes="dms:Text">
          <xsd:simpleType>
            <xsd:restriction base="dms:Choice">
              <xsd:enumeration value="Range"/>
            </xsd:restriction>
          </xsd:simpleType>
        </xsd:union>
      </xsd:simpleType>
    </xsd:element>
    <xsd:element name="PGMKT_Company" ma:index="39" nillable="true" ma:displayName="PGMKT_Raptor_Company" ma:description="will be legal entity out of raptor" ma:format="Dropdown" ma:internalName="PGMKT_Compan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ll For Pools"/>
                        <xsd:enumeration value="Aquadeck"/>
                        <xsd:enumeration value="Golden Coast"/>
                        <xsd:enumeration value="Pomaz"/>
                        <xsd:enumeration value="PPG Angola"/>
                        <xsd:enumeration value="PPG Belgium_1029"/>
                        <xsd:enumeration value="PPG Germany"/>
                        <xsd:enumeration value="PPG Portugal"/>
                        <xsd:enumeration value="PPG Spain"/>
                        <xsd:enumeration value="Niveko"/>
                        <xsd:enumeration value="Welldana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ccca6c-4ba9-49df-9fa5-54c071e61598">PGMKT-497967139-16940</_dlc_DocId>
    <_dlc_DocIdUrl xmlns="aeccca6c-4ba9-49df-9fa5-54c071e61598">
      <Url>https://polletgroupintranet.sharepoint.com/sites/PG_CORP_MKT/_layouts/15/DocIdRedir.aspx?ID=PGMKT-497967139-16940</Url>
      <Description>PGMKT-497967139-16940</Description>
    </_dlc_DocIdUrl>
    <PGMKT_Access xmlns="aeccca6c-4ba9-49df-9fa5-54c071e61598">External</PGMKT_Access>
    <PGMKT_Division_Domain xmlns="aeccca6c-4ba9-49df-9fa5-54c071e61598" xsi:nil="true"/>
    <lcf76f155ced4ddcb4097134ff3c332f xmlns="39e304ce-bc77-4c63-9667-155022621b35">
      <Terms xmlns="http://schemas.microsoft.com/office/infopath/2007/PartnerControls"/>
    </lcf76f155ced4ddcb4097134ff3c332f>
    <TaxCatchAll xmlns="aeccca6c-4ba9-49df-9fa5-54c071e61598" xsi:nil="true"/>
    <PGMKT_Division xmlns="aeccca6c-4ba9-49df-9fa5-54c071e61598" xsi:nil="true"/>
    <PGMKT_Language xmlns="aeccca6c-4ba9-49df-9fa5-54c071e61598" xsi:nil="true"/>
    <SharepointTagProduct xmlns="aeccca6c-4ba9-49df-9fa5-54c071e61598" xsi:nil="true"/>
    <PerfionSharepointApplication xmlns="aeccca6c-4ba9-49df-9fa5-54c071e61598" xsi:nil="true"/>
    <SharepointTagType xmlns="aeccca6c-4ba9-49df-9fa5-54c071e61598" xsi:nil="true"/>
    <PG_MKT_Raptor_DocumentType xmlns="39e304ce-bc77-4c63-9667-155022621b35" xsi:nil="true"/>
    <PGMKT_Company xmlns="aeccca6c-4ba9-49df-9fa5-54c071e61598" xsi:nil="true"/>
    <ItemReferencePerfion xmlns="aeccca6c-4ba9-49df-9fa5-54c071e61598" xsi:nil="true"/>
    <PerfionSharepointTagRange xmlns="aeccca6c-4ba9-49df-9fa5-54c071e61598" xsi:nil="true"/>
  </documentManagement>
</p:properties>
</file>

<file path=customXml/itemProps1.xml><?xml version="1.0" encoding="utf-8"?>
<ds:datastoreItem xmlns:ds="http://schemas.openxmlformats.org/officeDocument/2006/customXml" ds:itemID="{804C94A7-90FA-4107-9A1A-989784602C93}"/>
</file>

<file path=customXml/itemProps2.xml><?xml version="1.0" encoding="utf-8"?>
<ds:datastoreItem xmlns:ds="http://schemas.openxmlformats.org/officeDocument/2006/customXml" ds:itemID="{399C2BFE-6C96-4ACA-A8CC-37EED7F6F079}"/>
</file>

<file path=customXml/itemProps3.xml><?xml version="1.0" encoding="utf-8"?>
<ds:datastoreItem xmlns:ds="http://schemas.openxmlformats.org/officeDocument/2006/customXml" ds:itemID="{58AEFCA3-078A-4BFF-9DDA-989235A8D31D}"/>
</file>

<file path=customXml/itemProps4.xml><?xml version="1.0" encoding="utf-8"?>
<ds:datastoreItem xmlns:ds="http://schemas.openxmlformats.org/officeDocument/2006/customXml" ds:itemID="{E00BB53D-E696-4DDC-A560-9B08CB608A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2341</Words>
  <Application>Microsoft Office PowerPoint</Application>
  <PresentationFormat>On-screen Show (4:3)</PresentationFormat>
  <Paragraphs>392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TO LEAD A  HEALTY LIFE,</vt:lpstr>
      <vt:lpstr>THREE QUARTERS OF THE  EARTH IS  COVERED BY  WATER 97%</vt:lpstr>
      <vt:lpstr>WATER DOES NOT  DECREASE OR INCREASE!</vt:lpstr>
      <vt:lpstr>PowerPoint Presentation</vt:lpstr>
      <vt:lpstr>WATER; is a locomotive which is the  infrastructure of a carrier system for our body.</vt:lpstr>
      <vt:lpstr>THE CELLS  WORK LIKE  A FACTORY 90%</vt:lpstr>
      <vt:lpstr>REMOVING TOXINS FROM THE BODY</vt:lpstr>
      <vt:lpstr>TO LEAD A HEALTHY  LIFE WE SHOULD  DRINK AT LEAST</vt:lpstr>
      <vt:lpstr>PowerPoint Presentation</vt:lpstr>
      <vt:lpstr>AN INSIDIOUS ORGAN</vt:lpstr>
      <vt:lpstr>AN INSIDIOUS ORGAN</vt:lpstr>
      <vt:lpstr>DRINKING  WATER;</vt:lpstr>
      <vt:lpstr>OUR WATER IS IN DANGER</vt:lpstr>
      <vt:lpstr>MUNICIPAL WATER;</vt:lpstr>
      <vt:lpstr>IS THE  WATER  PURIFIED IF  BOILED?</vt:lpstr>
      <vt:lpstr>PowerPoint Presentation</vt:lpstr>
      <vt:lpstr>BOTTLES</vt:lpstr>
      <vt:lpstr>COST OF BOTTLES</vt:lpstr>
      <vt:lpstr>SOLUTION</vt:lpstr>
      <vt:lpstr>BRIEF HISTORY  OF RO  TECHNOLOGY</vt:lpstr>
      <vt:lpstr>WHAT IS REVERSE  OSMOSIS?</vt:lpstr>
      <vt:lpstr>REVERSE OSMOSIS APPLICATION</vt:lpstr>
      <vt:lpstr>ION REMOVAL IN REVERSE OSMOSIS SYSTEMS</vt:lpstr>
      <vt:lpstr>MEMBRANE FILTER</vt:lpstr>
      <vt:lpstr>HAZARDOUS SUBSTANCES  CAN NOT PASS!</vt:lpstr>
      <vt:lpstr>MEMBRANE SURFACE</vt:lpstr>
      <vt:lpstr>MEMBRANE SURFACE</vt:lpstr>
      <vt:lpstr>MEMBRANE SURFACE</vt:lpstr>
      <vt:lpstr>CLEAN WATER  PRODUCTION PHASES  OF UNDER  COUNTER  REVERSE  OSMOSIS</vt:lpstr>
      <vt:lpstr>RO FLOW DIAGRAM</vt:lpstr>
      <vt:lpstr>DOMESTIC R.O  INTERIOR ACCESSORIES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</vt:lpstr>
      <vt:lpstr>THE AIM OF  MEASURING  TDS</vt:lpstr>
      <vt:lpstr>Before electrolysis</vt:lpstr>
      <vt:lpstr>THE AIM OF  ELECTROLYSIS</vt:lpstr>
      <vt:lpstr>IT PROTECTCS  YOUR HEALTH  AND YOUR  BUDGET</vt:lpstr>
      <vt:lpstr>EXPERTS RECOMMEND!</vt:lpstr>
      <vt:lpstr>CHOICE OF A  GREAT NUMBER  OF FAMILIES!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Koen Gewillig</dc:creator>
  <cp:lastModifiedBy>Nele Bossuyt</cp:lastModifiedBy>
  <cp:revision>24</cp:revision>
  <dcterms:created xsi:type="dcterms:W3CDTF">2018-04-25T14:02:04Z</dcterms:created>
  <dcterms:modified xsi:type="dcterms:W3CDTF">2018-07-19T08:21:19Z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2018-04-25T00:00:00Z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2018-04-25T00:00:00Z</vt:filetime>
  </property>
  <property fmtid="{D5CDD505-2E9C-101B-9397-08002B2CF9AE}" pid="5" name="ContentTypeId">
    <vt:lpwstr>0x01010098DEC03792BE8541AF11C722E2909B32</vt:lpwstr>
  </property>
  <property fmtid="{D5CDD505-2E9C-101B-9397-08002B2CF9AE}" pid="6" name="_dlc_DocIdItemGuid">
    <vt:lpwstr>23a898cd-4f26-4343-8cd5-d204931a132b</vt:lpwstr>
  </property>
</Properties>
</file>