
<file path=[Content_Types].xml><?xml version="1.0" encoding="utf-8"?>
<Types xmlns="http://schemas.openxmlformats.org/package/2006/content-types">
  <Default Extension="png" ContentType="image/png"/>
  <Default Extension="rels" ContentType="application/vnd.openxmlformats-package.relationships+xml"/>
  <Default Extension="jpeg" ContentType="image/jpeg"/>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8.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8.xml" ContentType="application/vnd.openxmlformats-officedocument.presentationml.slide+xml"/>
  <Override PartName="/ppt/slides/slide15.xml" ContentType="application/vnd.openxmlformats-officedocument.presentationml.slide+xml"/>
  <Override PartName="/ppt/slides/slide12.xml" ContentType="application/vnd.openxmlformats-officedocument.presentationml.slide+xml"/>
  <Override PartName="/ppt/slides/slide22.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1.xml" ContentType="application/vnd.openxmlformats-officedocument.presentationml.slide+xml"/>
  <Override PartName="/ppt/slides/slide4.xml" ContentType="application/vnd.openxmlformats-officedocument.presentationml.slide+xml"/>
  <Override PartName="/ppt/slides/slide7.xml" ContentType="application/vnd.openxmlformats-officedocument.presentationml.slide+xml"/>
  <Override PartName="/ppt/slides/slide1.xml" ContentType="application/vnd.openxmlformats-officedocument.presentationml.slide+xml"/>
  <Override PartName="/ppt/slides/slide2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24.xml" ContentType="application/vnd.openxmlformats-officedocument.presentationml.slide+xml"/>
  <Override PartName="/ppt/notesSlides/notesSlide20.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slideMasters/slideMaster1.xml" ContentType="application/vnd.openxmlformats-officedocument.presentationml.slideMaster+xml"/>
  <Override PartName="/ppt/notesSlides/notesSlide14.xml" ContentType="application/vnd.openxmlformats-officedocument.presentationml.notesSlide+xml"/>
  <Override PartName="/ppt/notesSlides/notesSlide16.xml" ContentType="application/vnd.openxmlformats-officedocument.presentationml.notes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5.xml" ContentType="application/vnd.openxmlformats-officedocument.presentationml.notesSlide+xml"/>
  <Override PartName="/ppt/notesSlides/notesSlide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7.xml" ContentType="application/vnd.openxmlformats-officedocument.presentationml.notes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tags/tag1.xml" ContentType="application/vnd.openxmlformats-officedocument.presentationml.tags+xml"/>
  <Override PartName="/ppt/tags/tag2.xml" ContentType="application/vnd.openxmlformats-officedocument.presentationml.tags+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handoutMasterIdLst>
    <p:handoutMasterId r:id="rId27"/>
  </p:handoutMasterIdLst>
  <p:sldIdLst>
    <p:sldId id="350" r:id="rId2"/>
    <p:sldId id="354" r:id="rId3"/>
    <p:sldId id="425" r:id="rId4"/>
    <p:sldId id="349" r:id="rId5"/>
    <p:sldId id="426" r:id="rId6"/>
    <p:sldId id="427" r:id="rId7"/>
    <p:sldId id="353" r:id="rId8"/>
    <p:sldId id="428" r:id="rId9"/>
    <p:sldId id="356" r:id="rId10"/>
    <p:sldId id="429" r:id="rId11"/>
    <p:sldId id="430" r:id="rId12"/>
    <p:sldId id="440" r:id="rId13"/>
    <p:sldId id="431" r:id="rId14"/>
    <p:sldId id="432" r:id="rId15"/>
    <p:sldId id="433" r:id="rId16"/>
    <p:sldId id="434" r:id="rId17"/>
    <p:sldId id="435" r:id="rId18"/>
    <p:sldId id="436" r:id="rId19"/>
    <p:sldId id="437" r:id="rId20"/>
    <p:sldId id="438" r:id="rId21"/>
    <p:sldId id="439" r:id="rId22"/>
    <p:sldId id="451" r:id="rId23"/>
    <p:sldId id="452" r:id="rId24"/>
    <p:sldId id="441" r:id="rId25"/>
  </p:sldIdLst>
  <p:sldSz cx="9144000" cy="6858000" type="screen4x3"/>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6CAEE"/>
    <a:srgbClr val="FFC885"/>
    <a:srgbClr val="C75050"/>
    <a:srgbClr val="92B5DB"/>
    <a:srgbClr val="9BC2DF"/>
    <a:srgbClr val="3333CC"/>
    <a:srgbClr val="FFFFFF"/>
    <a:srgbClr val="404040"/>
    <a:srgbClr val="CCCC33"/>
    <a:srgbClr val="FEE3A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3049" autoAdjust="0"/>
    <p:restoredTop sz="87661" autoAdjust="0"/>
  </p:normalViewPr>
  <p:slideViewPr>
    <p:cSldViewPr snapToGrid="0" showGuides="1">
      <p:cViewPr varScale="1">
        <p:scale>
          <a:sx n="77" d="100"/>
          <a:sy n="77" d="100"/>
        </p:scale>
        <p:origin x="-84" y="-384"/>
      </p:cViewPr>
      <p:guideLst>
        <p:guide orient="horz" pos="4250"/>
        <p:guide orient="horz" pos="1752"/>
        <p:guide pos="3833"/>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2010"/>
    </p:cViewPr>
  </p:sorterViewPr>
  <p:notesViewPr>
    <p:cSldViewPr snapToGrid="0" showGuides="1">
      <p:cViewPr>
        <p:scale>
          <a:sx n="66" d="100"/>
          <a:sy n="66" d="100"/>
        </p:scale>
        <p:origin x="-4260" y="-60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36" Type="http://schemas.openxmlformats.org/officeDocument/2006/relationships/customXml" Target="../customXml/item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 Id="rId35" Type="http://schemas.openxmlformats.org/officeDocument/2006/relationships/customXml" Target="../customXml/item3.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9B30A6-E1E3-4DDB-8259-FD663B9A1444}" type="datetimeFigureOut">
              <a:rPr lang="zh-CN" altLang="en-US" smtClean="0"/>
              <a:pPr/>
              <a:t>2021/6/23</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C5B2D53-A606-4368-92BB-CDEFFDB4FED5}"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4BE96E-66E5-4AE0-97D7-7FDAD5BCA6DB}" type="datetimeFigureOut">
              <a:rPr lang="zh-CN" altLang="en-US" smtClean="0"/>
              <a:pPr/>
              <a:t>2021/6/23</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271971-2C66-405E-A74D-7E371BACBA1C}"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ts val="2800"/>
              </a:lnSpc>
              <a:spcBef>
                <a:spcPct val="5000"/>
              </a:spcBef>
              <a:spcAft>
                <a:spcPts val="0"/>
              </a:spcAft>
              <a:buClr>
                <a:schemeClr val="tx1"/>
              </a:buClr>
              <a:buSzTx/>
              <a:buFont typeface="Wingdings" panose="05000000000000000000" pitchFamily="2" charset="2"/>
              <a:buNone/>
              <a:tabLst/>
              <a:defRPr/>
            </a:pPr>
            <a:r>
              <a:rPr lang="zh-CN" altLang="en-US" sz="12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三切双排净水龙头</a:t>
            </a:r>
          </a:p>
          <a:p>
            <a:pPr>
              <a:lnSpc>
                <a:spcPts val="2800"/>
              </a:lnSpc>
              <a:spcBef>
                <a:spcPct val="5000"/>
              </a:spcBef>
              <a:buClr>
                <a:schemeClr val="tx1"/>
              </a:buClr>
              <a:buFont typeface="Wingdings" panose="05000000000000000000" pitchFamily="2" charset="2"/>
              <a:buNone/>
              <a:defRPr/>
            </a:pPr>
            <a:endParaRPr lang="en-US" altLang="zh-CN" sz="1200" kern="0" dirty="0">
              <a:sym typeface="MS Reference Specialty" panose="05000500000000000000"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spc="225" dirty="0" smtClean="0">
                <a:ln/>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三切双出</a:t>
            </a:r>
            <a:r>
              <a:rPr lang="zh-CN" altLang="en-US" sz="1200" spc="225" dirty="0" smtClean="0">
                <a:ln/>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龙头：就是关闭龙头时，自来水和纯水</a:t>
            </a:r>
            <a:r>
              <a:rPr lang="zh-CN" altLang="en-US" sz="1200" spc="225" dirty="0" smtClean="0">
                <a:ln/>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、浓水口同时关闭，出水设置纯水口和浓水口的龙头</a:t>
            </a:r>
            <a:endParaRPr lang="zh-CN" altLang="en-US" sz="1200" spc="225" dirty="0" smtClean="0">
              <a:ln/>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nSpc>
                <a:spcPts val="2800"/>
              </a:lnSpc>
              <a:spcBef>
                <a:spcPct val="5000"/>
              </a:spcBef>
              <a:buClr>
                <a:schemeClr val="tx1"/>
              </a:buClr>
              <a:buFont typeface="Wingdings" panose="05000000000000000000" pitchFamily="2" charset="2"/>
              <a:buNone/>
              <a:defRPr/>
            </a:pPr>
            <a:endParaRPr lang="en-US" altLang="zh-CN" sz="1200" kern="0" dirty="0">
              <a:sym typeface="MS Reference Specialty" panose="05000500000000000000"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ts val="2800"/>
              </a:lnSpc>
              <a:spcBef>
                <a:spcPct val="5000"/>
              </a:spcBef>
              <a:spcAft>
                <a:spcPts val="0"/>
              </a:spcAft>
              <a:buClr>
                <a:schemeClr val="tx1"/>
              </a:buClr>
              <a:buSzTx/>
              <a:buFont typeface="Wingdings" panose="05000000000000000000" pitchFamily="2" charset="2"/>
              <a:buNone/>
              <a:tabLst/>
              <a:defRPr/>
            </a:pPr>
            <a:r>
              <a:rPr lang="zh-CN" altLang="en-US" sz="1200" b="1" spc="225" dirty="0" smtClean="0">
                <a:solidFill>
                  <a:schemeClr val="tx1">
                    <a:lumMod val="65000"/>
                    <a:lumOff val="35000"/>
                  </a:schemeClr>
                </a:solidFill>
                <a:latin typeface="微软雅黑" panose="020B0503020204020204" pitchFamily="34" charset="-122"/>
                <a:ea typeface="微软雅黑" panose="020B0503020204020204" pitchFamily="34" charset="-122"/>
              </a:rPr>
              <a:t>传统龙头存在的问题</a:t>
            </a:r>
          </a:p>
          <a:p>
            <a:r>
              <a:rPr lang="en-US" altLang="zh-CN" dirty="0" smtClean="0"/>
              <a:t>1</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净水器始终处于承压状态、承受水锤冲击，</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RO</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机内的电磁阀、滤芯、管件等容易在水锤作用下损坏导致泄漏。</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en-US" altLang="zh-CN" dirty="0" smtClean="0"/>
              <a:t>2.</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由于浓水电磁阀关闭不严，在停机状态下压力失压</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，水泵频繁启动。</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3.</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进水电磁阀流阻大，通量小，</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增压泵无法满负荷运转，噪音大。</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4.</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浓水不能回收利用。（浓水相对干净，可用于拖地，洗菜等）</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5.</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浓水口接下水道，下水道臭味反味进入</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RO</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机。</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ts val="2800"/>
              </a:lnSpc>
              <a:spcBef>
                <a:spcPct val="5000"/>
              </a:spcBef>
              <a:buClr>
                <a:schemeClr val="tx1"/>
              </a:buClr>
              <a:buFont typeface="Wingdings" panose="05000000000000000000" pitchFamily="2" charset="2"/>
              <a:buNone/>
              <a:defRPr/>
            </a:pPr>
            <a:endParaRPr lang="en-US" altLang="zh-CN" sz="1200" kern="0" dirty="0">
              <a:sym typeface="MS Reference Specialty" panose="05000500000000000000"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ts val="2800"/>
              </a:lnSpc>
              <a:spcBef>
                <a:spcPct val="5000"/>
              </a:spcBef>
              <a:spcAft>
                <a:spcPts val="0"/>
              </a:spcAft>
              <a:buClr>
                <a:schemeClr val="tx1"/>
              </a:buClr>
              <a:buSzTx/>
              <a:buFont typeface="Wingdings" panose="05000000000000000000" pitchFamily="2" charset="2"/>
              <a:buNone/>
              <a:defRPr/>
            </a:pPr>
            <a:r>
              <a:rPr lang="zh-CN" altLang="en-US" sz="1200" b="1" dirty="0" smtClean="0">
                <a:latin typeface="微软雅黑" panose="020B0503020204020204" pitchFamily="34" charset="-122"/>
                <a:ea typeface="微软雅黑" panose="020B0503020204020204" pitchFamily="34" charset="-122"/>
              </a:rPr>
              <a:t>龙头关闭时，切断自来水进入</a:t>
            </a:r>
            <a:r>
              <a:rPr lang="en-US" altLang="zh-CN" sz="1200" b="1" dirty="0" smtClean="0">
                <a:latin typeface="微软雅黑" panose="020B0503020204020204" pitchFamily="34" charset="-122"/>
                <a:ea typeface="微软雅黑" panose="020B0503020204020204" pitchFamily="34" charset="-122"/>
              </a:rPr>
              <a:t>RO</a:t>
            </a:r>
            <a:r>
              <a:rPr lang="zh-CN" altLang="en-US" sz="1200" b="1" dirty="0" smtClean="0">
                <a:latin typeface="微软雅黑" panose="020B0503020204020204" pitchFamily="34" charset="-122"/>
                <a:ea typeface="微软雅黑" panose="020B0503020204020204" pitchFamily="34" charset="-122"/>
              </a:rPr>
              <a:t>机，</a:t>
            </a:r>
            <a:r>
              <a:rPr lang="en-US" altLang="zh-CN" sz="1200" b="1" dirty="0" smtClean="0">
                <a:latin typeface="微软雅黑" panose="020B0503020204020204" pitchFamily="34" charset="-122"/>
                <a:ea typeface="微软雅黑" panose="020B0503020204020204" pitchFamily="34" charset="-122"/>
              </a:rPr>
              <a:t>RO</a:t>
            </a:r>
            <a:r>
              <a:rPr lang="zh-CN" altLang="en-US" sz="1200" b="1" dirty="0" smtClean="0">
                <a:latin typeface="微软雅黑" panose="020B0503020204020204" pitchFamily="34" charset="-122"/>
                <a:ea typeface="微软雅黑" panose="020B0503020204020204" pitchFamily="34" charset="-122"/>
              </a:rPr>
              <a:t>机处于恒压无水锤状态，</a:t>
            </a:r>
            <a:r>
              <a:rPr lang="en-US" altLang="zh-CN" sz="1200" b="1" dirty="0" smtClean="0">
                <a:latin typeface="微软雅黑" panose="020B0503020204020204" pitchFamily="34" charset="-122"/>
                <a:ea typeface="微软雅黑" panose="020B0503020204020204" pitchFamily="34" charset="-122"/>
              </a:rPr>
              <a:t>RO</a:t>
            </a:r>
            <a:r>
              <a:rPr lang="zh-CN" altLang="en-US" sz="1200" b="1" dirty="0" smtClean="0">
                <a:latin typeface="微软雅黑" panose="020B0503020204020204" pitchFamily="34" charset="-122"/>
                <a:ea typeface="微软雅黑" panose="020B0503020204020204" pitchFamily="34" charset="-122"/>
              </a:rPr>
              <a:t>机不易损坏。</a:t>
            </a:r>
            <a:r>
              <a:rPr lang="en-US" altLang="zh-CN" sz="1200" b="1" dirty="0" smtClean="0">
                <a:latin typeface="微软雅黑" panose="020B0503020204020204" pitchFamily="34" charset="-122"/>
                <a:ea typeface="微软雅黑" panose="020B0503020204020204" pitchFamily="34" charset="-122"/>
              </a:rPr>
              <a:t>RO</a:t>
            </a:r>
            <a:r>
              <a:rPr lang="zh-CN" altLang="en-US" sz="1200" b="1" dirty="0" smtClean="0">
                <a:latin typeface="微软雅黑" panose="020B0503020204020204" pitchFamily="34" charset="-122"/>
                <a:ea typeface="微软雅黑" panose="020B0503020204020204" pitchFamily="34" charset="-122"/>
              </a:rPr>
              <a:t>机不需要配置进水电磁阀，节省成本。</a:t>
            </a:r>
            <a:endParaRPr lang="en-US" altLang="zh-CN" sz="1200" b="1" dirty="0" smtClean="0">
              <a:latin typeface="微软雅黑" panose="020B0503020204020204" pitchFamily="34" charset="-122"/>
              <a:ea typeface="微软雅黑" panose="020B0503020204020204" pitchFamily="34" charset="-122"/>
            </a:endParaRPr>
          </a:p>
          <a:p>
            <a:pPr>
              <a:lnSpc>
                <a:spcPts val="2800"/>
              </a:lnSpc>
              <a:spcBef>
                <a:spcPct val="5000"/>
              </a:spcBef>
              <a:buClr>
                <a:schemeClr val="tx1"/>
              </a:buClr>
              <a:buFont typeface="Wingdings" panose="05000000000000000000" pitchFamily="2" charset="2"/>
              <a:buNone/>
              <a:defRPr/>
            </a:pPr>
            <a:endParaRPr lang="en-US" altLang="zh-CN" sz="1200" kern="0" dirty="0">
              <a:sym typeface="MS Reference Specialty" panose="05000500000000000000"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nSpc>
                <a:spcPts val="2800"/>
              </a:lnSpc>
              <a:spcBef>
                <a:spcPct val="5000"/>
              </a:spcBef>
              <a:buClr>
                <a:schemeClr val="tx1"/>
              </a:buClr>
              <a:buFont typeface="Wingdings" panose="05000000000000000000" pitchFamily="2" charset="2"/>
              <a:buNone/>
              <a:defRPr/>
            </a:pPr>
            <a:endParaRPr lang="en-US" altLang="zh-CN" sz="1200" kern="0" dirty="0">
              <a:sym typeface="MS Reference Specialty" panose="05000500000000000000"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ts val="2800"/>
              </a:lnSpc>
              <a:spcBef>
                <a:spcPct val="5000"/>
              </a:spcBef>
              <a:spcAft>
                <a:spcPts val="0"/>
              </a:spcAft>
              <a:buClr>
                <a:schemeClr val="tx1"/>
              </a:buClr>
              <a:buSzTx/>
              <a:buFont typeface="Wingdings" panose="05000000000000000000" pitchFamily="2" charset="2"/>
              <a:buNone/>
              <a:defRPr/>
            </a:pPr>
            <a:r>
              <a:rPr lang="en-US" altLang="zh-CN" sz="1200" b="1" dirty="0" smtClean="0"/>
              <a:t>1.</a:t>
            </a:r>
            <a:r>
              <a:rPr lang="zh-CN" altLang="en-US" sz="1200" b="1" dirty="0" smtClean="0"/>
              <a:t>采用高精度陶瓷片，滴水不漏。高集成水路，同时开启或者同时关闭进水、纯水、浓水三路水路。</a:t>
            </a:r>
          </a:p>
          <a:p>
            <a:pPr>
              <a:lnSpc>
                <a:spcPts val="2800"/>
              </a:lnSpc>
              <a:spcBef>
                <a:spcPct val="5000"/>
              </a:spcBef>
              <a:buClr>
                <a:schemeClr val="tx1"/>
              </a:buClr>
              <a:buFont typeface="Wingdings" panose="05000000000000000000" pitchFamily="2" charset="2"/>
              <a:buNone/>
              <a:defRPr/>
            </a:pPr>
            <a:endParaRPr lang="en-US" altLang="zh-CN" sz="1200" kern="0" dirty="0">
              <a:sym typeface="MS Reference Specialty" panose="05000500000000000000"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ts val="2800"/>
              </a:lnSpc>
              <a:spcBef>
                <a:spcPct val="5000"/>
              </a:spcBef>
              <a:spcAft>
                <a:spcPts val="0"/>
              </a:spcAft>
              <a:buClr>
                <a:schemeClr val="tx1"/>
              </a:buClr>
              <a:buSzTx/>
              <a:buFont typeface="Wingdings" panose="05000000000000000000" pitchFamily="2" charset="2"/>
              <a:buNone/>
              <a:defRPr/>
            </a:pPr>
            <a:r>
              <a:rPr lang="en-US" altLang="zh-CN" sz="1200" b="1" dirty="0" smtClean="0"/>
              <a:t>2.</a:t>
            </a:r>
            <a:r>
              <a:rPr lang="zh-CN" altLang="en-US" sz="1200" b="1" dirty="0" smtClean="0">
                <a:latin typeface="微软雅黑" panose="020B0503020204020204" pitchFamily="34" charset="-122"/>
                <a:ea typeface="微软雅黑" panose="020B0503020204020204" pitchFamily="34" charset="-122"/>
              </a:rPr>
              <a:t>专利产品，分体式阀芯结构</a:t>
            </a:r>
            <a:endParaRPr lang="en-US" altLang="zh-CN" sz="1200" b="1" dirty="0" smtClean="0">
              <a:latin typeface="微软雅黑" panose="020B0503020204020204" pitchFamily="34" charset="-122"/>
              <a:ea typeface="微软雅黑" panose="020B0503020204020204" pitchFamily="34" charset="-122"/>
            </a:endParaRPr>
          </a:p>
          <a:p>
            <a:r>
              <a:rPr lang="zh-CN" altLang="en-US" dirty="0" smtClean="0">
                <a:latin typeface="微软雅黑" panose="020B0503020204020204" pitchFamily="34" charset="-122"/>
                <a:ea typeface="微软雅黑" panose="020B0503020204020204" pitchFamily="34" charset="-122"/>
              </a:rPr>
              <a:t>在保证强度和密封性能的前提下，依然可以保证外观整体性。</a:t>
            </a:r>
            <a:endParaRPr lang="en-US" altLang="zh-CN" dirty="0" smtClean="0">
              <a:latin typeface="微软雅黑" panose="020B0503020204020204" pitchFamily="34" charset="-122"/>
              <a:ea typeface="微软雅黑" panose="020B0503020204020204" pitchFamily="34" charset="-122"/>
            </a:endParaRPr>
          </a:p>
          <a:p>
            <a:r>
              <a:rPr lang="zh-CN" altLang="en-US" dirty="0" smtClean="0">
                <a:latin typeface="微软雅黑" panose="020B0503020204020204" pitchFamily="34" charset="-122"/>
                <a:ea typeface="微软雅黑" panose="020B0503020204020204" pitchFamily="34" charset="-122"/>
              </a:rPr>
              <a:t>阀体采用高强度</a:t>
            </a:r>
            <a:r>
              <a:rPr lang="en-US" altLang="zh-CN" dirty="0" smtClean="0">
                <a:latin typeface="微软雅黑" panose="020B0503020204020204" pitchFamily="34" charset="-122"/>
                <a:ea typeface="微软雅黑" panose="020B0503020204020204" pitchFamily="34" charset="-122"/>
              </a:rPr>
              <a:t>PPO</a:t>
            </a:r>
            <a:r>
              <a:rPr lang="zh-CN" altLang="en-US" dirty="0" smtClean="0">
                <a:latin typeface="微软雅黑" panose="020B0503020204020204" pitchFamily="34" charset="-122"/>
                <a:ea typeface="微软雅黑" panose="020B0503020204020204" pitchFamily="34" charset="-122"/>
              </a:rPr>
              <a:t>材质，水锤</a:t>
            </a:r>
            <a:r>
              <a:rPr lang="en-US" altLang="zh-CN" dirty="0" smtClean="0">
                <a:latin typeface="微软雅黑" panose="020B0503020204020204" pitchFamily="34" charset="-122"/>
                <a:ea typeface="微软雅黑" panose="020B0503020204020204" pitchFamily="34" charset="-122"/>
              </a:rPr>
              <a:t>1.05MPa</a:t>
            </a:r>
            <a:r>
              <a:rPr lang="zh-CN" altLang="en-US" dirty="0" smtClean="0">
                <a:latin typeface="微软雅黑" panose="020B0503020204020204" pitchFamily="34" charset="-122"/>
                <a:ea typeface="微软雅黑" panose="020B0503020204020204" pitchFamily="34" charset="-122"/>
              </a:rPr>
              <a:t>循环</a:t>
            </a:r>
            <a:r>
              <a:rPr lang="en-US" altLang="zh-CN" dirty="0" smtClean="0">
                <a:latin typeface="微软雅黑" panose="020B0503020204020204" pitchFamily="34" charset="-122"/>
                <a:ea typeface="微软雅黑" panose="020B0503020204020204" pitchFamily="34" charset="-122"/>
              </a:rPr>
              <a:t>10</a:t>
            </a:r>
            <a:r>
              <a:rPr lang="zh-CN" altLang="en-US" dirty="0" smtClean="0">
                <a:latin typeface="微软雅黑" panose="020B0503020204020204" pitchFamily="34" charset="-122"/>
                <a:ea typeface="微软雅黑" panose="020B0503020204020204" pitchFamily="34" charset="-122"/>
              </a:rPr>
              <a:t>万次，可以轻松应对。</a:t>
            </a:r>
          </a:p>
          <a:p>
            <a:pPr marL="0" marR="0" indent="0" algn="l" defTabSz="914400" rtl="0" eaLnBrk="1" fontAlgn="auto" latinLnBrk="0" hangingPunct="1">
              <a:lnSpc>
                <a:spcPts val="2800"/>
              </a:lnSpc>
              <a:spcBef>
                <a:spcPct val="5000"/>
              </a:spcBef>
              <a:spcAft>
                <a:spcPts val="0"/>
              </a:spcAft>
              <a:buClr>
                <a:schemeClr val="tx1"/>
              </a:buClr>
              <a:buSzTx/>
              <a:buFont typeface="Wingdings" panose="05000000000000000000" pitchFamily="2" charset="2"/>
              <a:buNone/>
              <a:defRPr/>
            </a:pPr>
            <a:endParaRPr lang="zh-CN" altLang="en-US" sz="1200" b="1" dirty="0" smtClean="0"/>
          </a:p>
          <a:p>
            <a:pPr>
              <a:lnSpc>
                <a:spcPts val="2800"/>
              </a:lnSpc>
              <a:spcBef>
                <a:spcPct val="5000"/>
              </a:spcBef>
              <a:buClr>
                <a:schemeClr val="tx1"/>
              </a:buClr>
              <a:buFont typeface="Wingdings" panose="05000000000000000000" pitchFamily="2" charset="2"/>
              <a:buNone/>
              <a:defRPr/>
            </a:pPr>
            <a:endParaRPr lang="en-US" altLang="zh-CN" sz="1200" kern="0" dirty="0">
              <a:sym typeface="MS Reference Specialty" panose="05000500000000000000"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r>
              <a:rPr lang="en-US" altLang="zh-CN" sz="1600" b="1" dirty="0" smtClean="0">
                <a:latin typeface="微软雅黑" panose="020B0503020204020204" pitchFamily="34" charset="-122"/>
                <a:ea typeface="微软雅黑" panose="020B0503020204020204" pitchFamily="34" charset="-122"/>
              </a:rPr>
              <a:t>3.</a:t>
            </a:r>
            <a:r>
              <a:rPr lang="zh-CN" altLang="en-US" sz="1600" b="1" dirty="0" smtClean="0">
                <a:latin typeface="微软雅黑" panose="020B0503020204020204" pitchFamily="34" charset="-122"/>
                <a:ea typeface="微软雅黑" panose="020B0503020204020204" pitchFamily="34" charset="-122"/>
              </a:rPr>
              <a:t>省减 配件 集成一体</a:t>
            </a:r>
            <a:endParaRPr lang="en-US" altLang="zh-CN" sz="1600" b="1" dirty="0" smtClean="0">
              <a:latin typeface="微软雅黑" panose="020B0503020204020204" pitchFamily="34" charset="-122"/>
              <a:ea typeface="微软雅黑" panose="020B0503020204020204" pitchFamily="34" charset="-122"/>
            </a:endParaRPr>
          </a:p>
          <a:p>
            <a:r>
              <a:rPr lang="zh-CN" altLang="en-US" dirty="0" smtClean="0">
                <a:latin typeface="微软雅黑" panose="020B0503020204020204" pitchFamily="34" charset="-122"/>
                <a:ea typeface="微软雅黑" panose="020B0503020204020204" pitchFamily="34" charset="-122"/>
              </a:rPr>
              <a:t>使用本产品可减省进水电磁阀、逆止阀，大大减小了这些电子配件带来的质量风险。</a:t>
            </a:r>
            <a:endParaRPr lang="en-US" altLang="zh-CN" dirty="0" smtClean="0">
              <a:latin typeface="微软雅黑" panose="020B0503020204020204" pitchFamily="34" charset="-122"/>
              <a:ea typeface="微软雅黑" panose="020B0503020204020204" pitchFamily="34" charset="-122"/>
            </a:endParaRPr>
          </a:p>
          <a:p>
            <a:r>
              <a:rPr lang="zh-CN" altLang="en-US" dirty="0" smtClean="0">
                <a:latin typeface="微软雅黑" panose="020B0503020204020204" pitchFamily="34" charset="-122"/>
                <a:ea typeface="微软雅黑" panose="020B0503020204020204" pitchFamily="34" charset="-122"/>
              </a:rPr>
              <a:t>传统的进水电磁阀如果发生故障，机器浓水口会一直排水，浪费大量的水资源。</a:t>
            </a:r>
          </a:p>
          <a:p>
            <a:pPr>
              <a:lnSpc>
                <a:spcPts val="2800"/>
              </a:lnSpc>
              <a:spcBef>
                <a:spcPct val="5000"/>
              </a:spcBef>
              <a:buClr>
                <a:schemeClr val="tx1"/>
              </a:buClr>
              <a:buFont typeface="Wingdings" panose="05000000000000000000" pitchFamily="2" charset="2"/>
              <a:buNone/>
              <a:defRPr/>
            </a:pPr>
            <a:endParaRPr lang="en-US" altLang="zh-CN" sz="1200" kern="0" dirty="0" smtClean="0">
              <a:sym typeface="MS Reference Specialty" panose="05000500000000000000" pitchFamily="2" charset="2"/>
            </a:endParaRPr>
          </a:p>
          <a:p>
            <a:pPr>
              <a:lnSpc>
                <a:spcPts val="2800"/>
              </a:lnSpc>
              <a:spcBef>
                <a:spcPct val="5000"/>
              </a:spcBef>
              <a:buClr>
                <a:schemeClr val="tx1"/>
              </a:buClr>
              <a:buFont typeface="Wingdings" panose="05000000000000000000" pitchFamily="2" charset="2"/>
              <a:buNone/>
              <a:defRPr/>
            </a:pPr>
            <a:r>
              <a:rPr lang="zh-CN" altLang="en-US" sz="1200" kern="0" dirty="0" smtClean="0">
                <a:sym typeface="MS Reference Specialty" panose="05000500000000000000" pitchFamily="2" charset="2"/>
              </a:rPr>
              <a:t>这三个配件可省掉</a:t>
            </a:r>
            <a:endParaRPr lang="en-US" altLang="zh-CN" sz="1200" kern="0" dirty="0">
              <a:sym typeface="MS Reference Specialty" panose="05000500000000000000"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kern="0" dirty="0" smtClean="0">
                <a:sym typeface="MS Reference Specialty" panose="05000500000000000000" pitchFamily="2" charset="2"/>
              </a:rPr>
              <a:t>4.</a:t>
            </a:r>
            <a:r>
              <a:rPr lang="zh-CN" altLang="en-US" sz="1200" b="1" dirty="0" smtClean="0">
                <a:latin typeface="微软雅黑" panose="020B0503020204020204" pitchFamily="34" charset="-122"/>
                <a:ea typeface="微软雅黑" panose="020B0503020204020204" pitchFamily="34" charset="-122"/>
              </a:rPr>
              <a:t>大通量三分进出水口</a:t>
            </a:r>
          </a:p>
          <a:p>
            <a:r>
              <a:rPr lang="zh-CN" altLang="en-US" sz="1200" dirty="0" smtClean="0"/>
              <a:t>采用三分进出水管，满足</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增压泵满负荷运转，</a:t>
            </a:r>
            <a:r>
              <a:rPr lang="zh-CN" altLang="en-US" sz="1200" dirty="0" smtClean="0"/>
              <a:t>大流量出水要求，制水</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噪音小。</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smtClean="0"/>
              <a:t>配置进出水管、浓水管，纯水管，即插即用，方便连接</a:t>
            </a:r>
            <a:endParaRPr lang="en-US" altLang="zh-CN" sz="1200" kern="0" dirty="0">
              <a:sym typeface="MS Reference Specialty" panose="05000500000000000000"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r>
              <a:rPr lang="en-US" altLang="zh-CN" sz="1200" b="1" dirty="0" smtClean="0">
                <a:latin typeface="微软雅黑" panose="020B0503020204020204" pitchFamily="34" charset="-122"/>
                <a:ea typeface="微软雅黑" panose="020B0503020204020204" pitchFamily="34" charset="-122"/>
              </a:rPr>
              <a:t>5.</a:t>
            </a:r>
            <a:r>
              <a:rPr lang="zh-CN" altLang="en-US" sz="1200" b="1" dirty="0" smtClean="0">
                <a:latin typeface="微软雅黑" panose="020B0503020204020204" pitchFamily="34" charset="-122"/>
                <a:ea typeface="微软雅黑" panose="020B0503020204020204" pitchFamily="34" charset="-122"/>
              </a:rPr>
              <a:t>浓水可见，方便收集利用，减少浪费</a:t>
            </a:r>
            <a:r>
              <a:rPr lang="en-US" altLang="zh-CN" sz="1200" b="1" dirty="0" smtClean="0">
                <a:latin typeface="微软雅黑" panose="020B0503020204020204" pitchFamily="34" charset="-122"/>
                <a:ea typeface="微软雅黑" panose="020B0503020204020204" pitchFamily="34" charset="-122"/>
              </a:rPr>
              <a:t>(</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可用于拖地，洗菜等</a:t>
            </a:r>
            <a:r>
              <a:rPr lang="en-US" altLang="zh-CN" sz="1200" b="1" dirty="0" smtClean="0">
                <a:latin typeface="微软雅黑" panose="020B0503020204020204" pitchFamily="34" charset="-122"/>
                <a:ea typeface="微软雅黑" panose="020B0503020204020204" pitchFamily="34" charset="-122"/>
              </a:rPr>
              <a:t>)</a:t>
            </a:r>
          </a:p>
          <a:p>
            <a:endParaRPr lang="en-US" altLang="zh-CN" sz="1200" b="1" dirty="0" smtClean="0">
              <a:latin typeface="微软雅黑" panose="020B0503020204020204" pitchFamily="34" charset="-122"/>
              <a:ea typeface="微软雅黑" panose="020B0503020204020204" pitchFamily="34" charset="-122"/>
            </a:endParaRPr>
          </a:p>
          <a:p>
            <a:r>
              <a:rPr lang="en-US" altLang="zh-CN" sz="1200" b="1" dirty="0" smtClean="0">
                <a:latin typeface="微软雅黑" panose="020B0503020204020204" pitchFamily="34" charset="-122"/>
                <a:ea typeface="微软雅黑" panose="020B0503020204020204" pitchFamily="34" charset="-122"/>
              </a:rPr>
              <a:t>6.</a:t>
            </a:r>
            <a:r>
              <a:rPr lang="zh-CN" altLang="en-US" sz="1600" b="1" dirty="0" smtClean="0">
                <a:latin typeface="微软雅黑" panose="020B0503020204020204" pitchFamily="34" charset="-122"/>
                <a:ea typeface="微软雅黑" panose="020B0503020204020204" pitchFamily="34" charset="-122"/>
              </a:rPr>
              <a:t>防下水道反味</a:t>
            </a:r>
            <a:endParaRPr lang="en-US" altLang="zh-CN" sz="1600" b="1" dirty="0" smtClean="0">
              <a:latin typeface="微软雅黑" panose="020B0503020204020204" pitchFamily="34" charset="-122"/>
              <a:ea typeface="微软雅黑" panose="020B0503020204020204" pitchFamily="34" charset="-122"/>
            </a:endParaRPr>
          </a:p>
          <a:p>
            <a:r>
              <a:rPr lang="zh-CN" altLang="en-US" dirty="0" smtClean="0"/>
              <a:t>龙头关闭时浓水管的通道也关闭，浓水管没有接入下水道，避免下水道的臭味进入到</a:t>
            </a:r>
            <a:r>
              <a:rPr lang="en-US" altLang="zh-CN" dirty="0" smtClean="0"/>
              <a:t>RO</a:t>
            </a:r>
            <a:r>
              <a:rPr lang="zh-CN" altLang="en-US" dirty="0" smtClean="0"/>
              <a:t>膜内。</a:t>
            </a:r>
            <a:endParaRPr lang="en-US" altLang="zh-CN" dirty="0" smtClean="0"/>
          </a:p>
          <a:p>
            <a:endParaRPr lang="en-US" altLang="zh-CN" sz="1200" b="1" dirty="0" smtClean="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200" b="1" spc="225" dirty="0" smtClean="0">
                <a:solidFill>
                  <a:schemeClr val="tx1">
                    <a:lumMod val="65000"/>
                    <a:lumOff val="35000"/>
                  </a:schemeClr>
                </a:solidFill>
                <a:latin typeface="微软雅黑" panose="020B0503020204020204" pitchFamily="34" charset="-122"/>
                <a:ea typeface="微软雅黑" panose="020B0503020204020204" pitchFamily="34" charset="-122"/>
              </a:rPr>
              <a:t>传统龙头存在的问题</a:t>
            </a:r>
          </a:p>
          <a:p>
            <a:endParaRPr lang="en-US" altLang="zh-CN" dirty="0" smtClean="0"/>
          </a:p>
          <a:p>
            <a:r>
              <a:rPr lang="en-US" altLang="zh-CN" dirty="0" smtClean="0"/>
              <a:t>1</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净水器始终处于承压状态、承受水锤冲击，</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RO</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机内的电磁阀、滤芯、管件等容易在水锤作用下损坏导致泄漏。</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en-US" altLang="zh-CN" dirty="0" smtClean="0"/>
              <a:t>2.</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由于浓水电磁阀关闭不严，在停机状态下压力失压</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，水泵频繁启动。</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3.</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进水电磁阀流阻大，通量小，</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增压泵无法满负荷运转，噪音大。</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4.</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浓水不能回收利用。</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5.</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浓水口接下水道，下水道臭味反味进入</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RO</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机。</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ts val="2800"/>
              </a:lnSpc>
              <a:spcBef>
                <a:spcPct val="5000"/>
              </a:spcBef>
              <a:buClr>
                <a:schemeClr val="tx1"/>
              </a:buClr>
              <a:buFont typeface="Wingdings" panose="05000000000000000000" pitchFamily="2" charset="2"/>
              <a:buNone/>
              <a:defRPr/>
            </a:pPr>
            <a:endParaRPr lang="en-US" altLang="zh-CN" sz="1200" kern="0" dirty="0">
              <a:sym typeface="MS Reference Specialty" panose="05000500000000000000"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r>
              <a:rPr lang="zh-CN" altLang="en-US" sz="1200" b="1" dirty="0" smtClean="0">
                <a:latin typeface="微软雅黑" panose="020B0503020204020204" pitchFamily="34" charset="-122"/>
                <a:ea typeface="微软雅黑" panose="020B0503020204020204" pitchFamily="34" charset="-122"/>
              </a:rPr>
              <a:t>我们的产品能解决以下问题</a:t>
            </a:r>
            <a:endParaRPr lang="en-US" altLang="zh-CN" sz="1200" b="1" dirty="0" smtClean="0">
              <a:latin typeface="微软雅黑" panose="020B0503020204020204" pitchFamily="34" charset="-122"/>
              <a:ea typeface="微软雅黑" panose="020B0503020204020204" pitchFamily="34" charset="-122"/>
            </a:endParaRPr>
          </a:p>
          <a:p>
            <a:r>
              <a:rPr lang="en-US" altLang="zh-CN" dirty="0" smtClean="0"/>
              <a:t>1</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净水器承压、水锤冲击、漏水的问题</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en-US" altLang="zh-CN" dirty="0" smtClean="0"/>
              <a:t>2.</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停机状态压力失压</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频繁启动的问题</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3.</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进水电磁阀限流</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增压泵无法满负荷运转，噪音大问题</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4.</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浓水难收集的问题</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5.</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解决下水道浓水口反味的问题</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6.</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减少电控元件</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降低产品故障率</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7.</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减少了零部件</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提高了生产效率</a:t>
            </a:r>
          </a:p>
          <a:p>
            <a:endParaRPr lang="en-US" altLang="zh-CN" sz="1200" b="1" dirty="0" smtClean="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r>
              <a:rPr lang="zh-CN" altLang="zh-CN" sz="1200" b="1" dirty="0" smtClean="0"/>
              <a:t>防漏水</a:t>
            </a:r>
            <a:r>
              <a:rPr lang="zh-CN" altLang="en-US" sz="1200" b="1" dirty="0" smtClean="0"/>
              <a:t>保护</a:t>
            </a:r>
            <a:r>
              <a:rPr lang="zh-CN" altLang="zh-CN" sz="1200" b="1" dirty="0" smtClean="0"/>
              <a:t>自动护装置</a:t>
            </a:r>
            <a:endParaRPr lang="en-US" altLang="zh-CN" sz="1200" b="1" dirty="0" smtClean="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200" b="1" dirty="0" smtClean="0"/>
              <a:t>产品特点</a:t>
            </a:r>
          </a:p>
          <a:p>
            <a:pPr lvl="0"/>
            <a:r>
              <a:rPr lang="en-US" altLang="zh-CN" sz="1200" dirty="0" smtClean="0"/>
              <a:t>1.</a:t>
            </a:r>
            <a:r>
              <a:rPr lang="zh-CN" altLang="zh-CN" sz="1200" dirty="0" smtClean="0"/>
              <a:t>漏水探测器采用无线布点，可多点漏水监测、感应距离远</a:t>
            </a:r>
          </a:p>
          <a:p>
            <a:pPr lvl="0"/>
            <a:r>
              <a:rPr lang="en-US" altLang="zh-CN" sz="1200" dirty="0" smtClean="0"/>
              <a:t>2.</a:t>
            </a:r>
            <a:r>
              <a:rPr lang="zh-CN" altLang="en-US" sz="1200" dirty="0" smtClean="0"/>
              <a:t>漏水</a:t>
            </a:r>
            <a:r>
              <a:rPr lang="zh-CN" altLang="zh-CN" sz="1200" dirty="0" smtClean="0"/>
              <a:t>探测器功耗低，一节电池可维持一年以上</a:t>
            </a:r>
          </a:p>
          <a:p>
            <a:pPr lvl="0"/>
            <a:r>
              <a:rPr lang="en-US" altLang="zh-CN" sz="1200" dirty="0" smtClean="0"/>
              <a:t>3.</a:t>
            </a:r>
            <a:r>
              <a:rPr lang="zh-CN" altLang="zh-CN" sz="1200" dirty="0" smtClean="0"/>
              <a:t>监测点智能检测</a:t>
            </a:r>
          </a:p>
          <a:p>
            <a:pPr lvl="0"/>
            <a:r>
              <a:rPr lang="en-US" altLang="zh-CN" sz="1200" dirty="0" smtClean="0"/>
              <a:t>4.</a:t>
            </a:r>
            <a:r>
              <a:rPr lang="zh-CN" altLang="zh-CN" sz="1200" dirty="0" smtClean="0"/>
              <a:t>主控阀采用轻扭矩陶瓷阀芯球阀，流阻小，通量大</a:t>
            </a:r>
          </a:p>
          <a:p>
            <a:pPr lvl="0"/>
            <a:r>
              <a:rPr lang="en-US" altLang="zh-CN" sz="1200" dirty="0" smtClean="0"/>
              <a:t>5.</a:t>
            </a:r>
            <a:r>
              <a:rPr lang="zh-CN" altLang="zh-CN" sz="1200" dirty="0" smtClean="0"/>
              <a:t>主控阀内置大容量锂电池，停</a:t>
            </a:r>
            <a:r>
              <a:rPr lang="en-US" altLang="zh-CN" sz="1200" dirty="0" smtClean="0"/>
              <a:t>/</a:t>
            </a:r>
            <a:r>
              <a:rPr lang="zh-CN" altLang="zh-CN" sz="1200" dirty="0" smtClean="0"/>
              <a:t>断电后依然可以保护</a:t>
            </a:r>
            <a:r>
              <a:rPr lang="en-US" altLang="zh-CN" sz="1200" dirty="0" smtClean="0"/>
              <a:t>24</a:t>
            </a:r>
            <a:r>
              <a:rPr lang="zh-CN" altLang="en-US" sz="1200" dirty="0" smtClean="0"/>
              <a:t>小时</a:t>
            </a:r>
            <a:endParaRPr lang="zh-CN" altLang="zh-CN" sz="1200" dirty="0" smtClean="0"/>
          </a:p>
          <a:p>
            <a:pPr lvl="0"/>
            <a:r>
              <a:rPr lang="en-US" altLang="zh-CN" sz="1200" dirty="0" smtClean="0"/>
              <a:t>6.</a:t>
            </a:r>
            <a:r>
              <a:rPr lang="zh-CN" altLang="zh-CN" sz="1200" dirty="0" smtClean="0"/>
              <a:t>电池电量不足报警</a:t>
            </a:r>
            <a:endParaRPr lang="en-US" altLang="zh-CN" sz="1200" dirty="0" smtClean="0"/>
          </a:p>
          <a:p>
            <a:pPr lvl="0"/>
            <a:r>
              <a:rPr lang="en-US" altLang="zh-CN" sz="1200" dirty="0" smtClean="0"/>
              <a:t>7.</a:t>
            </a:r>
            <a:r>
              <a:rPr lang="zh-CN" altLang="en-US" sz="1200" dirty="0" smtClean="0"/>
              <a:t>无线探测器防水设计，防止内部电路腐蚀。</a:t>
            </a:r>
            <a:endParaRPr lang="zh-CN" altLang="zh-CN" sz="1200" dirty="0" smtClean="0"/>
          </a:p>
          <a:p>
            <a:endParaRPr lang="zh-CN" altLang="en-US" dirty="0"/>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16</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1.</a:t>
            </a:r>
            <a:r>
              <a:rPr lang="zh-CN" altLang="en-US" dirty="0" smtClean="0"/>
              <a:t>长按主控制阀配置键，再次短按选择键，指示灯选择到需要的配置编号上，此时指示灯闪烁。</a:t>
            </a:r>
            <a:endParaRPr lang="en-US" altLang="zh-CN" dirty="0" smtClean="0"/>
          </a:p>
          <a:p>
            <a:r>
              <a:rPr lang="en-US" altLang="zh-CN" dirty="0" smtClean="0"/>
              <a:t>2.</a:t>
            </a:r>
            <a:r>
              <a:rPr lang="zh-CN" altLang="en-US" dirty="0" smtClean="0"/>
              <a:t>将无线探测器电池重新上电，主控阀和无线探测器自动进行配网，配置成功后主控阀相应编号的</a:t>
            </a:r>
            <a:r>
              <a:rPr lang="en-US" altLang="zh-CN" dirty="0" smtClean="0"/>
              <a:t>LED</a:t>
            </a:r>
            <a:r>
              <a:rPr lang="zh-CN" altLang="en-US" dirty="0" smtClean="0"/>
              <a:t>灯长亮</a:t>
            </a:r>
            <a:r>
              <a:rPr lang="en-US" altLang="zh-CN" dirty="0" smtClean="0"/>
              <a:t>5</a:t>
            </a:r>
            <a:r>
              <a:rPr lang="zh-CN" altLang="en-US" dirty="0" smtClean="0"/>
              <a:t>秒，蜂鸣器长鸣</a:t>
            </a:r>
            <a:r>
              <a:rPr lang="en-US" altLang="zh-CN" dirty="0" smtClean="0"/>
              <a:t>1</a:t>
            </a:r>
            <a:r>
              <a:rPr lang="zh-CN" altLang="en-US" dirty="0" smtClean="0"/>
              <a:t>声。</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18</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b="1" dirty="0" smtClean="0"/>
              <a:t>漏水指示</a:t>
            </a:r>
            <a:r>
              <a:rPr lang="zh-CN" altLang="en-US" dirty="0" smtClean="0"/>
              <a:t>：无线探测器检测到漏水状态，无线水浸指示灯闪烁</a:t>
            </a:r>
            <a:r>
              <a:rPr lang="en-US" altLang="zh-CN" dirty="0" smtClean="0"/>
              <a:t>10</a:t>
            </a:r>
            <a:r>
              <a:rPr lang="zh-CN" altLang="en-US" dirty="0" smtClean="0"/>
              <a:t>秒；主控阀上面对应的指示灯快速闪烁，蜂鸣器一直蜂鸣，直到漏水解除，主控阀自动切换到关闭状态</a:t>
            </a: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defRPr/>
            </a:pPr>
            <a:r>
              <a:rPr lang="zh-CN" altLang="en-US" b="1" dirty="0" smtClean="0"/>
              <a:t>解除漏水：</a:t>
            </a:r>
            <a:r>
              <a:rPr lang="zh-CN" altLang="en-US" dirty="0" smtClean="0"/>
              <a:t>清理干净对应的无线探测器，长按主控阀的开关键，切换到“开”状态。</a:t>
            </a:r>
          </a:p>
          <a:p>
            <a:endParaRPr lang="zh-CN" altLang="en-US" dirty="0"/>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19</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200" b="1" dirty="0" smtClean="0"/>
              <a:t>电池缺电提醒及更换</a:t>
            </a:r>
          </a:p>
          <a:p>
            <a:r>
              <a:rPr lang="zh-CN" altLang="en-US" b="1" dirty="0" smtClean="0"/>
              <a:t>主控阀电池提醒：</a:t>
            </a:r>
            <a:r>
              <a:rPr lang="zh-CN" altLang="en-US" dirty="0" smtClean="0"/>
              <a:t>主控阀内置一对可充电的锂电池</a:t>
            </a:r>
            <a:r>
              <a:rPr lang="en-US" altLang="zh-CN" dirty="0" smtClean="0"/>
              <a:t>,</a:t>
            </a:r>
            <a:r>
              <a:rPr lang="zh-CN" altLang="en-US" dirty="0" smtClean="0"/>
              <a:t>正常情况下断电情况下，可供主机使用</a:t>
            </a:r>
            <a:r>
              <a:rPr lang="en-US" altLang="zh-CN" dirty="0" smtClean="0"/>
              <a:t>24</a:t>
            </a:r>
            <a:r>
              <a:rPr lang="zh-CN" altLang="en-US" dirty="0" smtClean="0"/>
              <a:t>小时。但当循环充电次数较多会使电池衰减，导致充满状态下电压不足，此时需提醒用户自行更换电池。提醒时主控阀上的开、关指示灯连续闪烁，蜂鸣器蜂鸣。</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20</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b="1" dirty="0" smtClean="0"/>
              <a:t>无线探测器缺电提醒：</a:t>
            </a:r>
            <a:r>
              <a:rPr lang="zh-CN" altLang="en-US" dirty="0" smtClean="0"/>
              <a:t>无线探测器理论上可以使用</a:t>
            </a:r>
            <a:r>
              <a:rPr lang="en-US" altLang="zh-CN" dirty="0" smtClean="0"/>
              <a:t>420</a:t>
            </a:r>
            <a:r>
              <a:rPr lang="zh-CN" altLang="en-US" dirty="0" smtClean="0"/>
              <a:t>天一节电池。当无线探测器缺电时，主控阀对应编号的指示灯慢速闪烁，蜂鸣器蜂鸣，其余指示灯正常显示。</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21</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342900" indent="-342900" eaLnBrk="1" hangingPunct="1">
              <a:defRPr/>
            </a:pPr>
            <a:endParaRPr lang="zh-CN" altLang="zh-CN" sz="1200" kern="1200" dirty="0" smtClean="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A3AC4E91-B908-49AE-8F0E-6667584C4973}" type="datetime1">
              <a:rPr lang="zh-CN" altLang="en-US" smtClean="0"/>
              <a:pPr/>
              <a:t>2021/6/23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6"/>
            <a:ext cx="7886700" cy="1325563"/>
          </a:xfrm>
          <a:prstGeom prst="rect">
            <a:avLst/>
          </a:prstGeom>
        </p:spPr>
        <p:txBody>
          <a:bodyPr/>
          <a:lstStyle/>
          <a:p>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p>
            <a:fld id="{3BC9C619-0653-42C6-A033-3FDDCEE5AA4D}" type="datetime1">
              <a:rPr lang="zh-CN" altLang="en-US" smtClean="0"/>
              <a:pPr/>
              <a:t>2021/6/23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9"/>
            <a:ext cx="78867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7F32FCF-BA60-4DEA-B40D-18797F67E682}" type="datetime1">
              <a:rPr lang="zh-CN" altLang="en-US" smtClean="0"/>
              <a:pPr/>
              <a:t>2021/6/23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6"/>
            <a:ext cx="78867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E57ECF2-005C-4D9A-B313-C97A7A5352DC}" type="datetime1">
              <a:rPr lang="zh-CN" altLang="en-US" smtClean="0"/>
              <a:pPr/>
              <a:t>2021/6/23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6"/>
            <a:ext cx="78867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D12EEDA-2155-49D2-9F28-87713B022A27}" type="datetime1">
              <a:rPr lang="zh-CN" altLang="en-US" smtClean="0"/>
              <a:pPr/>
              <a:t>2021/6/23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6"/>
            <a:ext cx="78867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7F48A2B-115F-4D61-B9B6-51DEF2D923AA}" type="datetime1">
              <a:rPr lang="zh-CN" altLang="en-US" smtClean="0"/>
              <a:pPr/>
              <a:t>2021/6/23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98D34B4-96F2-40B3-A26E-44866CCBA1C8}" type="datetime1">
              <a:rPr lang="zh-CN" altLang="en-US" smtClean="0"/>
              <a:pPr/>
              <a:t>2021/6/23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6EF1FCE-D834-4FBB-A8AF-76C90C8C8411}" type="datetime1">
              <a:rPr lang="zh-CN" altLang="en-US" smtClean="0"/>
              <a:pPr/>
              <a:t>2021/6/23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ADF5229-6584-4BD8-A110-C8369D887F7C}" type="datetime1">
              <a:rPr lang="zh-CN" altLang="en-US" smtClean="0"/>
              <a:pPr/>
              <a:t>2021/6/23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6"/>
            <a:ext cx="78867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783E035-FC8F-431B-BD4E-06C4F91306BD}" type="datetime1">
              <a:rPr lang="zh-CN" altLang="en-US" smtClean="0"/>
              <a:pPr/>
              <a:t>2021/6/23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767619B-5953-48A7-BFB9-7784B76D5CFD}" type="datetime1">
              <a:rPr lang="zh-CN" altLang="en-US" smtClean="0"/>
              <a:pPr/>
              <a:t>2021/6/23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86817" y="808675"/>
            <a:ext cx="8583717" cy="5378479"/>
          </a:xfrm>
          <a:prstGeom prst="rect">
            <a:avLst/>
          </a:prstGeom>
        </p:spPr>
        <p:txBody>
          <a:bodyPr vert="horz" lIns="91440" tIns="45720" rIns="91440" bIns="45720" rtlCol="0">
            <a:normAutofit/>
          </a:bodyPr>
          <a:lstStyle/>
          <a:p>
            <a:pPr lvl="0"/>
            <a:r>
              <a:rPr lang="en-US" altLang="zh-CN" dirty="0" smtClean="0"/>
              <a:t>Co </a:t>
            </a:r>
            <a:r>
              <a:rPr lang="zh-CN" altLang="en-US" dirty="0" smtClean="0"/>
              <a:t>润新国外模板</a:t>
            </a:r>
            <a:r>
              <a:rPr lang="en-US" altLang="zh-CN" dirty="0" smtClean="0"/>
              <a:t> </a:t>
            </a:r>
            <a:endParaRPr lang="zh-CN" altLang="en-US" dirty="0"/>
          </a:p>
        </p:txBody>
      </p:sp>
      <p:sp>
        <p:nvSpPr>
          <p:cNvPr id="4" name="日期占位符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25C347-CE5E-43B5-84CE-0147EB69D92A}" type="datetime1">
              <a:rPr lang="zh-CN" altLang="en-US" smtClean="0"/>
              <a:pPr/>
              <a:t>2021/6/23</a:t>
            </a:fld>
            <a:endParaRPr lang="zh-CN" altLang="en-US"/>
          </a:p>
        </p:txBody>
      </p:sp>
      <p:sp>
        <p:nvSpPr>
          <p:cNvPr id="5" name="页脚占位符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nvPr>
        </p:nvSpPr>
        <p:spPr>
          <a:xfrm>
            <a:off x="8374878" y="6381988"/>
            <a:ext cx="66176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3AF99F-76E7-41BC-BC3B-28E0C2273351}" type="slidenum">
              <a:rPr lang="zh-CN" altLang="en-US" smtClean="0"/>
              <a:pPr/>
              <a:t>‹#›</a:t>
            </a:fld>
            <a:endParaRPr lang="zh-CN" altLang="en-US" dirty="0"/>
          </a:p>
        </p:txBody>
      </p:sp>
      <p:sp>
        <p:nvSpPr>
          <p:cNvPr id="8" name="Rectangle 3"/>
          <p:cNvSpPr>
            <a:spLocks noChangeArrowheads="1"/>
          </p:cNvSpPr>
          <p:nvPr userDrawn="1"/>
        </p:nvSpPr>
        <p:spPr bwMode="auto">
          <a:xfrm>
            <a:off x="188118" y="80963"/>
            <a:ext cx="7246723" cy="633412"/>
          </a:xfrm>
          <a:prstGeom prst="rect">
            <a:avLst/>
          </a:prstGeom>
          <a:noFill/>
          <a:ln w="9525">
            <a:noFill/>
            <a:miter lim="800000"/>
          </a:ln>
        </p:spPr>
        <p:txBody>
          <a:bodyPr anchor="ctr"/>
          <a:lstStyle/>
          <a:p>
            <a:endParaRPr lang="en-US" altLang="zh-CN" sz="2400" b="1" i="0" baseline="0" dirty="0">
              <a:solidFill>
                <a:schemeClr val="tx1"/>
              </a:solidFill>
              <a:latin typeface="宋体" panose="02010600030101010101" pitchFamily="2" charset="-122"/>
              <a:sym typeface="方正正纤黑简体"/>
            </a:endParaRPr>
          </a:p>
        </p:txBody>
      </p:sp>
      <p:pic>
        <p:nvPicPr>
          <p:cNvPr id="1026" name="Picture 2" descr="润新Logo"/>
          <p:cNvPicPr>
            <a:picLocks noChangeAspect="1" noChangeArrowheads="1"/>
          </p:cNvPicPr>
          <p:nvPr userDrawn="1"/>
        </p:nvPicPr>
        <p:blipFill>
          <a:blip r:embed="rId15" cstate="print"/>
          <a:srcRect/>
          <a:stretch>
            <a:fillRect/>
          </a:stretch>
        </p:blipFill>
        <p:spPr bwMode="auto">
          <a:xfrm>
            <a:off x="7685549" y="25638"/>
            <a:ext cx="1411200" cy="634801"/>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None/>
        <a:defRPr sz="20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clrChange>
              <a:clrFrom>
                <a:srgbClr val="EEF3FA"/>
              </a:clrFrom>
              <a:clrTo>
                <a:srgbClr val="EEF3FA">
                  <a:alpha val="0"/>
                </a:srgbClr>
              </a:clrTo>
            </a:clrChange>
            <a:extLst>
              <a:ext uri="{28A0092B-C50C-407E-A947-70E740481C1C}">
                <a14:useLocalDpi xmlns:a14="http://schemas.microsoft.com/office/drawing/2010/main" xmlns="" val="0"/>
              </a:ext>
            </a:extLst>
          </a:blip>
          <a:srcRect/>
          <a:stretch>
            <a:fillRect/>
          </a:stretch>
        </p:blipFill>
        <p:spPr bwMode="auto">
          <a:xfrm>
            <a:off x="2764430" y="1451610"/>
            <a:ext cx="2935796" cy="54063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4" name="灯片编号占位符 53"/>
          <p:cNvSpPr>
            <a:spLocks noGrp="1"/>
          </p:cNvSpPr>
          <p:nvPr>
            <p:ph type="sldNum" sz="quarter" idx="12"/>
          </p:nvPr>
        </p:nvSpPr>
        <p:spPr/>
        <p:txBody>
          <a:bodyPr/>
          <a:lstStyle/>
          <a:p>
            <a:fld id="{7E3AF99F-76E7-41BC-BC3B-28E0C2273351}" type="slidenum">
              <a:rPr lang="zh-CN" altLang="en-US" smtClean="0"/>
              <a:pPr/>
              <a:t>1</a:t>
            </a:fld>
            <a:endParaRPr lang="zh-CN" altLang="en-US"/>
          </a:p>
        </p:txBody>
      </p:sp>
      <p:sp>
        <p:nvSpPr>
          <p:cNvPr id="63" name="标题 21"/>
          <p:cNvSpPr txBox="1"/>
          <p:nvPr/>
        </p:nvSpPr>
        <p:spPr>
          <a:xfrm>
            <a:off x="469556" y="264027"/>
            <a:ext cx="7018639" cy="1255853"/>
          </a:xfrm>
          <a:prstGeom prst="rect">
            <a:avLst/>
          </a:prstGeom>
          <a:solidFill>
            <a:schemeClr val="tx1">
              <a:lumMod val="50000"/>
              <a:lumOff val="50000"/>
            </a:schemeClr>
          </a:solidFill>
        </p:spPr>
        <p:txBody>
          <a:bodyPr/>
          <a:lstStyle/>
          <a:p>
            <a:pPr>
              <a:spcBef>
                <a:spcPct val="20000"/>
              </a:spcBef>
              <a:defRPr/>
            </a:pPr>
            <a:r>
              <a:rPr lang="en-US" altLang="zh-CN" sz="3600" b="1" dirty="0" smtClean="0">
                <a:solidFill>
                  <a:schemeClr val="bg1">
                    <a:lumMod val="95000"/>
                  </a:schemeClr>
                </a:solidFill>
                <a:sym typeface="方正正纤黑简体"/>
              </a:rPr>
              <a:t>Purifying Faucet with Double </a:t>
            </a:r>
            <a:r>
              <a:rPr lang="en-US" altLang="zh-CN" sz="3600" b="1" dirty="0" smtClean="0">
                <a:solidFill>
                  <a:schemeClr val="bg1">
                    <a:lumMod val="95000"/>
                  </a:schemeClr>
                </a:solidFill>
                <a:sym typeface="方正正纤黑简体"/>
              </a:rPr>
              <a:t>Outlets </a:t>
            </a:r>
            <a:r>
              <a:rPr lang="en-US" altLang="zh-CN" sz="3600" b="1" dirty="0" smtClean="0">
                <a:solidFill>
                  <a:schemeClr val="bg1">
                    <a:lumMod val="95000"/>
                  </a:schemeClr>
                </a:solidFill>
                <a:sym typeface="方正正纤黑简体"/>
              </a:rPr>
              <a:t>and Triple Close</a:t>
            </a:r>
            <a:endParaRPr lang="zh-CN" altLang="en-US" sz="3600" b="1" dirty="0">
              <a:solidFill>
                <a:schemeClr val="bg1">
                  <a:lumMod val="95000"/>
                </a:schemeClr>
              </a:solidFill>
              <a:sym typeface="方正正纤黑简体"/>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4"/>
          <p:cNvSpPr txBox="1">
            <a:spLocks noChangeArrowheads="1"/>
          </p:cNvSpPr>
          <p:nvPr/>
        </p:nvSpPr>
        <p:spPr bwMode="auto">
          <a:xfrm>
            <a:off x="3559218" y="3099134"/>
            <a:ext cx="2025565"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2000" dirty="0" smtClean="0">
                <a:solidFill>
                  <a:schemeClr val="bg1"/>
                </a:solidFill>
                <a:latin typeface="黑体" panose="02010609060101010101" charset="-122"/>
                <a:ea typeface="黑体" panose="02010609060101010101" charset="-122"/>
              </a:rPr>
              <a:t>沐浴软水机</a:t>
            </a:r>
            <a:endParaRPr lang="en-US" altLang="zh-CN" sz="2000" dirty="0" smtClean="0">
              <a:solidFill>
                <a:schemeClr val="bg1"/>
              </a:solidFill>
              <a:latin typeface="黑体" panose="02010609060101010101" charset="-122"/>
              <a:ea typeface="黑体" panose="02010609060101010101" charset="-122"/>
            </a:endParaRPr>
          </a:p>
        </p:txBody>
      </p:sp>
      <p:sp>
        <p:nvSpPr>
          <p:cNvPr id="9" name="灯片编号占位符 8"/>
          <p:cNvSpPr>
            <a:spLocks noGrp="1"/>
          </p:cNvSpPr>
          <p:nvPr>
            <p:ph type="sldNum" sz="quarter" idx="4294967295"/>
          </p:nvPr>
        </p:nvSpPr>
        <p:spPr>
          <a:xfrm>
            <a:off x="8374878" y="6381988"/>
            <a:ext cx="661765" cy="365125"/>
          </a:xfrm>
        </p:spPr>
        <p:txBody>
          <a:bodyPr/>
          <a:lstStyle/>
          <a:p>
            <a:fld id="{7E3AF99F-76E7-41BC-BC3B-28E0C2273351}" type="slidenum">
              <a:rPr lang="zh-CN" altLang="en-US" smtClean="0"/>
              <a:pPr/>
              <a:t>2</a:t>
            </a:fld>
            <a:endParaRPr lang="zh-CN" altLang="en-US"/>
          </a:p>
        </p:txBody>
      </p:sp>
      <p:sp>
        <p:nvSpPr>
          <p:cNvPr id="7" name="矩形 6"/>
          <p:cNvSpPr/>
          <p:nvPr/>
        </p:nvSpPr>
        <p:spPr>
          <a:xfrm>
            <a:off x="177627" y="1087302"/>
            <a:ext cx="8669811" cy="1092607"/>
          </a:xfrm>
          <a:prstGeom prst="rect">
            <a:avLst/>
          </a:prstGeom>
        </p:spPr>
        <p:txBody>
          <a:bodyPr wrap="square">
            <a:spAutoFit/>
          </a:bodyPr>
          <a:lstStyle/>
          <a:p>
            <a:pPr>
              <a:lnSpc>
                <a:spcPts val="2600"/>
              </a:lnSpc>
            </a:pPr>
            <a:r>
              <a:rPr lang="en-US" dirty="0" smtClean="0"/>
              <a:t>It means that </a:t>
            </a:r>
            <a:r>
              <a:rPr lang="en-US" altLang="zh-CN" dirty="0" smtClean="0"/>
              <a:t>while closing the faucet</a:t>
            </a:r>
            <a:r>
              <a:rPr lang="zh-CN" altLang="en-US" dirty="0" smtClean="0"/>
              <a:t>，</a:t>
            </a:r>
            <a:r>
              <a:rPr lang="en-US" altLang="zh-CN" dirty="0" smtClean="0"/>
              <a:t>the pure water outlet</a:t>
            </a:r>
            <a:r>
              <a:rPr lang="zh-CN" altLang="en-US" dirty="0" smtClean="0"/>
              <a:t>，</a:t>
            </a:r>
            <a:r>
              <a:rPr lang="en-US" altLang="zh-CN" dirty="0" smtClean="0"/>
              <a:t>wastewater outlet and inlet of RO machine is closed at the same  time. The outlet water is divided into pure water and wastewater outlet .</a:t>
            </a:r>
            <a:endParaRPr lang="zh-CN" altLang="en-US" spc="225" dirty="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grpSp>
        <p:nvGrpSpPr>
          <p:cNvPr id="10" name="组合 59"/>
          <p:cNvGrpSpPr/>
          <p:nvPr/>
        </p:nvGrpSpPr>
        <p:grpSpPr>
          <a:xfrm rot="17100000">
            <a:off x="211901" y="327676"/>
            <a:ext cx="369878" cy="358808"/>
            <a:chOff x="1032060" y="5022216"/>
            <a:chExt cx="753746" cy="734645"/>
          </a:xfrm>
        </p:grpSpPr>
        <p:sp>
          <p:nvSpPr>
            <p:cNvPr id="11" name="等腰三角形 1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TextBox 12"/>
          <p:cNvSpPr txBox="1"/>
          <p:nvPr/>
        </p:nvSpPr>
        <p:spPr>
          <a:xfrm>
            <a:off x="889686" y="296562"/>
            <a:ext cx="4621428" cy="461665"/>
          </a:xfrm>
          <a:prstGeom prst="rect">
            <a:avLst/>
          </a:prstGeom>
          <a:solidFill>
            <a:srgbClr val="A6CAEE"/>
          </a:solidFill>
        </p:spPr>
        <p:txBody>
          <a:bodyPr wrap="square" rtlCol="0">
            <a:spAutoFit/>
          </a:bodyPr>
          <a:lstStyle/>
          <a:p>
            <a:r>
              <a:rPr lang="en-US" altLang="zh-CN" sz="2400" b="1" dirty="0" smtClean="0">
                <a:sym typeface="方正正纤黑简体"/>
              </a:rPr>
              <a:t>What is the Purifying Faucet</a:t>
            </a:r>
            <a:r>
              <a:rPr lang="zh-CN" altLang="en-US" sz="2400" b="1" dirty="0" smtClean="0">
                <a:sym typeface="方正正纤黑简体"/>
              </a:rPr>
              <a:t>？</a:t>
            </a:r>
            <a:r>
              <a:rPr lang="en-US" altLang="zh-CN" sz="2400" b="1" dirty="0" smtClean="0">
                <a:sym typeface="方正正纤黑简体"/>
              </a:rPr>
              <a:t> </a:t>
            </a:r>
            <a:endParaRPr lang="zh-CN" altLang="en-US" sz="2400" dirty="0"/>
          </a:p>
        </p:txBody>
      </p:sp>
      <p:pic>
        <p:nvPicPr>
          <p:cNvPr id="17" name="图片 16" descr="微信图片_20210601161833.png"/>
          <p:cNvPicPr>
            <a:picLocks noChangeAspect="1"/>
          </p:cNvPicPr>
          <p:nvPr/>
        </p:nvPicPr>
        <p:blipFill>
          <a:blip r:embed="rId3" cstate="print">
            <a:clrChange>
              <a:clrFrom>
                <a:srgbClr val="F6F6F6"/>
              </a:clrFrom>
              <a:clrTo>
                <a:srgbClr val="F6F6F6">
                  <a:alpha val="0"/>
                </a:srgbClr>
              </a:clrTo>
            </a:clrChange>
          </a:blip>
          <a:stretch>
            <a:fillRect/>
          </a:stretch>
        </p:blipFill>
        <p:spPr>
          <a:xfrm>
            <a:off x="0" y="5422185"/>
            <a:ext cx="1489765" cy="1287534"/>
          </a:xfrm>
          <a:prstGeom prst="rect">
            <a:avLst/>
          </a:prstGeom>
        </p:spPr>
      </p:pic>
      <p:pic>
        <p:nvPicPr>
          <p:cNvPr id="18" name="Picture 2"/>
          <p:cNvPicPr>
            <a:picLocks noChangeAspect="1" noChangeArrowheads="1"/>
          </p:cNvPicPr>
          <p:nvPr/>
        </p:nvPicPr>
        <p:blipFill>
          <a:blip r:embed="rId4">
            <a:clrChange>
              <a:clrFrom>
                <a:srgbClr val="EEF3FA"/>
              </a:clrFrom>
              <a:clrTo>
                <a:srgbClr val="EEF3FA">
                  <a:alpha val="0"/>
                </a:srgbClr>
              </a:clrTo>
            </a:clrChange>
            <a:extLst>
              <a:ext uri="{28A0092B-C50C-407E-A947-70E740481C1C}">
                <a14:useLocalDpi xmlns:a14="http://schemas.microsoft.com/office/drawing/2010/main" xmlns="" val="0"/>
              </a:ext>
            </a:extLst>
          </a:blip>
          <a:srcRect/>
          <a:stretch>
            <a:fillRect/>
          </a:stretch>
        </p:blipFill>
        <p:spPr bwMode="auto">
          <a:xfrm>
            <a:off x="1198605" y="2458994"/>
            <a:ext cx="2286000" cy="34266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9" name="Picture 2"/>
          <p:cNvPicPr>
            <a:picLocks noChangeAspect="1" noChangeArrowheads="1"/>
          </p:cNvPicPr>
          <p:nvPr/>
        </p:nvPicPr>
        <p:blipFill>
          <a:blip r:embed="rId5">
            <a:clrChange>
              <a:clrFrom>
                <a:srgbClr val="EEF3FA"/>
              </a:clrFrom>
              <a:clrTo>
                <a:srgbClr val="EEF3FA">
                  <a:alpha val="0"/>
                </a:srgbClr>
              </a:clrTo>
            </a:clrChange>
            <a:extLst>
              <a:ext uri="{28A0092B-C50C-407E-A947-70E740481C1C}">
                <a14:useLocalDpi xmlns:a14="http://schemas.microsoft.com/office/drawing/2010/main" xmlns="" val="0"/>
              </a:ext>
            </a:extLst>
          </a:blip>
          <a:srcRect/>
          <a:stretch>
            <a:fillRect/>
          </a:stretch>
        </p:blipFill>
        <p:spPr bwMode="auto">
          <a:xfrm>
            <a:off x="6215448" y="2512010"/>
            <a:ext cx="1729946" cy="3542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4" name="圆角矩形标注 23"/>
          <p:cNvSpPr/>
          <p:nvPr/>
        </p:nvSpPr>
        <p:spPr>
          <a:xfrm>
            <a:off x="370702" y="3496961"/>
            <a:ext cx="1272747" cy="543697"/>
          </a:xfrm>
          <a:prstGeom prst="wedgeRoundRectCallout">
            <a:avLst>
              <a:gd name="adj1" fmla="val 32949"/>
              <a:gd name="adj2" fmla="val -98214"/>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smtClean="0">
              <a:solidFill>
                <a:schemeClr val="tx1"/>
              </a:solidFill>
            </a:endParaRPr>
          </a:p>
          <a:p>
            <a:pPr algn="ctr"/>
            <a:r>
              <a:rPr lang="en-US" altLang="zh-CN" sz="1600" dirty="0" smtClean="0">
                <a:solidFill>
                  <a:schemeClr val="tx1"/>
                </a:solidFill>
              </a:rPr>
              <a:t>pure water outlet</a:t>
            </a:r>
            <a:endParaRPr lang="zh-CN" altLang="en-US" sz="1600" dirty="0" smtClean="0">
              <a:solidFill>
                <a:schemeClr val="tx1"/>
              </a:solidFill>
            </a:endParaRPr>
          </a:p>
          <a:p>
            <a:pPr algn="ctr"/>
            <a:endParaRPr lang="zh-CN" altLang="en-US" dirty="0"/>
          </a:p>
        </p:txBody>
      </p:sp>
      <p:sp>
        <p:nvSpPr>
          <p:cNvPr id="31" name="圆角矩形标注 30"/>
          <p:cNvSpPr/>
          <p:nvPr/>
        </p:nvSpPr>
        <p:spPr>
          <a:xfrm>
            <a:off x="3080950" y="4168347"/>
            <a:ext cx="1293342" cy="490150"/>
          </a:xfrm>
          <a:prstGeom prst="wedgeRoundRectCallout">
            <a:avLst>
              <a:gd name="adj1" fmla="val -38528"/>
              <a:gd name="adj2" fmla="val -97339"/>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tx1"/>
                </a:solidFill>
              </a:rPr>
              <a:t>wastewater outlet</a:t>
            </a:r>
            <a:endParaRPr lang="zh-CN" altLang="en-US" sz="1600" dirty="0">
              <a:solidFill>
                <a:schemeClr val="tx1"/>
              </a:solidFill>
            </a:endParaRPr>
          </a:p>
        </p:txBody>
      </p:sp>
      <p:sp>
        <p:nvSpPr>
          <p:cNvPr id="32" name="圆角矩形标注 31"/>
          <p:cNvSpPr/>
          <p:nvPr/>
        </p:nvSpPr>
        <p:spPr>
          <a:xfrm>
            <a:off x="4584356" y="5820032"/>
            <a:ext cx="1437504" cy="864973"/>
          </a:xfrm>
          <a:prstGeom prst="wedgeRoundRectCallout">
            <a:avLst>
              <a:gd name="adj1" fmla="val 112465"/>
              <a:gd name="adj2" fmla="val -67087"/>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tx1"/>
                </a:solidFill>
              </a:rPr>
              <a:t>c</a:t>
            </a:r>
            <a:r>
              <a:rPr lang="en-US" sz="1600" dirty="0" smtClean="0">
                <a:solidFill>
                  <a:schemeClr val="tx1"/>
                </a:solidFill>
              </a:rPr>
              <a:t>onnect to RO machine wastewater </a:t>
            </a:r>
            <a:endParaRPr lang="zh-CN" altLang="en-US" sz="1600" dirty="0">
              <a:solidFill>
                <a:schemeClr val="tx1"/>
              </a:solidFill>
            </a:endParaRPr>
          </a:p>
        </p:txBody>
      </p:sp>
      <p:sp>
        <p:nvSpPr>
          <p:cNvPr id="33" name="圆角矩形标注 32"/>
          <p:cNvSpPr/>
          <p:nvPr/>
        </p:nvSpPr>
        <p:spPr>
          <a:xfrm>
            <a:off x="4819135" y="4868562"/>
            <a:ext cx="1252153" cy="572530"/>
          </a:xfrm>
          <a:prstGeom prst="wedgeRoundRectCallout">
            <a:avLst>
              <a:gd name="adj1" fmla="val 100998"/>
              <a:gd name="adj2" fmla="val 54117"/>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tx1"/>
                </a:solidFill>
              </a:rPr>
              <a:t>c</a:t>
            </a:r>
            <a:r>
              <a:rPr lang="en-US" sz="1600" dirty="0" smtClean="0">
                <a:solidFill>
                  <a:schemeClr val="tx1"/>
                </a:solidFill>
              </a:rPr>
              <a:t>onnect to </a:t>
            </a:r>
            <a:r>
              <a:rPr lang="en-US" altLang="zh-CN" sz="1600" dirty="0" smtClean="0">
                <a:solidFill>
                  <a:schemeClr val="tx1"/>
                </a:solidFill>
              </a:rPr>
              <a:t>raw water </a:t>
            </a:r>
            <a:endParaRPr lang="zh-CN" altLang="en-US" sz="1600" dirty="0">
              <a:solidFill>
                <a:schemeClr val="tx1"/>
              </a:solidFill>
            </a:endParaRPr>
          </a:p>
        </p:txBody>
      </p:sp>
      <p:sp>
        <p:nvSpPr>
          <p:cNvPr id="34" name="圆角矩形标注 33"/>
          <p:cNvSpPr/>
          <p:nvPr/>
        </p:nvSpPr>
        <p:spPr>
          <a:xfrm>
            <a:off x="7426411" y="5239264"/>
            <a:ext cx="1519881" cy="951471"/>
          </a:xfrm>
          <a:prstGeom prst="wedgeRoundRectCallout">
            <a:avLst>
              <a:gd name="adj1" fmla="val -77400"/>
              <a:gd name="adj2" fmla="val -25450"/>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tx1"/>
                </a:solidFill>
              </a:rPr>
              <a:t>c</a:t>
            </a:r>
            <a:r>
              <a:rPr lang="en-US" sz="1600" dirty="0" smtClean="0">
                <a:solidFill>
                  <a:schemeClr val="tx1"/>
                </a:solidFill>
              </a:rPr>
              <a:t>onnect </a:t>
            </a:r>
            <a:r>
              <a:rPr lang="en-US" altLang="zh-CN" sz="1600" dirty="0" smtClean="0">
                <a:solidFill>
                  <a:schemeClr val="tx1"/>
                </a:solidFill>
              </a:rPr>
              <a:t>to </a:t>
            </a:r>
            <a:r>
              <a:rPr lang="en-US" sz="1600" dirty="0" smtClean="0">
                <a:solidFill>
                  <a:schemeClr val="tx1"/>
                </a:solidFill>
              </a:rPr>
              <a:t>the water inlet of the RO machine</a:t>
            </a:r>
            <a:endParaRPr lang="zh-CN" altLang="en-US" sz="1600" dirty="0">
              <a:solidFill>
                <a:schemeClr val="tx1"/>
              </a:solidFill>
            </a:endParaRPr>
          </a:p>
        </p:txBody>
      </p:sp>
      <p:sp>
        <p:nvSpPr>
          <p:cNvPr id="35" name="圆角矩形标注 34"/>
          <p:cNvSpPr/>
          <p:nvPr/>
        </p:nvSpPr>
        <p:spPr>
          <a:xfrm>
            <a:off x="3546389" y="2607276"/>
            <a:ext cx="2561969" cy="1054443"/>
          </a:xfrm>
          <a:prstGeom prst="wedgeRoundRectCallout">
            <a:avLst>
              <a:gd name="adj1" fmla="val 79917"/>
              <a:gd name="adj2" fmla="val 179872"/>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tx1"/>
                </a:solidFill>
              </a:rPr>
              <a:t>c</a:t>
            </a:r>
            <a:r>
              <a:rPr lang="en-US" sz="1600" dirty="0" smtClean="0">
                <a:solidFill>
                  <a:schemeClr val="tx1"/>
                </a:solidFill>
              </a:rPr>
              <a:t>onnect </a:t>
            </a:r>
            <a:r>
              <a:rPr lang="en-US" altLang="zh-CN" sz="1600" dirty="0" smtClean="0">
                <a:solidFill>
                  <a:schemeClr val="tx1"/>
                </a:solidFill>
              </a:rPr>
              <a:t>to </a:t>
            </a:r>
            <a:r>
              <a:rPr lang="en-US" sz="1600" dirty="0" smtClean="0">
                <a:solidFill>
                  <a:schemeClr val="tx1"/>
                </a:solidFill>
              </a:rPr>
              <a:t>the </a:t>
            </a:r>
            <a:r>
              <a:rPr lang="en-US" altLang="zh-CN" sz="1600" dirty="0" smtClean="0">
                <a:solidFill>
                  <a:schemeClr val="tx1"/>
                </a:solidFill>
              </a:rPr>
              <a:t>pure water of the RO machine</a:t>
            </a:r>
            <a:r>
              <a:rPr lang="zh-CN" altLang="en-US" sz="1600" dirty="0" smtClean="0">
                <a:solidFill>
                  <a:srgbClr val="FF0000"/>
                </a:solidFill>
              </a:rPr>
              <a:t>（</a:t>
            </a:r>
            <a:r>
              <a:rPr lang="en-US" altLang="zh-CN" sz="1600" dirty="0" smtClean="0">
                <a:solidFill>
                  <a:srgbClr val="FF0000"/>
                </a:solidFill>
              </a:rPr>
              <a:t>PS:</a:t>
            </a:r>
            <a:r>
              <a:rPr lang="en-US" sz="1600" dirty="0" smtClean="0">
                <a:solidFill>
                  <a:srgbClr val="FF0000"/>
                </a:solidFill>
              </a:rPr>
              <a:t> change from red to white in production </a:t>
            </a:r>
            <a:r>
              <a:rPr lang="zh-CN" altLang="en-US" sz="1600" dirty="0" smtClean="0">
                <a:solidFill>
                  <a:srgbClr val="FF0000"/>
                </a:solidFill>
              </a:rPr>
              <a:t>）</a:t>
            </a:r>
            <a:endParaRPr lang="zh-CN" altLang="en-US" sz="1600" dirty="0">
              <a:solidFill>
                <a:srgbClr val="FF0000"/>
              </a:solidFill>
            </a:endParaRPr>
          </a:p>
        </p:txBody>
      </p:sp>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3</a:t>
            </a:fld>
            <a:endParaRPr lang="zh-CN" altLang="en-US"/>
          </a:p>
        </p:txBody>
      </p:sp>
      <p:sp>
        <p:nvSpPr>
          <p:cNvPr id="17" name="TextBox 16"/>
          <p:cNvSpPr txBox="1"/>
          <p:nvPr/>
        </p:nvSpPr>
        <p:spPr>
          <a:xfrm>
            <a:off x="2965622" y="1791730"/>
            <a:ext cx="3435178" cy="954107"/>
          </a:xfrm>
          <a:prstGeom prst="rect">
            <a:avLst/>
          </a:prstGeom>
          <a:noFill/>
        </p:spPr>
        <p:txBody>
          <a:bodyPr wrap="square" rtlCol="0">
            <a:spAutoFit/>
          </a:bodyPr>
          <a:lstStyle/>
          <a:p>
            <a:pPr algn="ctr"/>
            <a:r>
              <a:rPr lang="en-US" sz="2800" b="1" dirty="0" smtClean="0"/>
              <a:t>Traditional Faucet</a:t>
            </a:r>
            <a:endParaRPr lang="zh-CN" altLang="en-US" sz="2800" b="1" dirty="0" smtClean="0"/>
          </a:p>
          <a:p>
            <a:endParaRPr lang="zh-CN" altLang="en-US" sz="2800" dirty="0"/>
          </a:p>
        </p:txBody>
      </p:sp>
      <p:sp>
        <p:nvSpPr>
          <p:cNvPr id="19" name="TextBox 18"/>
          <p:cNvSpPr txBox="1"/>
          <p:nvPr/>
        </p:nvSpPr>
        <p:spPr>
          <a:xfrm>
            <a:off x="2557850" y="4374291"/>
            <a:ext cx="4114800" cy="523220"/>
          </a:xfrm>
          <a:prstGeom prst="rect">
            <a:avLst/>
          </a:prstGeom>
          <a:noFill/>
        </p:spPr>
        <p:txBody>
          <a:bodyPr wrap="square" rtlCol="0">
            <a:spAutoFit/>
          </a:bodyPr>
          <a:lstStyle/>
          <a:p>
            <a:pPr algn="ctr"/>
            <a:r>
              <a:rPr lang="en-US" altLang="zh-CN" sz="2800" b="1" dirty="0" smtClean="0">
                <a:sym typeface="方正正纤黑简体"/>
              </a:rPr>
              <a:t>Purifying Faucet</a:t>
            </a:r>
            <a:endParaRPr lang="zh-CN" altLang="en-US" sz="2800" dirty="0"/>
          </a:p>
        </p:txBody>
      </p:sp>
      <p:sp>
        <p:nvSpPr>
          <p:cNvPr id="22" name="TextBox 21"/>
          <p:cNvSpPr txBox="1"/>
          <p:nvPr/>
        </p:nvSpPr>
        <p:spPr>
          <a:xfrm>
            <a:off x="3855310" y="2903838"/>
            <a:ext cx="1618735" cy="1015663"/>
          </a:xfrm>
          <a:prstGeom prst="rect">
            <a:avLst/>
          </a:prstGeom>
          <a:noFill/>
        </p:spPr>
        <p:txBody>
          <a:bodyPr wrap="square" rtlCol="0">
            <a:spAutoFit/>
          </a:bodyPr>
          <a:lstStyle/>
          <a:p>
            <a:r>
              <a:rPr lang="en-US" altLang="zh-CN" sz="6000" dirty="0" smtClean="0"/>
              <a:t>VS</a:t>
            </a:r>
            <a:endParaRPr lang="zh-CN" altLang="en-US" sz="60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圆角矩形标注 29"/>
          <p:cNvSpPr/>
          <p:nvPr/>
        </p:nvSpPr>
        <p:spPr>
          <a:xfrm>
            <a:off x="7797114" y="3661720"/>
            <a:ext cx="1050324" cy="391296"/>
          </a:xfrm>
          <a:prstGeom prst="wedgeRoundRectCallout">
            <a:avLst>
              <a:gd name="adj1" fmla="val -127149"/>
              <a:gd name="adj2" fmla="val -62499"/>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solidFill>
                  <a:schemeClr val="tx1"/>
                </a:solidFill>
              </a:rPr>
              <a:t>Wastewater pipe</a:t>
            </a:r>
            <a:endParaRPr lang="zh-CN" altLang="en-US" sz="1200" dirty="0">
              <a:solidFill>
                <a:schemeClr val="tx1"/>
              </a:solidFill>
            </a:endParaRPr>
          </a:p>
        </p:txBody>
      </p:sp>
      <p:sp>
        <p:nvSpPr>
          <p:cNvPr id="23" name="圆角矩形标注 22"/>
          <p:cNvSpPr/>
          <p:nvPr/>
        </p:nvSpPr>
        <p:spPr>
          <a:xfrm>
            <a:off x="3323969" y="3682315"/>
            <a:ext cx="1062680" cy="333631"/>
          </a:xfrm>
          <a:prstGeom prst="wedgeRoundRectCallout">
            <a:avLst>
              <a:gd name="adj1" fmla="val -144591"/>
              <a:gd name="adj2" fmla="val -62499"/>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solidFill>
                  <a:schemeClr val="tx1"/>
                </a:solidFill>
              </a:rPr>
              <a:t>Wastewater pipe</a:t>
            </a:r>
            <a:endParaRPr lang="zh-CN" altLang="en-US" sz="1200" dirty="0">
              <a:solidFill>
                <a:schemeClr val="tx1"/>
              </a:solidFill>
            </a:endParaRPr>
          </a:p>
        </p:txBody>
      </p:sp>
      <p:sp>
        <p:nvSpPr>
          <p:cNvPr id="54" name="灯片编号占位符 53"/>
          <p:cNvSpPr>
            <a:spLocks noGrp="1"/>
          </p:cNvSpPr>
          <p:nvPr>
            <p:ph type="sldNum" sz="quarter" idx="12"/>
          </p:nvPr>
        </p:nvSpPr>
        <p:spPr/>
        <p:txBody>
          <a:bodyPr/>
          <a:lstStyle/>
          <a:p>
            <a:fld id="{7E3AF99F-76E7-41BC-BC3B-28E0C2273351}" type="slidenum">
              <a:rPr lang="zh-CN" altLang="en-US" smtClean="0"/>
              <a:pPr/>
              <a:t>4</a:t>
            </a:fld>
            <a:endParaRPr lang="zh-CN" altLang="en-US"/>
          </a:p>
        </p:txBody>
      </p:sp>
      <p:grpSp>
        <p:nvGrpSpPr>
          <p:cNvPr id="2" name="组合 59"/>
          <p:cNvGrpSpPr/>
          <p:nvPr/>
        </p:nvGrpSpPr>
        <p:grpSpPr>
          <a:xfrm rot="17100000">
            <a:off x="211902" y="216467"/>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标题 21"/>
          <p:cNvSpPr txBox="1"/>
          <p:nvPr/>
        </p:nvSpPr>
        <p:spPr>
          <a:xfrm>
            <a:off x="668220" y="189887"/>
            <a:ext cx="6708764" cy="430520"/>
          </a:xfrm>
          <a:prstGeom prst="rect">
            <a:avLst/>
          </a:prstGeom>
          <a:solidFill>
            <a:srgbClr val="A6CAEE"/>
          </a:solidFill>
        </p:spPr>
        <p:txBody>
          <a:bodyPr/>
          <a:lstStyle/>
          <a:p>
            <a:r>
              <a:rPr lang="en-US" sz="2400" b="1" dirty="0" smtClean="0"/>
              <a:t>Principle Diagram of the Traditional Faucet</a:t>
            </a:r>
            <a:endParaRPr lang="zh-CN" altLang="en-US" sz="2400" b="1" dirty="0"/>
          </a:p>
        </p:txBody>
      </p:sp>
      <p:pic>
        <p:nvPicPr>
          <p:cNvPr id="13" name="Picture 2"/>
          <p:cNvPicPr>
            <a:picLocks noChangeAspect="1" noChangeArrowheads="1"/>
          </p:cNvPicPr>
          <p:nvPr/>
        </p:nvPicPr>
        <p:blipFill>
          <a:blip r:embed="rId3">
            <a:clrChange>
              <a:clrFrom>
                <a:srgbClr val="FFFFFE"/>
              </a:clrFrom>
              <a:clrTo>
                <a:srgbClr val="FFFFFE">
                  <a:alpha val="0"/>
                </a:srgbClr>
              </a:clrTo>
            </a:clrChange>
            <a:extLst>
              <a:ext uri="{28A0092B-C50C-407E-A947-70E740481C1C}">
                <a14:useLocalDpi xmlns:a14="http://schemas.microsoft.com/office/drawing/2010/main" xmlns="" val="0"/>
              </a:ext>
            </a:extLst>
          </a:blip>
          <a:srcRect/>
          <a:stretch>
            <a:fillRect/>
          </a:stretch>
        </p:blipFill>
        <p:spPr bwMode="auto">
          <a:xfrm>
            <a:off x="629717" y="1031749"/>
            <a:ext cx="2924444" cy="47955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3">
            <a:clrChange>
              <a:clrFrom>
                <a:srgbClr val="FFFFFE"/>
              </a:clrFrom>
              <a:clrTo>
                <a:srgbClr val="FFFFFE">
                  <a:alpha val="0"/>
                </a:srgbClr>
              </a:clrTo>
            </a:clrChange>
            <a:extLst>
              <a:ext uri="{28A0092B-C50C-407E-A947-70E740481C1C}">
                <a14:useLocalDpi xmlns:a14="http://schemas.microsoft.com/office/drawing/2010/main" xmlns="" val="0"/>
              </a:ext>
            </a:extLst>
          </a:blip>
          <a:srcRect/>
          <a:stretch>
            <a:fillRect/>
          </a:stretch>
        </p:blipFill>
        <p:spPr bwMode="auto">
          <a:xfrm>
            <a:off x="5280584" y="1012866"/>
            <a:ext cx="2924444" cy="47955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 name="TextBox 14"/>
          <p:cNvSpPr txBox="1"/>
          <p:nvPr/>
        </p:nvSpPr>
        <p:spPr>
          <a:xfrm>
            <a:off x="1186249" y="5943600"/>
            <a:ext cx="1717590" cy="369332"/>
          </a:xfrm>
          <a:prstGeom prst="rect">
            <a:avLst/>
          </a:prstGeom>
          <a:solidFill>
            <a:schemeClr val="accent1">
              <a:lumMod val="60000"/>
              <a:lumOff val="40000"/>
            </a:schemeClr>
          </a:solidFill>
        </p:spPr>
        <p:txBody>
          <a:bodyPr wrap="square" rtlCol="0">
            <a:spAutoFit/>
          </a:bodyPr>
          <a:lstStyle/>
          <a:p>
            <a:pPr algn="ctr"/>
            <a:r>
              <a:rPr lang="en-US" dirty="0" smtClean="0"/>
              <a:t>Service status</a:t>
            </a:r>
            <a:endParaRPr lang="zh-CN" altLang="en-US" dirty="0"/>
          </a:p>
        </p:txBody>
      </p:sp>
      <p:sp>
        <p:nvSpPr>
          <p:cNvPr id="16" name="TextBox 15"/>
          <p:cNvSpPr txBox="1"/>
          <p:nvPr/>
        </p:nvSpPr>
        <p:spPr>
          <a:xfrm>
            <a:off x="5894174" y="5918887"/>
            <a:ext cx="1655804" cy="383059"/>
          </a:xfrm>
          <a:prstGeom prst="rect">
            <a:avLst/>
          </a:prstGeom>
          <a:solidFill>
            <a:schemeClr val="accent1">
              <a:lumMod val="60000"/>
              <a:lumOff val="40000"/>
            </a:schemeClr>
          </a:solidFill>
        </p:spPr>
        <p:txBody>
          <a:bodyPr wrap="square" rtlCol="0">
            <a:spAutoFit/>
          </a:bodyPr>
          <a:lstStyle/>
          <a:p>
            <a:pPr algn="ctr"/>
            <a:r>
              <a:rPr lang="en-US" dirty="0" smtClean="0"/>
              <a:t>Close state</a:t>
            </a:r>
            <a:r>
              <a:rPr lang="en-US" altLang="zh-CN" dirty="0" smtClean="0"/>
              <a:t>s</a:t>
            </a:r>
            <a:endParaRPr lang="zh-CN" altLang="en-US" dirty="0"/>
          </a:p>
        </p:txBody>
      </p:sp>
      <p:sp>
        <p:nvSpPr>
          <p:cNvPr id="18" name="TextBox 17"/>
          <p:cNvSpPr txBox="1"/>
          <p:nvPr/>
        </p:nvSpPr>
        <p:spPr>
          <a:xfrm>
            <a:off x="5424616" y="4761471"/>
            <a:ext cx="1309816" cy="276999"/>
          </a:xfrm>
          <a:prstGeom prst="rect">
            <a:avLst/>
          </a:prstGeom>
          <a:solidFill>
            <a:schemeClr val="accent1">
              <a:lumMod val="20000"/>
              <a:lumOff val="80000"/>
            </a:schemeClr>
          </a:solidFill>
        </p:spPr>
        <p:txBody>
          <a:bodyPr wrap="square" rtlCol="0">
            <a:spAutoFit/>
          </a:bodyPr>
          <a:lstStyle/>
          <a:p>
            <a:r>
              <a:rPr lang="en-US" sz="1200" dirty="0" smtClean="0"/>
              <a:t>Cold angle valve</a:t>
            </a:r>
            <a:endParaRPr lang="zh-CN" altLang="en-US" sz="1200" dirty="0"/>
          </a:p>
        </p:txBody>
      </p:sp>
      <p:sp>
        <p:nvSpPr>
          <p:cNvPr id="19" name="TextBox 18"/>
          <p:cNvSpPr txBox="1"/>
          <p:nvPr/>
        </p:nvSpPr>
        <p:spPr>
          <a:xfrm>
            <a:off x="6248400" y="3904737"/>
            <a:ext cx="869092" cy="276999"/>
          </a:xfrm>
          <a:prstGeom prst="rect">
            <a:avLst/>
          </a:prstGeom>
          <a:solidFill>
            <a:schemeClr val="accent1">
              <a:lumMod val="20000"/>
              <a:lumOff val="80000"/>
            </a:schemeClr>
          </a:solidFill>
        </p:spPr>
        <p:txBody>
          <a:bodyPr wrap="square" rtlCol="0">
            <a:spAutoFit/>
          </a:bodyPr>
          <a:lstStyle/>
          <a:p>
            <a:r>
              <a:rPr lang="en-US" sz="1200" dirty="0" smtClean="0"/>
              <a:t>Inlet pipe</a:t>
            </a:r>
            <a:endParaRPr lang="zh-CN" altLang="en-US" sz="1200" dirty="0"/>
          </a:p>
        </p:txBody>
      </p:sp>
      <p:sp>
        <p:nvSpPr>
          <p:cNvPr id="20" name="TextBox 19"/>
          <p:cNvSpPr txBox="1"/>
          <p:nvPr/>
        </p:nvSpPr>
        <p:spPr>
          <a:xfrm>
            <a:off x="1556951" y="3945924"/>
            <a:ext cx="930876" cy="276999"/>
          </a:xfrm>
          <a:prstGeom prst="rect">
            <a:avLst/>
          </a:prstGeom>
          <a:solidFill>
            <a:schemeClr val="accent1">
              <a:lumMod val="20000"/>
              <a:lumOff val="80000"/>
            </a:schemeClr>
          </a:solidFill>
        </p:spPr>
        <p:txBody>
          <a:bodyPr wrap="square" rtlCol="0">
            <a:spAutoFit/>
          </a:bodyPr>
          <a:lstStyle/>
          <a:p>
            <a:r>
              <a:rPr lang="en-US" sz="1200" dirty="0" smtClean="0"/>
              <a:t>Inlet pipe</a:t>
            </a:r>
            <a:endParaRPr lang="zh-CN" altLang="en-US" sz="1200" dirty="0"/>
          </a:p>
        </p:txBody>
      </p:sp>
      <p:sp>
        <p:nvSpPr>
          <p:cNvPr id="24" name="流程图: 可选过程 23"/>
          <p:cNvSpPr/>
          <p:nvPr/>
        </p:nvSpPr>
        <p:spPr>
          <a:xfrm>
            <a:off x="1705232" y="3348681"/>
            <a:ext cx="518984" cy="210065"/>
          </a:xfrm>
          <a:prstGeom prst="flowChartAlternateProces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chemeClr val="bg1"/>
                </a:solidFill>
              </a:ln>
              <a:solidFill>
                <a:schemeClr val="bg1"/>
              </a:solidFill>
            </a:endParaRPr>
          </a:p>
        </p:txBody>
      </p:sp>
      <p:sp>
        <p:nvSpPr>
          <p:cNvPr id="25" name="TextBox 24"/>
          <p:cNvSpPr txBox="1"/>
          <p:nvPr/>
        </p:nvSpPr>
        <p:spPr>
          <a:xfrm>
            <a:off x="2351902" y="2953265"/>
            <a:ext cx="1429265" cy="276999"/>
          </a:xfrm>
          <a:prstGeom prst="rect">
            <a:avLst/>
          </a:prstGeom>
          <a:solidFill>
            <a:schemeClr val="accent1">
              <a:lumMod val="20000"/>
              <a:lumOff val="80000"/>
            </a:schemeClr>
          </a:solidFill>
        </p:spPr>
        <p:txBody>
          <a:bodyPr wrap="square" rtlCol="0">
            <a:spAutoFit/>
          </a:bodyPr>
          <a:lstStyle/>
          <a:p>
            <a:r>
              <a:rPr lang="en-US" altLang="zh-CN" sz="1200" dirty="0" smtClean="0"/>
              <a:t>Pure water</a:t>
            </a:r>
            <a:r>
              <a:rPr lang="en-US" sz="1200" dirty="0" smtClean="0"/>
              <a:t> pipe</a:t>
            </a:r>
            <a:endParaRPr lang="zh-CN" altLang="en-US" sz="1200" dirty="0"/>
          </a:p>
        </p:txBody>
      </p:sp>
      <p:sp>
        <p:nvSpPr>
          <p:cNvPr id="26" name="TextBox 25"/>
          <p:cNvSpPr txBox="1"/>
          <p:nvPr/>
        </p:nvSpPr>
        <p:spPr>
          <a:xfrm>
            <a:off x="6965091" y="2965623"/>
            <a:ext cx="1264509" cy="276999"/>
          </a:xfrm>
          <a:prstGeom prst="rect">
            <a:avLst/>
          </a:prstGeom>
          <a:solidFill>
            <a:schemeClr val="accent1">
              <a:lumMod val="20000"/>
              <a:lumOff val="80000"/>
            </a:schemeClr>
          </a:solidFill>
        </p:spPr>
        <p:txBody>
          <a:bodyPr wrap="square" rtlCol="0">
            <a:spAutoFit/>
          </a:bodyPr>
          <a:lstStyle/>
          <a:p>
            <a:r>
              <a:rPr lang="en-US" altLang="zh-CN" sz="1200" dirty="0" smtClean="0"/>
              <a:t>Pure water</a:t>
            </a:r>
            <a:r>
              <a:rPr lang="en-US" sz="1200" dirty="0" smtClean="0"/>
              <a:t> pipe</a:t>
            </a:r>
            <a:endParaRPr lang="zh-CN" altLang="en-US" sz="1200" dirty="0"/>
          </a:p>
        </p:txBody>
      </p:sp>
      <p:sp>
        <p:nvSpPr>
          <p:cNvPr id="31" name="TextBox 30"/>
          <p:cNvSpPr txBox="1"/>
          <p:nvPr/>
        </p:nvSpPr>
        <p:spPr>
          <a:xfrm>
            <a:off x="794951" y="4765590"/>
            <a:ext cx="1342768" cy="276999"/>
          </a:xfrm>
          <a:prstGeom prst="rect">
            <a:avLst/>
          </a:prstGeom>
          <a:solidFill>
            <a:schemeClr val="accent1">
              <a:lumMod val="20000"/>
              <a:lumOff val="80000"/>
            </a:schemeClr>
          </a:solidFill>
        </p:spPr>
        <p:txBody>
          <a:bodyPr wrap="square" rtlCol="0">
            <a:spAutoFit/>
          </a:bodyPr>
          <a:lstStyle/>
          <a:p>
            <a:r>
              <a:rPr lang="en-US" sz="1200" dirty="0" smtClean="0"/>
              <a:t>Cold angle valve</a:t>
            </a:r>
            <a:endParaRPr lang="zh-CN" altLang="en-US" sz="1200" dirty="0"/>
          </a:p>
        </p:txBody>
      </p:sp>
      <p:sp>
        <p:nvSpPr>
          <p:cNvPr id="32" name="流程图: 可选过程 31"/>
          <p:cNvSpPr/>
          <p:nvPr/>
        </p:nvSpPr>
        <p:spPr>
          <a:xfrm>
            <a:off x="6380204" y="3352800"/>
            <a:ext cx="518984" cy="210065"/>
          </a:xfrm>
          <a:prstGeom prst="flowChartAlternateProces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chemeClr val="bg1"/>
                </a:solidFill>
              </a:ln>
              <a:solidFill>
                <a:schemeClr val="bg1"/>
              </a:solidFill>
            </a:endParaRPr>
          </a:p>
        </p:txBody>
      </p:sp>
      <p:sp>
        <p:nvSpPr>
          <p:cNvPr id="33" name="TextBox 32"/>
          <p:cNvSpPr txBox="1"/>
          <p:nvPr/>
        </p:nvSpPr>
        <p:spPr>
          <a:xfrm>
            <a:off x="2269522" y="1099754"/>
            <a:ext cx="2351905" cy="284203"/>
          </a:xfrm>
          <a:prstGeom prst="rect">
            <a:avLst/>
          </a:prstGeom>
          <a:solidFill>
            <a:schemeClr val="accent1">
              <a:lumMod val="20000"/>
              <a:lumOff val="80000"/>
            </a:schemeClr>
          </a:solidFill>
        </p:spPr>
        <p:txBody>
          <a:bodyPr wrap="square" rtlCol="0">
            <a:spAutoFit/>
          </a:bodyPr>
          <a:lstStyle/>
          <a:p>
            <a:r>
              <a:rPr lang="en-US" sz="1200" dirty="0" smtClean="0"/>
              <a:t>RO machine pure water </a:t>
            </a:r>
            <a:r>
              <a:rPr lang="en-US" altLang="zh-CN" sz="1200" dirty="0" smtClean="0"/>
              <a:t>outlet </a:t>
            </a:r>
            <a:endParaRPr lang="zh-CN" altLang="en-US" sz="1200" dirty="0"/>
          </a:p>
        </p:txBody>
      </p:sp>
      <p:sp>
        <p:nvSpPr>
          <p:cNvPr id="34" name="TextBox 33"/>
          <p:cNvSpPr txBox="1"/>
          <p:nvPr/>
        </p:nvSpPr>
        <p:spPr>
          <a:xfrm>
            <a:off x="6932141" y="1075042"/>
            <a:ext cx="2211859" cy="276999"/>
          </a:xfrm>
          <a:prstGeom prst="rect">
            <a:avLst/>
          </a:prstGeom>
          <a:solidFill>
            <a:schemeClr val="accent1">
              <a:lumMod val="20000"/>
              <a:lumOff val="80000"/>
            </a:schemeClr>
          </a:solidFill>
        </p:spPr>
        <p:txBody>
          <a:bodyPr wrap="square" rtlCol="0">
            <a:spAutoFit/>
          </a:bodyPr>
          <a:lstStyle/>
          <a:p>
            <a:r>
              <a:rPr lang="en-US" sz="1200" dirty="0" smtClean="0"/>
              <a:t>RO machine pure water </a:t>
            </a:r>
            <a:r>
              <a:rPr lang="en-US" altLang="zh-CN" sz="1200" dirty="0" smtClean="0"/>
              <a:t>outlet </a:t>
            </a:r>
            <a:endParaRPr lang="zh-CN" altLang="en-US" sz="1200" dirty="0"/>
          </a:p>
        </p:txBody>
      </p:sp>
      <p:cxnSp>
        <p:nvCxnSpPr>
          <p:cNvPr id="27" name="直接箭头连接符 26"/>
          <p:cNvCxnSpPr/>
          <p:nvPr/>
        </p:nvCxnSpPr>
        <p:spPr>
          <a:xfrm rot="5400000">
            <a:off x="1538720" y="1719271"/>
            <a:ext cx="285488" cy="71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p:nvPr/>
        </p:nvCxnSpPr>
        <p:spPr>
          <a:xfrm rot="5400000" flipH="1" flipV="1">
            <a:off x="2051637" y="1765764"/>
            <a:ext cx="38065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p:nvPr/>
        </p:nvCxnSpPr>
        <p:spPr>
          <a:xfrm rot="10800000">
            <a:off x="2347767" y="3242366"/>
            <a:ext cx="428628" cy="21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rot="5400000" flipH="1" flipV="1">
            <a:off x="2729939" y="3801248"/>
            <a:ext cx="570975"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直接箭头连接符 35"/>
          <p:cNvCxnSpPr/>
          <p:nvPr/>
        </p:nvCxnSpPr>
        <p:spPr>
          <a:xfrm rot="5400000" flipH="1" flipV="1">
            <a:off x="2587722" y="3967647"/>
            <a:ext cx="28548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rot="10800000">
            <a:off x="1822988" y="3718179"/>
            <a:ext cx="428628" cy="21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p:nvPr/>
        </p:nvCxnSpPr>
        <p:spPr>
          <a:xfrm>
            <a:off x="1583960" y="4396673"/>
            <a:ext cx="500066" cy="21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p:nvPr/>
        </p:nvCxnSpPr>
        <p:spPr>
          <a:xfrm flipV="1">
            <a:off x="6215449" y="4399005"/>
            <a:ext cx="531341" cy="1235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圆角矩形标注 36"/>
          <p:cNvSpPr/>
          <p:nvPr/>
        </p:nvSpPr>
        <p:spPr>
          <a:xfrm>
            <a:off x="160638" y="3200400"/>
            <a:ext cx="766118" cy="543697"/>
          </a:xfrm>
          <a:prstGeom prst="wedgeRoundRectCallout">
            <a:avLst>
              <a:gd name="adj1" fmla="val 131297"/>
              <a:gd name="adj2" fmla="val 131984"/>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Total inlet pipe</a:t>
            </a:r>
            <a:endParaRPr lang="zh-CN" altLang="en-US" sz="1200" dirty="0">
              <a:solidFill>
                <a:schemeClr val="tx1"/>
              </a:solidFill>
            </a:endParaRPr>
          </a:p>
        </p:txBody>
      </p:sp>
      <p:sp>
        <p:nvSpPr>
          <p:cNvPr id="71" name="圆角矩形标注 70"/>
          <p:cNvSpPr/>
          <p:nvPr/>
        </p:nvSpPr>
        <p:spPr>
          <a:xfrm>
            <a:off x="5090984" y="1297459"/>
            <a:ext cx="939113" cy="877330"/>
          </a:xfrm>
          <a:prstGeom prst="wedgeRoundRectCallout">
            <a:avLst>
              <a:gd name="adj1" fmla="val 194957"/>
              <a:gd name="adj2" fmla="val 245599"/>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No water in and out of RO machine</a:t>
            </a:r>
            <a:endParaRPr lang="en-US" altLang="zh-CN" sz="1200" kern="0" dirty="0" smtClean="0">
              <a:sym typeface="MS Reference Specialty" panose="05000500000000000000" pitchFamily="2" charset="2"/>
            </a:endParaRPr>
          </a:p>
        </p:txBody>
      </p:sp>
      <p:sp>
        <p:nvSpPr>
          <p:cNvPr id="53" name="圆角矩形标注 52"/>
          <p:cNvSpPr/>
          <p:nvPr/>
        </p:nvSpPr>
        <p:spPr>
          <a:xfrm>
            <a:off x="8192532" y="5095102"/>
            <a:ext cx="951468" cy="630197"/>
          </a:xfrm>
          <a:prstGeom prst="wedgeRoundRectCallout">
            <a:avLst>
              <a:gd name="adj1" fmla="val -131273"/>
              <a:gd name="adj2" fmla="val -191909"/>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RO machine water inlet</a:t>
            </a:r>
            <a:endParaRPr lang="zh-CN" altLang="en-US" sz="1200" dirty="0">
              <a:solidFill>
                <a:schemeClr val="tx1"/>
              </a:solidFill>
            </a:endParaRPr>
          </a:p>
        </p:txBody>
      </p:sp>
      <p:pic>
        <p:nvPicPr>
          <p:cNvPr id="28" name="Picture 3"/>
          <p:cNvPicPr>
            <a:picLocks noChangeAspect="1" noChangeArrowheads="1"/>
          </p:cNvPicPr>
          <p:nvPr/>
        </p:nvPicPr>
        <p:blipFill>
          <a:blip r:embed="rId3" cstate="print">
            <a:clrChange>
              <a:clrFrom>
                <a:srgbClr val="FFFFFE"/>
              </a:clrFrom>
              <a:clrTo>
                <a:srgbClr val="FFFFFE">
                  <a:alpha val="0"/>
                </a:srgbClr>
              </a:clrTo>
            </a:clrChange>
            <a:extLst>
              <a:ext uri="{28A0092B-C50C-407E-A947-70E740481C1C}">
                <a14:useLocalDpi xmlns:a14="http://schemas.microsoft.com/office/drawing/2010/main" xmlns="" val="0"/>
              </a:ext>
            </a:extLst>
          </a:blip>
          <a:srcRect/>
          <a:stretch>
            <a:fillRect/>
          </a:stretch>
        </p:blipFill>
        <p:spPr bwMode="auto">
          <a:xfrm>
            <a:off x="5621886" y="1031035"/>
            <a:ext cx="2739932" cy="47955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7" name="Picture 3"/>
          <p:cNvPicPr>
            <a:picLocks noChangeAspect="1" noChangeArrowheads="1"/>
          </p:cNvPicPr>
          <p:nvPr/>
        </p:nvPicPr>
        <p:blipFill>
          <a:blip r:embed="rId3" cstate="print">
            <a:clrChange>
              <a:clrFrom>
                <a:srgbClr val="FFFFFE"/>
              </a:clrFrom>
              <a:clrTo>
                <a:srgbClr val="FFFFFE">
                  <a:alpha val="0"/>
                </a:srgbClr>
              </a:clrTo>
            </a:clrChange>
            <a:extLst>
              <a:ext uri="{28A0092B-C50C-407E-A947-70E740481C1C}">
                <a14:useLocalDpi xmlns:a14="http://schemas.microsoft.com/office/drawing/2010/main" xmlns="" val="0"/>
              </a:ext>
            </a:extLst>
          </a:blip>
          <a:srcRect/>
          <a:stretch>
            <a:fillRect/>
          </a:stretch>
        </p:blipFill>
        <p:spPr bwMode="auto">
          <a:xfrm>
            <a:off x="788488" y="988153"/>
            <a:ext cx="2739932" cy="47955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4" name="灯片编号占位符 53"/>
          <p:cNvSpPr>
            <a:spLocks noGrp="1"/>
          </p:cNvSpPr>
          <p:nvPr>
            <p:ph type="sldNum" sz="quarter" idx="12"/>
          </p:nvPr>
        </p:nvSpPr>
        <p:spPr/>
        <p:txBody>
          <a:bodyPr/>
          <a:lstStyle/>
          <a:p>
            <a:fld id="{7E3AF99F-76E7-41BC-BC3B-28E0C2273351}" type="slidenum">
              <a:rPr lang="zh-CN" altLang="en-US" smtClean="0"/>
              <a:pPr/>
              <a:t>5</a:t>
            </a:fld>
            <a:endParaRPr lang="zh-CN" altLang="en-US"/>
          </a:p>
        </p:txBody>
      </p:sp>
      <p:grpSp>
        <p:nvGrpSpPr>
          <p:cNvPr id="2" name="组合 59"/>
          <p:cNvGrpSpPr/>
          <p:nvPr/>
        </p:nvGrpSpPr>
        <p:grpSpPr>
          <a:xfrm rot="17100000">
            <a:off x="187187" y="216467"/>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标题 21"/>
          <p:cNvSpPr txBox="1"/>
          <p:nvPr/>
        </p:nvSpPr>
        <p:spPr>
          <a:xfrm>
            <a:off x="668220" y="177531"/>
            <a:ext cx="6708764" cy="430520"/>
          </a:xfrm>
          <a:prstGeom prst="rect">
            <a:avLst/>
          </a:prstGeom>
          <a:solidFill>
            <a:srgbClr val="A6CAEE"/>
          </a:solidFill>
        </p:spPr>
        <p:txBody>
          <a:bodyPr/>
          <a:lstStyle/>
          <a:p>
            <a:r>
              <a:rPr lang="en-US" sz="2400" b="1" dirty="0" smtClean="0"/>
              <a:t>Principle Diagram of the </a:t>
            </a:r>
            <a:r>
              <a:rPr lang="en-US" sz="2400" b="1" dirty="0" smtClean="0">
                <a:sym typeface="方正正纤黑简体"/>
              </a:rPr>
              <a:t>P</a:t>
            </a:r>
            <a:r>
              <a:rPr lang="en-US" altLang="zh-CN" sz="2400" b="1" dirty="0" smtClean="0">
                <a:sym typeface="方正正纤黑简体"/>
              </a:rPr>
              <a:t>urifying Faucet</a:t>
            </a:r>
            <a:endParaRPr lang="zh-CN" altLang="en-US" sz="2400" b="1" dirty="0"/>
          </a:p>
        </p:txBody>
      </p:sp>
      <p:sp>
        <p:nvSpPr>
          <p:cNvPr id="15" name="TextBox 14"/>
          <p:cNvSpPr txBox="1"/>
          <p:nvPr/>
        </p:nvSpPr>
        <p:spPr>
          <a:xfrm>
            <a:off x="1186249" y="5943600"/>
            <a:ext cx="1717590" cy="369332"/>
          </a:xfrm>
          <a:prstGeom prst="rect">
            <a:avLst/>
          </a:prstGeom>
          <a:solidFill>
            <a:schemeClr val="accent1">
              <a:lumMod val="60000"/>
              <a:lumOff val="40000"/>
            </a:schemeClr>
          </a:solidFill>
        </p:spPr>
        <p:txBody>
          <a:bodyPr wrap="square" rtlCol="0">
            <a:spAutoFit/>
          </a:bodyPr>
          <a:lstStyle/>
          <a:p>
            <a:pPr algn="ctr"/>
            <a:r>
              <a:rPr lang="en-US" dirty="0" smtClean="0"/>
              <a:t>Service status</a:t>
            </a:r>
            <a:endParaRPr lang="zh-CN" altLang="en-US" dirty="0"/>
          </a:p>
        </p:txBody>
      </p:sp>
      <p:sp>
        <p:nvSpPr>
          <p:cNvPr id="16" name="TextBox 15"/>
          <p:cNvSpPr txBox="1"/>
          <p:nvPr/>
        </p:nvSpPr>
        <p:spPr>
          <a:xfrm>
            <a:off x="5894174" y="5918887"/>
            <a:ext cx="1655804" cy="383059"/>
          </a:xfrm>
          <a:prstGeom prst="rect">
            <a:avLst/>
          </a:prstGeom>
          <a:solidFill>
            <a:schemeClr val="accent1">
              <a:lumMod val="60000"/>
              <a:lumOff val="40000"/>
            </a:schemeClr>
          </a:solidFill>
        </p:spPr>
        <p:txBody>
          <a:bodyPr wrap="square" rtlCol="0">
            <a:spAutoFit/>
          </a:bodyPr>
          <a:lstStyle/>
          <a:p>
            <a:pPr algn="ctr"/>
            <a:r>
              <a:rPr lang="en-US" dirty="0" smtClean="0"/>
              <a:t>Close state</a:t>
            </a:r>
            <a:r>
              <a:rPr lang="en-US" altLang="zh-CN" dirty="0" smtClean="0"/>
              <a:t>s</a:t>
            </a:r>
            <a:endParaRPr lang="zh-CN" altLang="en-US" dirty="0"/>
          </a:p>
        </p:txBody>
      </p:sp>
      <p:sp>
        <p:nvSpPr>
          <p:cNvPr id="25" name="TextBox 24"/>
          <p:cNvSpPr txBox="1"/>
          <p:nvPr/>
        </p:nvSpPr>
        <p:spPr>
          <a:xfrm>
            <a:off x="2891481" y="3146855"/>
            <a:ext cx="2224216" cy="276999"/>
          </a:xfrm>
          <a:prstGeom prst="rect">
            <a:avLst/>
          </a:prstGeom>
          <a:solidFill>
            <a:schemeClr val="accent1">
              <a:lumMod val="20000"/>
              <a:lumOff val="80000"/>
            </a:schemeClr>
          </a:solidFill>
        </p:spPr>
        <p:txBody>
          <a:bodyPr wrap="square" rtlCol="0">
            <a:spAutoFit/>
          </a:bodyPr>
          <a:lstStyle/>
          <a:p>
            <a:r>
              <a:rPr lang="en-US" sz="1200" dirty="0" smtClean="0"/>
              <a:t>RO machine p</a:t>
            </a:r>
            <a:r>
              <a:rPr lang="en-US" altLang="zh-CN" sz="1200" dirty="0" smtClean="0"/>
              <a:t>ure water</a:t>
            </a:r>
            <a:r>
              <a:rPr lang="en-US" sz="1200" dirty="0" smtClean="0"/>
              <a:t> pipe</a:t>
            </a:r>
            <a:endParaRPr lang="zh-CN" altLang="en-US" sz="1200" dirty="0"/>
          </a:p>
        </p:txBody>
      </p:sp>
      <p:sp>
        <p:nvSpPr>
          <p:cNvPr id="31" name="TextBox 30"/>
          <p:cNvSpPr txBox="1"/>
          <p:nvPr/>
        </p:nvSpPr>
        <p:spPr>
          <a:xfrm>
            <a:off x="856735" y="4609071"/>
            <a:ext cx="1305698" cy="276999"/>
          </a:xfrm>
          <a:prstGeom prst="rect">
            <a:avLst/>
          </a:prstGeom>
          <a:solidFill>
            <a:schemeClr val="accent1">
              <a:lumMod val="20000"/>
              <a:lumOff val="80000"/>
            </a:schemeClr>
          </a:solidFill>
        </p:spPr>
        <p:txBody>
          <a:bodyPr wrap="square" rtlCol="0">
            <a:spAutoFit/>
          </a:bodyPr>
          <a:lstStyle/>
          <a:p>
            <a:r>
              <a:rPr lang="en-US" sz="1200" dirty="0" smtClean="0"/>
              <a:t>Cold angle valve</a:t>
            </a:r>
            <a:endParaRPr lang="zh-CN" altLang="en-US" sz="1200" dirty="0"/>
          </a:p>
        </p:txBody>
      </p:sp>
      <p:sp>
        <p:nvSpPr>
          <p:cNvPr id="33" name="TextBox 32"/>
          <p:cNvSpPr txBox="1"/>
          <p:nvPr/>
        </p:nvSpPr>
        <p:spPr>
          <a:xfrm>
            <a:off x="2331306" y="1099753"/>
            <a:ext cx="2265408" cy="276999"/>
          </a:xfrm>
          <a:prstGeom prst="rect">
            <a:avLst/>
          </a:prstGeom>
          <a:solidFill>
            <a:schemeClr val="accent1">
              <a:lumMod val="20000"/>
              <a:lumOff val="80000"/>
            </a:schemeClr>
          </a:solidFill>
        </p:spPr>
        <p:txBody>
          <a:bodyPr wrap="square" rtlCol="0">
            <a:spAutoFit/>
          </a:bodyPr>
          <a:lstStyle/>
          <a:p>
            <a:r>
              <a:rPr lang="en-US" sz="1200" dirty="0" smtClean="0"/>
              <a:t>RO machine pure water </a:t>
            </a:r>
            <a:r>
              <a:rPr lang="en-US" altLang="zh-CN" sz="1200" dirty="0" smtClean="0"/>
              <a:t>outlet </a:t>
            </a:r>
            <a:endParaRPr lang="zh-CN" altLang="en-US" sz="1200" dirty="0"/>
          </a:p>
        </p:txBody>
      </p:sp>
      <p:sp>
        <p:nvSpPr>
          <p:cNvPr id="29" name="TextBox 28"/>
          <p:cNvSpPr txBox="1"/>
          <p:nvPr/>
        </p:nvSpPr>
        <p:spPr>
          <a:xfrm>
            <a:off x="2323068" y="1449863"/>
            <a:ext cx="2310716" cy="276999"/>
          </a:xfrm>
          <a:prstGeom prst="rect">
            <a:avLst/>
          </a:prstGeom>
          <a:solidFill>
            <a:schemeClr val="accent1">
              <a:lumMod val="20000"/>
              <a:lumOff val="80000"/>
            </a:schemeClr>
          </a:solidFill>
        </p:spPr>
        <p:txBody>
          <a:bodyPr wrap="square" rtlCol="0">
            <a:spAutoFit/>
          </a:bodyPr>
          <a:lstStyle/>
          <a:p>
            <a:r>
              <a:rPr lang="en-US" sz="1200" dirty="0" smtClean="0"/>
              <a:t>RO machine wa</a:t>
            </a:r>
            <a:r>
              <a:rPr lang="en-US" altLang="zh-CN" sz="1200" dirty="0" smtClean="0"/>
              <a:t>stewater outlet </a:t>
            </a:r>
            <a:endParaRPr lang="zh-CN" altLang="en-US" sz="1200" dirty="0"/>
          </a:p>
        </p:txBody>
      </p:sp>
      <p:cxnSp>
        <p:nvCxnSpPr>
          <p:cNvPr id="35" name="直接箭头连接符 34"/>
          <p:cNvCxnSpPr/>
          <p:nvPr/>
        </p:nvCxnSpPr>
        <p:spPr>
          <a:xfrm rot="5400000">
            <a:off x="1550582" y="1665659"/>
            <a:ext cx="190325"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直接箭头连接符 35"/>
          <p:cNvCxnSpPr/>
          <p:nvPr/>
        </p:nvCxnSpPr>
        <p:spPr>
          <a:xfrm rot="5400000">
            <a:off x="1526363" y="2187700"/>
            <a:ext cx="285488" cy="71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1544595" y="4003589"/>
            <a:ext cx="383059" cy="1853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2199502" y="3954162"/>
            <a:ext cx="308919" cy="4448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2879124" y="3978876"/>
            <a:ext cx="370703" cy="45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标注 22"/>
          <p:cNvSpPr/>
          <p:nvPr/>
        </p:nvSpPr>
        <p:spPr>
          <a:xfrm>
            <a:off x="3546391" y="5115696"/>
            <a:ext cx="951468" cy="630197"/>
          </a:xfrm>
          <a:prstGeom prst="wedgeRoundRectCallout">
            <a:avLst>
              <a:gd name="adj1" fmla="val -149455"/>
              <a:gd name="adj2" fmla="val -199752"/>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RO machine water inlet</a:t>
            </a:r>
            <a:endParaRPr lang="zh-CN" altLang="en-US" sz="1200" dirty="0">
              <a:solidFill>
                <a:schemeClr val="tx1"/>
              </a:solidFill>
            </a:endParaRPr>
          </a:p>
        </p:txBody>
      </p:sp>
      <p:sp>
        <p:nvSpPr>
          <p:cNvPr id="41" name="圆角矩形标注 40"/>
          <p:cNvSpPr/>
          <p:nvPr/>
        </p:nvSpPr>
        <p:spPr>
          <a:xfrm>
            <a:off x="3822358" y="3855309"/>
            <a:ext cx="1046203" cy="679621"/>
          </a:xfrm>
          <a:prstGeom prst="wedgeRoundRectCallout">
            <a:avLst>
              <a:gd name="adj1" fmla="val -138469"/>
              <a:gd name="adj2" fmla="val -39864"/>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RO machine wastewater pipe</a:t>
            </a:r>
            <a:endParaRPr lang="zh-CN" altLang="en-US" sz="1200" dirty="0">
              <a:solidFill>
                <a:schemeClr val="tx1"/>
              </a:solidFill>
            </a:endParaRPr>
          </a:p>
        </p:txBody>
      </p:sp>
      <p:cxnSp>
        <p:nvCxnSpPr>
          <p:cNvPr id="45" name="直接连接符 44"/>
          <p:cNvCxnSpPr/>
          <p:nvPr/>
        </p:nvCxnSpPr>
        <p:spPr>
          <a:xfrm rot="5400000">
            <a:off x="7280291" y="3472466"/>
            <a:ext cx="190325" cy="14287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16200000" flipH="1">
            <a:off x="7284412" y="3476584"/>
            <a:ext cx="190325" cy="14287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5717059" y="4674973"/>
            <a:ext cx="1305698" cy="276999"/>
          </a:xfrm>
          <a:prstGeom prst="rect">
            <a:avLst/>
          </a:prstGeom>
          <a:solidFill>
            <a:schemeClr val="accent1">
              <a:lumMod val="20000"/>
              <a:lumOff val="80000"/>
            </a:schemeClr>
          </a:solidFill>
        </p:spPr>
        <p:txBody>
          <a:bodyPr wrap="square" rtlCol="0">
            <a:spAutoFit/>
          </a:bodyPr>
          <a:lstStyle/>
          <a:p>
            <a:r>
              <a:rPr lang="en-US" sz="1200" dirty="0" smtClean="0"/>
              <a:t>Cold angle valve</a:t>
            </a:r>
            <a:endParaRPr lang="zh-CN" altLang="en-US" sz="1200" dirty="0"/>
          </a:p>
        </p:txBody>
      </p:sp>
      <p:sp>
        <p:nvSpPr>
          <p:cNvPr id="50" name="矩形 49"/>
          <p:cNvSpPr/>
          <p:nvPr/>
        </p:nvSpPr>
        <p:spPr>
          <a:xfrm>
            <a:off x="6380206" y="4057135"/>
            <a:ext cx="383059" cy="1853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7047470" y="3982994"/>
            <a:ext cx="308919" cy="4448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7739448" y="3995352"/>
            <a:ext cx="370703" cy="45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TextBox 55"/>
          <p:cNvSpPr txBox="1"/>
          <p:nvPr/>
        </p:nvSpPr>
        <p:spPr>
          <a:xfrm>
            <a:off x="7727092" y="2817342"/>
            <a:ext cx="1157417" cy="646331"/>
          </a:xfrm>
          <a:prstGeom prst="rect">
            <a:avLst/>
          </a:prstGeom>
          <a:solidFill>
            <a:schemeClr val="accent1">
              <a:lumMod val="20000"/>
              <a:lumOff val="80000"/>
            </a:schemeClr>
          </a:solidFill>
        </p:spPr>
        <p:txBody>
          <a:bodyPr wrap="square" rtlCol="0">
            <a:spAutoFit/>
          </a:bodyPr>
          <a:lstStyle/>
          <a:p>
            <a:r>
              <a:rPr lang="en-US" sz="1200" dirty="0" smtClean="0"/>
              <a:t>RO machine p</a:t>
            </a:r>
            <a:r>
              <a:rPr lang="en-US" altLang="zh-CN" sz="1200" dirty="0" smtClean="0"/>
              <a:t>ure water</a:t>
            </a:r>
            <a:r>
              <a:rPr lang="en-US" sz="1200" dirty="0" smtClean="0"/>
              <a:t> pipe</a:t>
            </a:r>
            <a:endParaRPr lang="zh-CN" altLang="en-US" sz="1200" dirty="0"/>
          </a:p>
        </p:txBody>
      </p:sp>
      <p:sp>
        <p:nvSpPr>
          <p:cNvPr id="57" name="圆角矩形标注 56"/>
          <p:cNvSpPr/>
          <p:nvPr/>
        </p:nvSpPr>
        <p:spPr>
          <a:xfrm>
            <a:off x="8097797" y="3711147"/>
            <a:ext cx="1046203" cy="679621"/>
          </a:xfrm>
          <a:prstGeom prst="wedgeRoundRectCallout">
            <a:avLst>
              <a:gd name="adj1" fmla="val -85319"/>
              <a:gd name="adj2" fmla="val -28955"/>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RO machine wastewater pipe</a:t>
            </a:r>
            <a:endParaRPr lang="zh-CN" altLang="en-US" sz="1200" dirty="0">
              <a:solidFill>
                <a:schemeClr val="tx1"/>
              </a:solidFill>
            </a:endParaRPr>
          </a:p>
        </p:txBody>
      </p:sp>
      <p:sp>
        <p:nvSpPr>
          <p:cNvPr id="58" name="TextBox 57"/>
          <p:cNvSpPr txBox="1"/>
          <p:nvPr/>
        </p:nvSpPr>
        <p:spPr>
          <a:xfrm>
            <a:off x="7175153" y="955592"/>
            <a:ext cx="1820565" cy="461665"/>
          </a:xfrm>
          <a:prstGeom prst="rect">
            <a:avLst/>
          </a:prstGeom>
          <a:solidFill>
            <a:schemeClr val="accent1">
              <a:lumMod val="20000"/>
              <a:lumOff val="80000"/>
            </a:schemeClr>
          </a:solidFill>
        </p:spPr>
        <p:txBody>
          <a:bodyPr wrap="square" rtlCol="0">
            <a:spAutoFit/>
          </a:bodyPr>
          <a:lstStyle/>
          <a:p>
            <a:r>
              <a:rPr lang="en-US" sz="1200" dirty="0" smtClean="0"/>
              <a:t>RO machine pure water </a:t>
            </a:r>
            <a:r>
              <a:rPr lang="en-US" altLang="zh-CN" sz="1200" dirty="0" smtClean="0"/>
              <a:t>outlet </a:t>
            </a:r>
            <a:endParaRPr lang="zh-CN" altLang="en-US" sz="1200" dirty="0"/>
          </a:p>
        </p:txBody>
      </p:sp>
      <p:sp>
        <p:nvSpPr>
          <p:cNvPr id="59" name="TextBox 58"/>
          <p:cNvSpPr txBox="1"/>
          <p:nvPr/>
        </p:nvSpPr>
        <p:spPr>
          <a:xfrm>
            <a:off x="7133966" y="1507523"/>
            <a:ext cx="1528120" cy="461665"/>
          </a:xfrm>
          <a:prstGeom prst="rect">
            <a:avLst/>
          </a:prstGeom>
          <a:solidFill>
            <a:schemeClr val="accent1">
              <a:lumMod val="20000"/>
              <a:lumOff val="80000"/>
            </a:schemeClr>
          </a:solidFill>
        </p:spPr>
        <p:txBody>
          <a:bodyPr wrap="square" rtlCol="0">
            <a:spAutoFit/>
          </a:bodyPr>
          <a:lstStyle/>
          <a:p>
            <a:r>
              <a:rPr lang="en-US" sz="1200" dirty="0" smtClean="0"/>
              <a:t>RO machine wa</a:t>
            </a:r>
            <a:r>
              <a:rPr lang="en-US" altLang="zh-CN" sz="1200" dirty="0" smtClean="0"/>
              <a:t>stewater outlet </a:t>
            </a:r>
            <a:endParaRPr lang="zh-CN" altLang="en-US" sz="1200" dirty="0"/>
          </a:p>
        </p:txBody>
      </p:sp>
      <p:cxnSp>
        <p:nvCxnSpPr>
          <p:cNvPr id="65" name="直接箭头连接符 64"/>
          <p:cNvCxnSpPr/>
          <p:nvPr/>
        </p:nvCxnSpPr>
        <p:spPr>
          <a:xfrm>
            <a:off x="1428728" y="4380625"/>
            <a:ext cx="357190" cy="21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6" name="直接箭头连接符 65"/>
          <p:cNvCxnSpPr/>
          <p:nvPr/>
        </p:nvCxnSpPr>
        <p:spPr>
          <a:xfrm rot="5400000" flipH="1" flipV="1">
            <a:off x="1809907" y="3714751"/>
            <a:ext cx="38065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7" name="直接箭头连接符 66"/>
          <p:cNvCxnSpPr/>
          <p:nvPr/>
        </p:nvCxnSpPr>
        <p:spPr>
          <a:xfrm rot="5400000">
            <a:off x="2180445" y="4033620"/>
            <a:ext cx="570975"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 name="直接箭头连接符 67"/>
          <p:cNvCxnSpPr/>
          <p:nvPr/>
        </p:nvCxnSpPr>
        <p:spPr>
          <a:xfrm rot="5400000" flipH="1" flipV="1">
            <a:off x="2443194" y="3744438"/>
            <a:ext cx="38065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9" name="直接箭头连接符 68"/>
          <p:cNvCxnSpPr/>
          <p:nvPr/>
        </p:nvCxnSpPr>
        <p:spPr>
          <a:xfrm rot="5400000" flipH="1" flipV="1">
            <a:off x="2788885" y="3626407"/>
            <a:ext cx="28548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0" name="直接箭头连接符 69"/>
          <p:cNvCxnSpPr/>
          <p:nvPr/>
        </p:nvCxnSpPr>
        <p:spPr>
          <a:xfrm>
            <a:off x="6345203" y="4430053"/>
            <a:ext cx="357190" cy="21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5" name="圆角矩形标注 54"/>
          <p:cNvSpPr/>
          <p:nvPr/>
        </p:nvSpPr>
        <p:spPr>
          <a:xfrm>
            <a:off x="5243384" y="3253946"/>
            <a:ext cx="766118" cy="543697"/>
          </a:xfrm>
          <a:prstGeom prst="wedgeRoundRectCallout">
            <a:avLst>
              <a:gd name="adj1" fmla="val 131297"/>
              <a:gd name="adj2" fmla="val 131984"/>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Total inlet pipe</a:t>
            </a:r>
            <a:endParaRPr lang="zh-CN" altLang="en-US" sz="1200" dirty="0">
              <a:solidFill>
                <a:schemeClr val="tx1"/>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圆角矩形标注 51"/>
          <p:cNvSpPr/>
          <p:nvPr/>
        </p:nvSpPr>
        <p:spPr>
          <a:xfrm>
            <a:off x="148281" y="1569308"/>
            <a:ext cx="1285102" cy="704335"/>
          </a:xfrm>
          <a:prstGeom prst="wedgeRoundRectCallout">
            <a:avLst>
              <a:gd name="adj1" fmla="val 69942"/>
              <a:gd name="adj2" fmla="val 217553"/>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solidFill>
                  <a:schemeClr val="tx1"/>
                </a:solidFill>
              </a:rPr>
              <a:t>Wastewater</a:t>
            </a:r>
            <a:r>
              <a:rPr lang="en-US" sz="1200" dirty="0" smtClean="0">
                <a:solidFill>
                  <a:schemeClr val="tx1"/>
                </a:solidFill>
              </a:rPr>
              <a:t> outlet is connected to the sewer</a:t>
            </a:r>
            <a:endParaRPr lang="zh-CN" altLang="en-US" sz="1200" dirty="0">
              <a:solidFill>
                <a:schemeClr val="tx1"/>
              </a:solidFill>
            </a:endParaRPr>
          </a:p>
        </p:txBody>
      </p:sp>
      <p:pic>
        <p:nvPicPr>
          <p:cNvPr id="41" name="Picture 3"/>
          <p:cNvPicPr>
            <a:picLocks noChangeAspect="1" noChangeArrowheads="1"/>
          </p:cNvPicPr>
          <p:nvPr/>
        </p:nvPicPr>
        <p:blipFill>
          <a:blip r:embed="rId3" cstate="print">
            <a:clrChange>
              <a:clrFrom>
                <a:srgbClr val="FFFFFE"/>
              </a:clrFrom>
              <a:clrTo>
                <a:srgbClr val="FFFFFE">
                  <a:alpha val="0"/>
                </a:srgbClr>
              </a:clrTo>
            </a:clrChange>
            <a:extLst>
              <a:ext uri="{28A0092B-C50C-407E-A947-70E740481C1C}">
                <a14:useLocalDpi xmlns:a14="http://schemas.microsoft.com/office/drawing/2010/main" xmlns="" val="0"/>
              </a:ext>
            </a:extLst>
          </a:blip>
          <a:srcRect/>
          <a:stretch>
            <a:fillRect/>
          </a:stretch>
        </p:blipFill>
        <p:spPr bwMode="auto">
          <a:xfrm>
            <a:off x="5407025" y="981607"/>
            <a:ext cx="2739932" cy="47955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0" name="Picture 2"/>
          <p:cNvPicPr>
            <a:picLocks noChangeAspect="1" noChangeArrowheads="1"/>
          </p:cNvPicPr>
          <p:nvPr/>
        </p:nvPicPr>
        <p:blipFill>
          <a:blip r:embed="rId4">
            <a:clrChange>
              <a:clrFrom>
                <a:srgbClr val="FFFFFE"/>
              </a:clrFrom>
              <a:clrTo>
                <a:srgbClr val="FFFFFE">
                  <a:alpha val="0"/>
                </a:srgbClr>
              </a:clrTo>
            </a:clrChange>
            <a:extLst>
              <a:ext uri="{28A0092B-C50C-407E-A947-70E740481C1C}">
                <a14:useLocalDpi xmlns:a14="http://schemas.microsoft.com/office/drawing/2010/main" xmlns="" val="0"/>
              </a:ext>
            </a:extLst>
          </a:blip>
          <a:srcRect/>
          <a:stretch>
            <a:fillRect/>
          </a:stretch>
        </p:blipFill>
        <p:spPr bwMode="auto">
          <a:xfrm>
            <a:off x="658625" y="957608"/>
            <a:ext cx="2924444" cy="47955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0" name="圆角矩形标注 29"/>
          <p:cNvSpPr/>
          <p:nvPr/>
        </p:nvSpPr>
        <p:spPr>
          <a:xfrm>
            <a:off x="8093676" y="3748217"/>
            <a:ext cx="1050324" cy="391296"/>
          </a:xfrm>
          <a:prstGeom prst="wedgeRoundRectCallout">
            <a:avLst>
              <a:gd name="adj1" fmla="val -105973"/>
              <a:gd name="adj2" fmla="val -43552"/>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solidFill>
                  <a:schemeClr val="tx1"/>
                </a:solidFill>
              </a:rPr>
              <a:t>Wastewater pipe</a:t>
            </a:r>
            <a:endParaRPr lang="zh-CN" altLang="en-US" sz="1200" dirty="0">
              <a:solidFill>
                <a:schemeClr val="tx1"/>
              </a:solidFill>
            </a:endParaRPr>
          </a:p>
        </p:txBody>
      </p:sp>
      <p:sp>
        <p:nvSpPr>
          <p:cNvPr id="23" name="圆角矩形标注 22"/>
          <p:cNvSpPr/>
          <p:nvPr/>
        </p:nvSpPr>
        <p:spPr>
          <a:xfrm>
            <a:off x="3323969" y="3682315"/>
            <a:ext cx="1062680" cy="333631"/>
          </a:xfrm>
          <a:prstGeom prst="wedgeRoundRectCallout">
            <a:avLst>
              <a:gd name="adj1" fmla="val -159707"/>
              <a:gd name="adj2" fmla="val -81018"/>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solidFill>
                  <a:schemeClr val="tx1"/>
                </a:solidFill>
              </a:rPr>
              <a:t>Wastewater pipe</a:t>
            </a:r>
            <a:endParaRPr lang="zh-CN" altLang="en-US" sz="1200" dirty="0">
              <a:solidFill>
                <a:schemeClr val="tx1"/>
              </a:solidFill>
            </a:endParaRPr>
          </a:p>
        </p:txBody>
      </p:sp>
      <p:sp>
        <p:nvSpPr>
          <p:cNvPr id="54" name="灯片编号占位符 53"/>
          <p:cNvSpPr>
            <a:spLocks noGrp="1"/>
          </p:cNvSpPr>
          <p:nvPr>
            <p:ph type="sldNum" sz="quarter" idx="12"/>
          </p:nvPr>
        </p:nvSpPr>
        <p:spPr/>
        <p:txBody>
          <a:bodyPr/>
          <a:lstStyle/>
          <a:p>
            <a:fld id="{7E3AF99F-76E7-41BC-BC3B-28E0C2273351}" type="slidenum">
              <a:rPr lang="zh-CN" altLang="en-US" smtClean="0"/>
              <a:pPr/>
              <a:t>6</a:t>
            </a:fld>
            <a:endParaRPr lang="zh-CN" altLang="en-US"/>
          </a:p>
        </p:txBody>
      </p:sp>
      <p:grpSp>
        <p:nvGrpSpPr>
          <p:cNvPr id="2" name="组合 59"/>
          <p:cNvGrpSpPr/>
          <p:nvPr/>
        </p:nvGrpSpPr>
        <p:grpSpPr>
          <a:xfrm rot="17100000">
            <a:off x="199546" y="204111"/>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标题 21"/>
          <p:cNvSpPr txBox="1"/>
          <p:nvPr/>
        </p:nvSpPr>
        <p:spPr>
          <a:xfrm>
            <a:off x="655864" y="177531"/>
            <a:ext cx="3693715" cy="430520"/>
          </a:xfrm>
          <a:prstGeom prst="rect">
            <a:avLst/>
          </a:prstGeom>
          <a:solidFill>
            <a:srgbClr val="A6CAEE"/>
          </a:solidFill>
        </p:spPr>
        <p:txBody>
          <a:bodyPr/>
          <a:lstStyle/>
          <a:p>
            <a:pPr>
              <a:lnSpc>
                <a:spcPct val="90000"/>
              </a:lnSpc>
              <a:spcBef>
                <a:spcPct val="0"/>
              </a:spcBef>
            </a:pPr>
            <a:r>
              <a:rPr lang="en-US" altLang="zh-CN" sz="2400" b="1" dirty="0" smtClean="0">
                <a:ea typeface="黑体" panose="02010609060101010101" charset="-122"/>
                <a:sym typeface="方正正纤黑简体"/>
              </a:rPr>
              <a:t>Installation Diagram</a:t>
            </a:r>
            <a:endParaRPr lang="en-US" altLang="zh-CN" sz="2400" b="1" dirty="0" smtClean="0">
              <a:latin typeface="Arial" panose="020B0604020202020204" pitchFamily="34" charset="0"/>
            </a:endParaRPr>
          </a:p>
        </p:txBody>
      </p:sp>
      <p:sp>
        <p:nvSpPr>
          <p:cNvPr id="15" name="TextBox 14"/>
          <p:cNvSpPr txBox="1"/>
          <p:nvPr/>
        </p:nvSpPr>
        <p:spPr>
          <a:xfrm>
            <a:off x="704335" y="5795319"/>
            <a:ext cx="2817340" cy="646331"/>
          </a:xfrm>
          <a:prstGeom prst="rect">
            <a:avLst/>
          </a:prstGeom>
          <a:solidFill>
            <a:schemeClr val="accent1">
              <a:lumMod val="60000"/>
              <a:lumOff val="40000"/>
            </a:schemeClr>
          </a:solidFill>
        </p:spPr>
        <p:txBody>
          <a:bodyPr wrap="square" rtlCol="0">
            <a:spAutoFit/>
          </a:bodyPr>
          <a:lstStyle/>
          <a:p>
            <a:pPr algn="ctr"/>
            <a:r>
              <a:rPr lang="en-US" dirty="0" smtClean="0"/>
              <a:t>Installation Method of Traditional Faucet</a:t>
            </a:r>
            <a:endParaRPr lang="zh-CN" altLang="en-US" dirty="0"/>
          </a:p>
        </p:txBody>
      </p:sp>
      <p:sp>
        <p:nvSpPr>
          <p:cNvPr id="18" name="TextBox 17"/>
          <p:cNvSpPr txBox="1"/>
          <p:nvPr/>
        </p:nvSpPr>
        <p:spPr>
          <a:xfrm>
            <a:off x="5486400" y="4650260"/>
            <a:ext cx="1309816" cy="276999"/>
          </a:xfrm>
          <a:prstGeom prst="rect">
            <a:avLst/>
          </a:prstGeom>
          <a:solidFill>
            <a:schemeClr val="accent1">
              <a:lumMod val="20000"/>
              <a:lumOff val="80000"/>
            </a:schemeClr>
          </a:solidFill>
        </p:spPr>
        <p:txBody>
          <a:bodyPr wrap="square" rtlCol="0">
            <a:spAutoFit/>
          </a:bodyPr>
          <a:lstStyle/>
          <a:p>
            <a:r>
              <a:rPr lang="en-US" sz="1200" dirty="0" smtClean="0"/>
              <a:t>Cold angle valve</a:t>
            </a:r>
            <a:endParaRPr lang="zh-CN" altLang="en-US" sz="1200" dirty="0"/>
          </a:p>
        </p:txBody>
      </p:sp>
      <p:sp>
        <p:nvSpPr>
          <p:cNvPr id="20" name="TextBox 19"/>
          <p:cNvSpPr txBox="1"/>
          <p:nvPr/>
        </p:nvSpPr>
        <p:spPr>
          <a:xfrm>
            <a:off x="1569306" y="3847070"/>
            <a:ext cx="852617" cy="276999"/>
          </a:xfrm>
          <a:prstGeom prst="rect">
            <a:avLst/>
          </a:prstGeom>
          <a:solidFill>
            <a:schemeClr val="accent1">
              <a:lumMod val="20000"/>
              <a:lumOff val="80000"/>
            </a:schemeClr>
          </a:solidFill>
        </p:spPr>
        <p:txBody>
          <a:bodyPr wrap="square" rtlCol="0">
            <a:spAutoFit/>
          </a:bodyPr>
          <a:lstStyle/>
          <a:p>
            <a:r>
              <a:rPr lang="en-US" sz="1200" dirty="0" smtClean="0"/>
              <a:t>Inlet pipe</a:t>
            </a:r>
            <a:endParaRPr lang="zh-CN" altLang="en-US" sz="1200" dirty="0"/>
          </a:p>
        </p:txBody>
      </p:sp>
      <p:sp>
        <p:nvSpPr>
          <p:cNvPr id="24" name="流程图: 可选过程 23"/>
          <p:cNvSpPr/>
          <p:nvPr/>
        </p:nvSpPr>
        <p:spPr>
          <a:xfrm>
            <a:off x="1754658" y="3286897"/>
            <a:ext cx="518984" cy="197710"/>
          </a:xfrm>
          <a:prstGeom prst="flowChartAlternateProces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chemeClr val="bg1"/>
                </a:solidFill>
              </a:ln>
              <a:solidFill>
                <a:schemeClr val="bg1"/>
              </a:solidFill>
            </a:endParaRPr>
          </a:p>
        </p:txBody>
      </p:sp>
      <p:sp>
        <p:nvSpPr>
          <p:cNvPr id="25" name="TextBox 24"/>
          <p:cNvSpPr txBox="1"/>
          <p:nvPr/>
        </p:nvSpPr>
        <p:spPr>
          <a:xfrm>
            <a:off x="2351902" y="2953265"/>
            <a:ext cx="1429265" cy="276999"/>
          </a:xfrm>
          <a:prstGeom prst="rect">
            <a:avLst/>
          </a:prstGeom>
          <a:solidFill>
            <a:schemeClr val="accent1">
              <a:lumMod val="20000"/>
              <a:lumOff val="80000"/>
            </a:schemeClr>
          </a:solidFill>
        </p:spPr>
        <p:txBody>
          <a:bodyPr wrap="square" rtlCol="0">
            <a:spAutoFit/>
          </a:bodyPr>
          <a:lstStyle/>
          <a:p>
            <a:r>
              <a:rPr lang="en-US" altLang="zh-CN" sz="1200" dirty="0" smtClean="0"/>
              <a:t>Pure water</a:t>
            </a:r>
            <a:r>
              <a:rPr lang="en-US" sz="1200" dirty="0" smtClean="0"/>
              <a:t> pipe</a:t>
            </a:r>
            <a:endParaRPr lang="zh-CN" altLang="en-US" sz="1200" dirty="0"/>
          </a:p>
        </p:txBody>
      </p:sp>
      <p:sp>
        <p:nvSpPr>
          <p:cNvPr id="26" name="TextBox 25"/>
          <p:cNvSpPr txBox="1"/>
          <p:nvPr/>
        </p:nvSpPr>
        <p:spPr>
          <a:xfrm>
            <a:off x="7521145" y="3212759"/>
            <a:ext cx="1264509" cy="276999"/>
          </a:xfrm>
          <a:prstGeom prst="rect">
            <a:avLst/>
          </a:prstGeom>
          <a:solidFill>
            <a:schemeClr val="accent1">
              <a:lumMod val="20000"/>
              <a:lumOff val="80000"/>
            </a:schemeClr>
          </a:solidFill>
        </p:spPr>
        <p:txBody>
          <a:bodyPr wrap="square" rtlCol="0">
            <a:spAutoFit/>
          </a:bodyPr>
          <a:lstStyle/>
          <a:p>
            <a:r>
              <a:rPr lang="en-US" altLang="zh-CN" sz="1200" dirty="0" smtClean="0"/>
              <a:t>Pure water</a:t>
            </a:r>
            <a:r>
              <a:rPr lang="en-US" sz="1200" dirty="0" smtClean="0"/>
              <a:t> pipe</a:t>
            </a:r>
            <a:endParaRPr lang="zh-CN" altLang="en-US" sz="1200" dirty="0"/>
          </a:p>
        </p:txBody>
      </p:sp>
      <p:sp>
        <p:nvSpPr>
          <p:cNvPr id="31" name="TextBox 30"/>
          <p:cNvSpPr txBox="1"/>
          <p:nvPr/>
        </p:nvSpPr>
        <p:spPr>
          <a:xfrm>
            <a:off x="807308" y="4703807"/>
            <a:ext cx="1342768" cy="276999"/>
          </a:xfrm>
          <a:prstGeom prst="rect">
            <a:avLst/>
          </a:prstGeom>
          <a:solidFill>
            <a:schemeClr val="accent1">
              <a:lumMod val="20000"/>
              <a:lumOff val="80000"/>
            </a:schemeClr>
          </a:solidFill>
        </p:spPr>
        <p:txBody>
          <a:bodyPr wrap="square" rtlCol="0">
            <a:spAutoFit/>
          </a:bodyPr>
          <a:lstStyle/>
          <a:p>
            <a:r>
              <a:rPr lang="en-US" sz="1200" dirty="0" smtClean="0"/>
              <a:t>Cold angle valve</a:t>
            </a:r>
            <a:endParaRPr lang="zh-CN" altLang="en-US" sz="1200" dirty="0"/>
          </a:p>
        </p:txBody>
      </p:sp>
      <p:sp>
        <p:nvSpPr>
          <p:cNvPr id="33" name="TextBox 32"/>
          <p:cNvSpPr txBox="1"/>
          <p:nvPr/>
        </p:nvSpPr>
        <p:spPr>
          <a:xfrm>
            <a:off x="2306592" y="1025615"/>
            <a:ext cx="2351905" cy="284203"/>
          </a:xfrm>
          <a:prstGeom prst="rect">
            <a:avLst/>
          </a:prstGeom>
          <a:solidFill>
            <a:schemeClr val="accent1">
              <a:lumMod val="20000"/>
              <a:lumOff val="80000"/>
            </a:schemeClr>
          </a:solidFill>
        </p:spPr>
        <p:txBody>
          <a:bodyPr wrap="square" rtlCol="0">
            <a:spAutoFit/>
          </a:bodyPr>
          <a:lstStyle/>
          <a:p>
            <a:r>
              <a:rPr lang="en-US" sz="1200" dirty="0" smtClean="0"/>
              <a:t>RO machine pure water </a:t>
            </a:r>
            <a:r>
              <a:rPr lang="en-US" altLang="zh-CN" sz="1200" dirty="0" smtClean="0"/>
              <a:t>outlet </a:t>
            </a:r>
            <a:endParaRPr lang="zh-CN" altLang="en-US" sz="1200" dirty="0"/>
          </a:p>
        </p:txBody>
      </p:sp>
      <p:sp>
        <p:nvSpPr>
          <p:cNvPr id="34" name="TextBox 33"/>
          <p:cNvSpPr txBox="1"/>
          <p:nvPr/>
        </p:nvSpPr>
        <p:spPr>
          <a:xfrm>
            <a:off x="6932141" y="1075042"/>
            <a:ext cx="2211859" cy="276999"/>
          </a:xfrm>
          <a:prstGeom prst="rect">
            <a:avLst/>
          </a:prstGeom>
          <a:solidFill>
            <a:schemeClr val="accent1">
              <a:lumMod val="20000"/>
              <a:lumOff val="80000"/>
            </a:schemeClr>
          </a:solidFill>
        </p:spPr>
        <p:txBody>
          <a:bodyPr wrap="square" rtlCol="0">
            <a:spAutoFit/>
          </a:bodyPr>
          <a:lstStyle/>
          <a:p>
            <a:r>
              <a:rPr lang="en-US" sz="1200" dirty="0" smtClean="0"/>
              <a:t>RO machine pure water </a:t>
            </a:r>
            <a:r>
              <a:rPr lang="en-US" altLang="zh-CN" sz="1200" dirty="0" smtClean="0"/>
              <a:t>outlet </a:t>
            </a:r>
            <a:endParaRPr lang="zh-CN" altLang="en-US" sz="1200" dirty="0"/>
          </a:p>
        </p:txBody>
      </p:sp>
      <p:sp>
        <p:nvSpPr>
          <p:cNvPr id="42" name="TextBox 41"/>
          <p:cNvSpPr txBox="1"/>
          <p:nvPr/>
        </p:nvSpPr>
        <p:spPr>
          <a:xfrm>
            <a:off x="5342237" y="5787081"/>
            <a:ext cx="2817340" cy="646331"/>
          </a:xfrm>
          <a:prstGeom prst="rect">
            <a:avLst/>
          </a:prstGeom>
          <a:solidFill>
            <a:schemeClr val="accent1">
              <a:lumMod val="60000"/>
              <a:lumOff val="40000"/>
            </a:schemeClr>
          </a:solidFill>
        </p:spPr>
        <p:txBody>
          <a:bodyPr wrap="square" rtlCol="0">
            <a:spAutoFit/>
          </a:bodyPr>
          <a:lstStyle/>
          <a:p>
            <a:pPr algn="ctr"/>
            <a:r>
              <a:rPr lang="en-US" dirty="0" smtClean="0"/>
              <a:t>Installation Method of </a:t>
            </a:r>
            <a:r>
              <a:rPr lang="en-US" altLang="zh-CN" dirty="0" smtClean="0">
                <a:sym typeface="方正正纤黑简体"/>
              </a:rPr>
              <a:t>Purifying Faucet</a:t>
            </a:r>
            <a:endParaRPr lang="zh-CN" altLang="en-US" dirty="0"/>
          </a:p>
        </p:txBody>
      </p:sp>
      <p:sp>
        <p:nvSpPr>
          <p:cNvPr id="43" name="TextBox 42"/>
          <p:cNvSpPr txBox="1"/>
          <p:nvPr/>
        </p:nvSpPr>
        <p:spPr>
          <a:xfrm>
            <a:off x="6911544" y="1458096"/>
            <a:ext cx="1528120" cy="461665"/>
          </a:xfrm>
          <a:prstGeom prst="rect">
            <a:avLst/>
          </a:prstGeom>
          <a:solidFill>
            <a:schemeClr val="accent1">
              <a:lumMod val="20000"/>
              <a:lumOff val="80000"/>
            </a:schemeClr>
          </a:solidFill>
        </p:spPr>
        <p:txBody>
          <a:bodyPr wrap="square" rtlCol="0">
            <a:spAutoFit/>
          </a:bodyPr>
          <a:lstStyle/>
          <a:p>
            <a:r>
              <a:rPr lang="en-US" sz="1200" dirty="0" smtClean="0"/>
              <a:t>RO machine wa</a:t>
            </a:r>
            <a:r>
              <a:rPr lang="en-US" altLang="zh-CN" sz="1200" dirty="0" smtClean="0"/>
              <a:t>stewater outlet </a:t>
            </a:r>
            <a:endParaRPr lang="zh-CN" altLang="en-US" sz="1200" dirty="0"/>
          </a:p>
        </p:txBody>
      </p:sp>
      <p:sp>
        <p:nvSpPr>
          <p:cNvPr id="46" name="矩形 45"/>
          <p:cNvSpPr/>
          <p:nvPr/>
        </p:nvSpPr>
        <p:spPr>
          <a:xfrm>
            <a:off x="6157784" y="4032421"/>
            <a:ext cx="383059" cy="1853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标注 44"/>
          <p:cNvSpPr/>
          <p:nvPr/>
        </p:nvSpPr>
        <p:spPr>
          <a:xfrm>
            <a:off x="4625546" y="3105665"/>
            <a:ext cx="766118" cy="543697"/>
          </a:xfrm>
          <a:prstGeom prst="wedgeRoundRectCallout">
            <a:avLst>
              <a:gd name="adj1" fmla="val 182910"/>
              <a:gd name="adj2" fmla="val 150166"/>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Total inlet pipe</a:t>
            </a:r>
            <a:endParaRPr lang="zh-CN" altLang="en-US" sz="1200" dirty="0">
              <a:solidFill>
                <a:schemeClr val="tx1"/>
              </a:solidFill>
            </a:endParaRPr>
          </a:p>
        </p:txBody>
      </p:sp>
      <p:sp>
        <p:nvSpPr>
          <p:cNvPr id="50" name="矩形 49"/>
          <p:cNvSpPr/>
          <p:nvPr/>
        </p:nvSpPr>
        <p:spPr>
          <a:xfrm>
            <a:off x="6825048" y="3921210"/>
            <a:ext cx="308919" cy="4448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7529384" y="3958280"/>
            <a:ext cx="370703" cy="45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标注 48"/>
          <p:cNvSpPr/>
          <p:nvPr/>
        </p:nvSpPr>
        <p:spPr>
          <a:xfrm>
            <a:off x="8044251" y="4959177"/>
            <a:ext cx="951468" cy="630197"/>
          </a:xfrm>
          <a:prstGeom prst="wedgeRoundRectCallout">
            <a:avLst>
              <a:gd name="adj1" fmla="val -140364"/>
              <a:gd name="adj2" fmla="val -174262"/>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RO machine water inlet</a:t>
            </a:r>
            <a:endParaRPr lang="zh-CN" altLang="en-US" sz="1200" dirty="0">
              <a:solidFill>
                <a:schemeClr val="tx1"/>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7</a:t>
            </a:fld>
            <a:endParaRPr lang="zh-CN" altLang="en-US"/>
          </a:p>
        </p:txBody>
      </p:sp>
      <p:grpSp>
        <p:nvGrpSpPr>
          <p:cNvPr id="2" name="组合 59"/>
          <p:cNvGrpSpPr/>
          <p:nvPr/>
        </p:nvGrpSpPr>
        <p:grpSpPr>
          <a:xfrm rot="17100000">
            <a:off x="199545" y="154683"/>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标题 21"/>
          <p:cNvSpPr txBox="1"/>
          <p:nvPr/>
        </p:nvSpPr>
        <p:spPr>
          <a:xfrm>
            <a:off x="668221" y="115747"/>
            <a:ext cx="4996309" cy="430520"/>
          </a:xfrm>
          <a:prstGeom prst="rect">
            <a:avLst/>
          </a:prstGeom>
          <a:solidFill>
            <a:srgbClr val="A6CAEE"/>
          </a:solidFill>
        </p:spPr>
        <p:txBody>
          <a:bodyPr/>
          <a:lstStyle/>
          <a:p>
            <a:pPr>
              <a:lnSpc>
                <a:spcPct val="90000"/>
              </a:lnSpc>
              <a:spcBef>
                <a:spcPct val="0"/>
              </a:spcBef>
            </a:pPr>
            <a:r>
              <a:rPr lang="en-US" sz="2400" b="1" dirty="0" smtClean="0"/>
              <a:t>Features of </a:t>
            </a:r>
            <a:r>
              <a:rPr lang="en-US" altLang="zh-CN" sz="2400" b="1" dirty="0" smtClean="0">
                <a:sym typeface="方正正纤黑简体"/>
              </a:rPr>
              <a:t>Purifying Faucet</a:t>
            </a:r>
            <a:endParaRPr lang="en-US" altLang="zh-CN" sz="2400" b="1" dirty="0" smtClean="0">
              <a:latin typeface="Arial" panose="020B0604020202020204" pitchFamily="34" charset="0"/>
            </a:endParaRPr>
          </a:p>
        </p:txBody>
      </p:sp>
      <p:pic>
        <p:nvPicPr>
          <p:cNvPr id="9" name="Picture 2"/>
          <p:cNvPicPr>
            <a:picLocks noChangeAspect="1" noChangeArrowheads="1"/>
          </p:cNvPicPr>
          <p:nvPr/>
        </p:nvPicPr>
        <p:blipFill>
          <a:blip r:embed="rId3">
            <a:clrChange>
              <a:clrFrom>
                <a:srgbClr val="EEF3FA"/>
              </a:clrFrom>
              <a:clrTo>
                <a:srgbClr val="EEF3FA">
                  <a:alpha val="0"/>
                </a:srgbClr>
              </a:clrTo>
            </a:clrChange>
            <a:extLst>
              <a:ext uri="{28A0092B-C50C-407E-A947-70E740481C1C}">
                <a14:useLocalDpi xmlns:a14="http://schemas.microsoft.com/office/drawing/2010/main" xmlns="" val="0"/>
              </a:ext>
            </a:extLst>
          </a:blip>
          <a:srcRect/>
          <a:stretch>
            <a:fillRect/>
          </a:stretch>
        </p:blipFill>
        <p:spPr bwMode="auto">
          <a:xfrm>
            <a:off x="3211125" y="1828802"/>
            <a:ext cx="5502461" cy="47744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extBox 9"/>
          <p:cNvSpPr txBox="1"/>
          <p:nvPr/>
        </p:nvSpPr>
        <p:spPr>
          <a:xfrm>
            <a:off x="395416" y="1433384"/>
            <a:ext cx="5931244" cy="1395254"/>
          </a:xfrm>
          <a:prstGeom prst="rect">
            <a:avLst/>
          </a:prstGeom>
          <a:noFill/>
        </p:spPr>
        <p:txBody>
          <a:bodyPr wrap="square" rtlCol="0">
            <a:spAutoFit/>
          </a:bodyPr>
          <a:lstStyle/>
          <a:p>
            <a:pPr marL="342900" indent="-342900">
              <a:lnSpc>
                <a:spcPts val="2600"/>
              </a:lnSpc>
              <a:buAutoNum type="arabicPeriod"/>
            </a:pPr>
            <a:r>
              <a:rPr lang="en-US" dirty="0" smtClean="0"/>
              <a:t>We use high-precision ceramic disk, and there is no leakage. Highly integrated waterways, open or close at the same time the three waterways of inlet water, pure water and wastewater.</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8</a:t>
            </a:fld>
            <a:endParaRPr lang="zh-CN" altLang="en-US"/>
          </a:p>
        </p:txBody>
      </p:sp>
      <p:sp>
        <p:nvSpPr>
          <p:cNvPr id="10" name="TextBox 9"/>
          <p:cNvSpPr txBox="1"/>
          <p:nvPr/>
        </p:nvSpPr>
        <p:spPr>
          <a:xfrm>
            <a:off x="172996" y="827902"/>
            <a:ext cx="5350474" cy="4591000"/>
          </a:xfrm>
          <a:prstGeom prst="rect">
            <a:avLst/>
          </a:prstGeom>
          <a:noFill/>
        </p:spPr>
        <p:txBody>
          <a:bodyPr wrap="square" rtlCol="0">
            <a:spAutoFit/>
          </a:bodyPr>
          <a:lstStyle/>
          <a:p>
            <a:pPr marL="342900" indent="-342900">
              <a:lnSpc>
                <a:spcPts val="2600"/>
              </a:lnSpc>
              <a:buAutoNum type="arabicPeriod" startAt="2"/>
            </a:pPr>
            <a:r>
              <a:rPr lang="en-US" b="1" dirty="0" smtClean="0"/>
              <a:t>Patented product, split valve core structure.</a:t>
            </a:r>
          </a:p>
          <a:p>
            <a:pPr marL="342900" indent="-342900">
              <a:lnSpc>
                <a:spcPts val="2600"/>
              </a:lnSpc>
            </a:pPr>
            <a:r>
              <a:rPr lang="en-US" b="1" dirty="0" smtClean="0"/>
              <a:t> </a:t>
            </a:r>
          </a:p>
          <a:p>
            <a:pPr marL="342900" indent="-342900">
              <a:lnSpc>
                <a:spcPts val="2600"/>
              </a:lnSpc>
            </a:pPr>
            <a:r>
              <a:rPr lang="en-US" dirty="0" smtClean="0"/>
              <a:t>      It can still </a:t>
            </a:r>
            <a:r>
              <a:rPr lang="en-US" altLang="zh-CN" dirty="0" smtClean="0"/>
              <a:t>keep</a:t>
            </a:r>
            <a:r>
              <a:rPr lang="en-US" dirty="0" smtClean="0"/>
              <a:t> the integrity of the appearance</a:t>
            </a:r>
            <a:r>
              <a:rPr lang="zh-CN" altLang="en-US" dirty="0" smtClean="0"/>
              <a:t>， </a:t>
            </a:r>
            <a:r>
              <a:rPr lang="en-US" altLang="zh-CN" dirty="0" smtClean="0"/>
              <a:t>u</a:t>
            </a:r>
            <a:r>
              <a:rPr lang="en-US" dirty="0" smtClean="0"/>
              <a:t>nder the premise of ensuring the strength and sealing performance.</a:t>
            </a:r>
          </a:p>
          <a:p>
            <a:pPr marL="342900" indent="-342900">
              <a:lnSpc>
                <a:spcPts val="2600"/>
              </a:lnSpc>
            </a:pPr>
            <a:endParaRPr lang="en-US" dirty="0" smtClean="0"/>
          </a:p>
          <a:p>
            <a:pPr marL="342900" indent="-342900">
              <a:lnSpc>
                <a:spcPts val="2600"/>
              </a:lnSpc>
            </a:pPr>
            <a:r>
              <a:rPr lang="en-US" dirty="0" smtClean="0"/>
              <a:t>      The valve body </a:t>
            </a:r>
            <a:r>
              <a:rPr lang="en-US" altLang="zh-CN" dirty="0" smtClean="0"/>
              <a:t>adopts</a:t>
            </a:r>
            <a:r>
              <a:rPr lang="en-US" dirty="0" smtClean="0"/>
              <a:t>  high-strength PPO material, and the water hammer is 1.05MPa cycled 100,000 times, which can be easily dealt with.</a:t>
            </a:r>
          </a:p>
          <a:p>
            <a:pPr marL="342900" indent="-342900">
              <a:lnSpc>
                <a:spcPts val="2600"/>
              </a:lnSpc>
            </a:pPr>
            <a:r>
              <a:rPr lang="en-US" dirty="0" smtClean="0"/>
              <a:t>      </a:t>
            </a:r>
          </a:p>
          <a:p>
            <a:pPr marL="342900" indent="-342900"/>
            <a:endParaRPr lang="en-US" dirty="0" smtClean="0"/>
          </a:p>
          <a:p>
            <a:pPr marL="342900" indent="-342900"/>
            <a:endParaRPr lang="zh-CN" altLang="en-US" dirty="0" smtClean="0"/>
          </a:p>
          <a:p>
            <a:pPr marL="342900" indent="-342900"/>
            <a:endParaRPr lang="zh-CN" altLang="en-US" dirty="0"/>
          </a:p>
        </p:txBody>
      </p:sp>
      <p:pic>
        <p:nvPicPr>
          <p:cNvPr id="13" name="Picture 2"/>
          <p:cNvPicPr>
            <a:picLocks noChangeAspect="1" noChangeArrowheads="1"/>
          </p:cNvPicPr>
          <p:nvPr/>
        </p:nvPicPr>
        <p:blipFill>
          <a:blip r:embed="rId3">
            <a:clrChange>
              <a:clrFrom>
                <a:srgbClr val="EEF3FA"/>
              </a:clrFrom>
              <a:clrTo>
                <a:srgbClr val="EEF3FA">
                  <a:alpha val="0"/>
                </a:srgbClr>
              </a:clrTo>
            </a:clrChange>
            <a:extLst>
              <a:ext uri="{28A0092B-C50C-407E-A947-70E740481C1C}">
                <a14:useLocalDpi xmlns:a14="http://schemas.microsoft.com/office/drawing/2010/main" xmlns="" val="0"/>
              </a:ext>
            </a:extLst>
          </a:blip>
          <a:srcRect/>
          <a:stretch>
            <a:fillRect/>
          </a:stretch>
        </p:blipFill>
        <p:spPr bwMode="auto">
          <a:xfrm>
            <a:off x="5128704" y="1804085"/>
            <a:ext cx="3817588" cy="38429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9</a:t>
            </a:fld>
            <a:endParaRPr lang="zh-CN" altLang="en-US"/>
          </a:p>
        </p:txBody>
      </p:sp>
      <p:pic>
        <p:nvPicPr>
          <p:cNvPr id="14" name="Picture 3" descr="H:\开关\单向逆止阀.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46607" y="4110924"/>
            <a:ext cx="1798638" cy="2395965"/>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4" descr="H:\开关\进水电磁阀.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756777" y="4049142"/>
            <a:ext cx="1798638" cy="2395965"/>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2" descr="H:\开关\常规水龙头.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523930" y="4086211"/>
            <a:ext cx="1798638" cy="2395965"/>
          </a:xfrm>
          <a:prstGeom prst="rect">
            <a:avLst/>
          </a:prstGeom>
          <a:noFill/>
          <a:extLst>
            <a:ext uri="{909E8E84-426E-40DD-AFC4-6F175D3DCCD1}">
              <a14:hiddenFill xmlns:a14="http://schemas.microsoft.com/office/drawing/2010/main" xmlns="">
                <a:solidFill>
                  <a:srgbClr val="FFFFFF"/>
                </a:solidFill>
              </a14:hiddenFill>
            </a:ext>
          </a:extLst>
        </p:spPr>
      </p:pic>
      <p:sp>
        <p:nvSpPr>
          <p:cNvPr id="17" name="TextBox 16"/>
          <p:cNvSpPr txBox="1"/>
          <p:nvPr/>
        </p:nvSpPr>
        <p:spPr>
          <a:xfrm>
            <a:off x="617837" y="457201"/>
            <a:ext cx="5857104" cy="4037003"/>
          </a:xfrm>
          <a:prstGeom prst="rect">
            <a:avLst/>
          </a:prstGeom>
          <a:noFill/>
        </p:spPr>
        <p:txBody>
          <a:bodyPr wrap="square" rtlCol="0">
            <a:spAutoFit/>
          </a:bodyPr>
          <a:lstStyle/>
          <a:p>
            <a:pPr marL="342900" indent="-342900">
              <a:lnSpc>
                <a:spcPts val="2600"/>
              </a:lnSpc>
              <a:buAutoNum type="arabicPeriod" startAt="3"/>
            </a:pPr>
            <a:r>
              <a:rPr lang="en-US" b="1" dirty="0" smtClean="0"/>
              <a:t>Save and reduce </a:t>
            </a:r>
            <a:r>
              <a:rPr lang="en-US" altLang="zh-CN" b="1" dirty="0" smtClean="0"/>
              <a:t>spare part , </a:t>
            </a:r>
            <a:r>
              <a:rPr lang="en-US" b="1" dirty="0" smtClean="0"/>
              <a:t>combined into one.</a:t>
            </a:r>
          </a:p>
          <a:p>
            <a:pPr marL="342900" indent="-342900">
              <a:lnSpc>
                <a:spcPts val="2600"/>
              </a:lnSpc>
            </a:pPr>
            <a:r>
              <a:rPr lang="en-US" dirty="0" smtClean="0"/>
              <a:t>      </a:t>
            </a:r>
          </a:p>
          <a:p>
            <a:pPr marL="342900" indent="-342900">
              <a:lnSpc>
                <a:spcPts val="2600"/>
              </a:lnSpc>
            </a:pPr>
            <a:r>
              <a:rPr lang="en-US" dirty="0" smtClean="0"/>
              <a:t>     U</a:t>
            </a:r>
            <a:r>
              <a:rPr lang="en-US" altLang="zh-CN" dirty="0" smtClean="0"/>
              <a:t>se our </a:t>
            </a:r>
            <a:r>
              <a:rPr lang="en-US" altLang="zh-CN" dirty="0" smtClean="0">
                <a:sym typeface="方正正纤黑简体"/>
              </a:rPr>
              <a:t>purifying faucet</a:t>
            </a:r>
            <a:r>
              <a:rPr lang="en-US" altLang="zh-CN" dirty="0" smtClean="0">
                <a:latin typeface="Arial" panose="020B0604020202020204" pitchFamily="34" charset="0"/>
                <a:sym typeface="方正正纤黑简体"/>
              </a:rPr>
              <a:t> </a:t>
            </a:r>
            <a:r>
              <a:rPr lang="en-US" dirty="0" smtClean="0"/>
              <a:t>can reduce the water inlet solenoid valve and check valve, and greatly reduce the quality risk brought by these electronic </a:t>
            </a:r>
            <a:r>
              <a:rPr lang="en-US" altLang="zh-CN" dirty="0" smtClean="0"/>
              <a:t>spare part</a:t>
            </a:r>
            <a:r>
              <a:rPr lang="en-US" dirty="0" smtClean="0"/>
              <a:t>.</a:t>
            </a:r>
          </a:p>
          <a:p>
            <a:pPr marL="342900" indent="-342900">
              <a:lnSpc>
                <a:spcPts val="2600"/>
              </a:lnSpc>
            </a:pPr>
            <a:r>
              <a:rPr lang="en-US" dirty="0" smtClean="0"/>
              <a:t>     </a:t>
            </a:r>
          </a:p>
          <a:p>
            <a:pPr marL="342900" indent="-342900">
              <a:lnSpc>
                <a:spcPts val="2600"/>
              </a:lnSpc>
            </a:pPr>
            <a:r>
              <a:rPr lang="en-US" dirty="0" smtClean="0"/>
              <a:t>      If there is a </a:t>
            </a:r>
            <a:r>
              <a:rPr lang="en-US" altLang="zh-CN" dirty="0" smtClean="0"/>
              <a:t>trouble</a:t>
            </a:r>
            <a:r>
              <a:rPr lang="en-US" dirty="0" smtClean="0"/>
              <a:t>, the traditional water inlet solenoid valve machine will </a:t>
            </a:r>
            <a:r>
              <a:rPr lang="en-US" altLang="zh-CN" dirty="0" smtClean="0"/>
              <a:t>always</a:t>
            </a:r>
            <a:r>
              <a:rPr lang="en-US" dirty="0" smtClean="0"/>
              <a:t> draining the </a:t>
            </a:r>
            <a:r>
              <a:rPr lang="en-US" altLang="zh-CN" dirty="0" smtClean="0"/>
              <a:t>waste</a:t>
            </a:r>
            <a:r>
              <a:rPr lang="en-US" dirty="0" smtClean="0"/>
              <a:t>water outlet, </a:t>
            </a:r>
            <a:r>
              <a:rPr lang="en-US" altLang="zh-CN" dirty="0" smtClean="0"/>
              <a:t>it will </a:t>
            </a:r>
            <a:r>
              <a:rPr lang="en-US" dirty="0" smtClean="0"/>
              <a:t>wast</a:t>
            </a:r>
            <a:r>
              <a:rPr lang="en-US" altLang="zh-CN" dirty="0" smtClean="0"/>
              <a:t>e</a:t>
            </a:r>
            <a:r>
              <a:rPr lang="en-US" dirty="0" smtClean="0"/>
              <a:t> a lot of water resources.</a:t>
            </a:r>
          </a:p>
          <a:p>
            <a:pPr marL="342900" indent="-342900"/>
            <a:r>
              <a:rPr lang="en-US" altLang="zh-CN" b="1" dirty="0" smtClean="0"/>
              <a:t>      </a:t>
            </a:r>
            <a:endParaRPr lang="zh-CN" altLang="en-US" b="1" dirty="0"/>
          </a:p>
        </p:txBody>
      </p:sp>
      <p:sp>
        <p:nvSpPr>
          <p:cNvPr id="18" name="矩形 17"/>
          <p:cNvSpPr/>
          <p:nvPr/>
        </p:nvSpPr>
        <p:spPr>
          <a:xfrm>
            <a:off x="766119" y="6091881"/>
            <a:ext cx="1705233" cy="506627"/>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Check valve</a:t>
            </a:r>
            <a:endParaRPr lang="zh-CN" altLang="en-US" dirty="0">
              <a:solidFill>
                <a:schemeClr val="tx1"/>
              </a:solidFill>
            </a:endParaRPr>
          </a:p>
        </p:txBody>
      </p:sp>
      <p:sp>
        <p:nvSpPr>
          <p:cNvPr id="19" name="矩形 18"/>
          <p:cNvSpPr/>
          <p:nvPr/>
        </p:nvSpPr>
        <p:spPr>
          <a:xfrm>
            <a:off x="3575223" y="6034217"/>
            <a:ext cx="2294237" cy="58900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Water inlet solenoid valve</a:t>
            </a:r>
            <a:endParaRPr lang="zh-CN" altLang="en-US" dirty="0">
              <a:solidFill>
                <a:schemeClr val="tx1"/>
              </a:solidFill>
            </a:endParaRPr>
          </a:p>
        </p:txBody>
      </p:sp>
      <p:sp>
        <p:nvSpPr>
          <p:cNvPr id="20" name="矩形 19"/>
          <p:cNvSpPr/>
          <p:nvPr/>
        </p:nvSpPr>
        <p:spPr>
          <a:xfrm>
            <a:off x="6685004" y="6100117"/>
            <a:ext cx="1767017" cy="490151"/>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Ordinary faucet</a:t>
            </a:r>
            <a:endParaRPr lang="zh-CN" altLang="en-US" dirty="0">
              <a:solidFill>
                <a:schemeClr val="tx1"/>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10</a:t>
            </a:fld>
            <a:endParaRPr lang="zh-CN" altLang="en-US"/>
          </a:p>
        </p:txBody>
      </p:sp>
      <p:sp>
        <p:nvSpPr>
          <p:cNvPr id="17" name="TextBox 16"/>
          <p:cNvSpPr txBox="1"/>
          <p:nvPr/>
        </p:nvSpPr>
        <p:spPr>
          <a:xfrm>
            <a:off x="654907" y="815547"/>
            <a:ext cx="5857104" cy="3703578"/>
          </a:xfrm>
          <a:prstGeom prst="rect">
            <a:avLst/>
          </a:prstGeom>
          <a:noFill/>
        </p:spPr>
        <p:txBody>
          <a:bodyPr wrap="square" rtlCol="0">
            <a:spAutoFit/>
          </a:bodyPr>
          <a:lstStyle/>
          <a:p>
            <a:pPr marL="342900" indent="-342900">
              <a:lnSpc>
                <a:spcPts val="2600"/>
              </a:lnSpc>
              <a:buAutoNum type="arabicPeriod" startAt="4"/>
            </a:pPr>
            <a:r>
              <a:rPr lang="en-US" b="1" dirty="0" smtClean="0"/>
              <a:t>Large flow 2/5” water inlet and outlet</a:t>
            </a:r>
          </a:p>
          <a:p>
            <a:pPr marL="342900" indent="-342900">
              <a:lnSpc>
                <a:spcPts val="2600"/>
              </a:lnSpc>
            </a:pPr>
            <a:endParaRPr lang="en-US" b="1" dirty="0" smtClean="0"/>
          </a:p>
          <a:p>
            <a:pPr marL="342900" indent="-342900">
              <a:lnSpc>
                <a:spcPts val="2600"/>
              </a:lnSpc>
            </a:pPr>
            <a:r>
              <a:rPr lang="en-US" dirty="0" smtClean="0"/>
              <a:t>      It adopts 2/5" water inlet and outlet pipes to meet the full-load operation of the booster pump, the requirement of large flow of water, and the </a:t>
            </a:r>
            <a:r>
              <a:rPr lang="en-US" altLang="zh-CN" dirty="0" smtClean="0"/>
              <a:t>w</a:t>
            </a:r>
            <a:r>
              <a:rPr lang="en-US" dirty="0" smtClean="0"/>
              <a:t>ater making noise is small.</a:t>
            </a:r>
          </a:p>
          <a:p>
            <a:pPr marL="342900" indent="-342900">
              <a:lnSpc>
                <a:spcPts val="2600"/>
              </a:lnSpc>
            </a:pPr>
            <a:r>
              <a:rPr lang="en-US" b="1" dirty="0" smtClean="0"/>
              <a:t>   </a:t>
            </a:r>
          </a:p>
          <a:p>
            <a:pPr marL="342900" indent="-342900">
              <a:lnSpc>
                <a:spcPts val="2600"/>
              </a:lnSpc>
            </a:pPr>
            <a:r>
              <a:rPr lang="en-US" b="1" dirty="0" smtClean="0"/>
              <a:t>      </a:t>
            </a:r>
            <a:r>
              <a:rPr lang="en-US" dirty="0" smtClean="0"/>
              <a:t>It is equipped with inlet and outlet water pipes, </a:t>
            </a:r>
            <a:r>
              <a:rPr lang="en-US" altLang="zh-CN" dirty="0" smtClean="0"/>
              <a:t>waste</a:t>
            </a:r>
            <a:r>
              <a:rPr lang="en-US" dirty="0" smtClean="0"/>
              <a:t>water pipes, and pure water pipes, which can be used directly after plugging in, </a:t>
            </a:r>
            <a:r>
              <a:rPr lang="en-US" altLang="zh-CN" dirty="0" smtClean="0"/>
              <a:t>e</a:t>
            </a:r>
            <a:r>
              <a:rPr lang="en-US" dirty="0" smtClean="0"/>
              <a:t>asy to connect.</a:t>
            </a:r>
            <a:endParaRPr lang="en-US" b="1" dirty="0" smtClean="0"/>
          </a:p>
          <a:p>
            <a:pPr marL="342900" indent="-342900"/>
            <a:r>
              <a:rPr lang="en-US" dirty="0" smtClean="0"/>
              <a:t>     </a:t>
            </a:r>
            <a:r>
              <a:rPr lang="en-US" altLang="zh-CN" b="1" dirty="0" smtClean="0"/>
              <a:t>      </a:t>
            </a:r>
            <a:endParaRPr lang="zh-CN" altLang="en-US" b="1" dirty="0"/>
          </a:p>
        </p:txBody>
      </p:sp>
      <p:pic>
        <p:nvPicPr>
          <p:cNvPr id="10" name="Picture 2"/>
          <p:cNvPicPr>
            <a:picLocks noChangeAspect="1" noChangeArrowheads="1"/>
          </p:cNvPicPr>
          <p:nvPr/>
        </p:nvPicPr>
        <p:blipFill>
          <a:blip r:embed="rId3">
            <a:clrChange>
              <a:clrFrom>
                <a:srgbClr val="EEF3FA"/>
              </a:clrFrom>
              <a:clrTo>
                <a:srgbClr val="EEF3FA">
                  <a:alpha val="0"/>
                </a:srgbClr>
              </a:clrTo>
            </a:clrChange>
            <a:extLst>
              <a:ext uri="{28A0092B-C50C-407E-A947-70E740481C1C}">
                <a14:useLocalDpi xmlns:a14="http://schemas.microsoft.com/office/drawing/2010/main" xmlns="" val="0"/>
              </a:ext>
            </a:extLst>
          </a:blip>
          <a:srcRect/>
          <a:stretch>
            <a:fillRect/>
          </a:stretch>
        </p:blipFill>
        <p:spPr bwMode="auto">
          <a:xfrm>
            <a:off x="6157132" y="1531806"/>
            <a:ext cx="2283148" cy="40679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矩形标注 10"/>
          <p:cNvSpPr/>
          <p:nvPr/>
        </p:nvSpPr>
        <p:spPr>
          <a:xfrm>
            <a:off x="5152769" y="5362832"/>
            <a:ext cx="1037968" cy="617838"/>
          </a:xfrm>
          <a:prstGeom prst="wedgeRectCallout">
            <a:avLst>
              <a:gd name="adj1" fmla="val 115624"/>
              <a:gd name="adj2" fmla="val -12285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2/5”</a:t>
            </a:r>
            <a:r>
              <a:rPr lang="en-US" altLang="zh-CN" dirty="0" smtClean="0">
                <a:solidFill>
                  <a:schemeClr val="tx1"/>
                </a:solidFill>
              </a:rPr>
              <a:t>pipe</a:t>
            </a:r>
            <a:endParaRPr lang="zh-CN" altLang="en-US" dirty="0">
              <a:solidFill>
                <a:schemeClr val="tx1"/>
              </a:solidFill>
            </a:endParaRPr>
          </a:p>
        </p:txBody>
      </p:sp>
      <p:sp>
        <p:nvSpPr>
          <p:cNvPr id="12" name="矩形标注 11"/>
          <p:cNvSpPr/>
          <p:nvPr/>
        </p:nvSpPr>
        <p:spPr>
          <a:xfrm>
            <a:off x="7368748" y="5478161"/>
            <a:ext cx="1037968" cy="617838"/>
          </a:xfrm>
          <a:prstGeom prst="wedgeRectCallout">
            <a:avLst>
              <a:gd name="adj1" fmla="val -66519"/>
              <a:gd name="adj2" fmla="val -13685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2/5”</a:t>
            </a:r>
            <a:r>
              <a:rPr lang="en-US" altLang="zh-CN" dirty="0" smtClean="0">
                <a:solidFill>
                  <a:schemeClr val="tx1"/>
                </a:solidFill>
              </a:rPr>
              <a:t>pipe</a:t>
            </a:r>
            <a:endParaRPr lang="zh-CN" altLang="en-US" dirty="0">
              <a:solidFill>
                <a:schemeClr val="tx1"/>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11</a:t>
            </a:fld>
            <a:endParaRPr lang="zh-CN" altLang="en-US"/>
          </a:p>
        </p:txBody>
      </p:sp>
      <p:sp>
        <p:nvSpPr>
          <p:cNvPr id="17" name="TextBox 16"/>
          <p:cNvSpPr txBox="1"/>
          <p:nvPr/>
        </p:nvSpPr>
        <p:spPr>
          <a:xfrm>
            <a:off x="729048" y="1000899"/>
            <a:ext cx="6252520" cy="1703030"/>
          </a:xfrm>
          <a:prstGeom prst="rect">
            <a:avLst/>
          </a:prstGeom>
          <a:noFill/>
        </p:spPr>
        <p:txBody>
          <a:bodyPr wrap="square" rtlCol="0">
            <a:spAutoFit/>
          </a:bodyPr>
          <a:lstStyle/>
          <a:p>
            <a:pPr marL="342900" indent="-342900">
              <a:lnSpc>
                <a:spcPts val="2600"/>
              </a:lnSpc>
              <a:buAutoNum type="arabicPeriod" startAt="5"/>
            </a:pPr>
            <a:r>
              <a:rPr lang="en-US" dirty="0" smtClean="0"/>
              <a:t>The wastewater can be seen directly, which is convenient for recycling and reducing waste.</a:t>
            </a:r>
            <a:r>
              <a:rPr lang="zh-CN" altLang="en-US" dirty="0" smtClean="0"/>
              <a:t>（</a:t>
            </a:r>
            <a:r>
              <a:rPr lang="en-US" altLang="zh-CN" dirty="0" smtClean="0"/>
              <a:t>PS: </a:t>
            </a:r>
            <a:r>
              <a:rPr lang="en-US" dirty="0" smtClean="0">
                <a:solidFill>
                  <a:srgbClr val="FF0000"/>
                </a:solidFill>
              </a:rPr>
              <a:t>This water can be used to wipe the floor, wash vegetables, etc. </a:t>
            </a:r>
            <a:r>
              <a:rPr lang="zh-CN" altLang="en-US" dirty="0" smtClean="0"/>
              <a:t>）</a:t>
            </a:r>
            <a:endParaRPr lang="en-US" dirty="0" smtClean="0"/>
          </a:p>
          <a:p>
            <a:pPr marL="342900" indent="-342900"/>
            <a:r>
              <a:rPr lang="en-US" dirty="0" smtClean="0"/>
              <a:t>      </a:t>
            </a:r>
            <a:endParaRPr lang="zh-CN" altLang="en-US" b="1" dirty="0"/>
          </a:p>
        </p:txBody>
      </p:sp>
      <p:sp>
        <p:nvSpPr>
          <p:cNvPr id="7" name="TextBox 6"/>
          <p:cNvSpPr txBox="1"/>
          <p:nvPr/>
        </p:nvSpPr>
        <p:spPr>
          <a:xfrm>
            <a:off x="729049" y="3113902"/>
            <a:ext cx="6635578" cy="2092881"/>
          </a:xfrm>
          <a:prstGeom prst="rect">
            <a:avLst/>
          </a:prstGeom>
          <a:noFill/>
        </p:spPr>
        <p:txBody>
          <a:bodyPr wrap="square" rtlCol="0">
            <a:spAutoFit/>
          </a:bodyPr>
          <a:lstStyle/>
          <a:p>
            <a:pPr marL="342900" indent="-342900">
              <a:lnSpc>
                <a:spcPts val="2600"/>
              </a:lnSpc>
              <a:buAutoNum type="arabicPeriod" startAt="6"/>
            </a:pPr>
            <a:r>
              <a:rPr lang="en-US" dirty="0" smtClean="0"/>
              <a:t>Prevent the </a:t>
            </a:r>
            <a:r>
              <a:rPr lang="en-US" altLang="zh-CN" dirty="0" smtClean="0"/>
              <a:t>bad</a:t>
            </a:r>
            <a:r>
              <a:rPr lang="en-US" dirty="0" smtClean="0"/>
              <a:t> smell of the sewer</a:t>
            </a:r>
          </a:p>
          <a:p>
            <a:pPr marL="342900" indent="-342900">
              <a:lnSpc>
                <a:spcPts val="2600"/>
              </a:lnSpc>
            </a:pPr>
            <a:r>
              <a:rPr lang="en-US" dirty="0" smtClean="0"/>
              <a:t>      </a:t>
            </a:r>
          </a:p>
          <a:p>
            <a:pPr marL="342900" indent="-342900">
              <a:lnSpc>
                <a:spcPts val="2600"/>
              </a:lnSpc>
            </a:pPr>
            <a:r>
              <a:rPr lang="en-US" dirty="0" smtClean="0"/>
              <a:t>     This means that when the faucet is closed, the channel of the </a:t>
            </a:r>
            <a:r>
              <a:rPr lang="en-US" altLang="zh-CN" dirty="0" smtClean="0"/>
              <a:t>waste</a:t>
            </a:r>
            <a:r>
              <a:rPr lang="en-US" dirty="0" smtClean="0"/>
              <a:t>water pipe is also closed at the same time, and the </a:t>
            </a:r>
            <a:r>
              <a:rPr lang="en-US" altLang="zh-CN" dirty="0" smtClean="0"/>
              <a:t>waste</a:t>
            </a:r>
            <a:r>
              <a:rPr lang="en-US" dirty="0" smtClean="0"/>
              <a:t>water  pipe is not connected to the sewer, avoid the </a:t>
            </a:r>
            <a:r>
              <a:rPr lang="en-US" altLang="zh-CN" dirty="0" smtClean="0"/>
              <a:t>bad </a:t>
            </a:r>
            <a:r>
              <a:rPr lang="en-US" dirty="0" smtClean="0"/>
              <a:t>smell of the sewer from </a:t>
            </a:r>
            <a:r>
              <a:rPr lang="en-US" altLang="zh-CN" dirty="0" smtClean="0"/>
              <a:t>into</a:t>
            </a:r>
            <a:r>
              <a:rPr lang="en-US" dirty="0" smtClean="0"/>
              <a:t> the RO membrane.</a:t>
            </a:r>
            <a:endParaRPr lang="zh-CN" alt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标题 21"/>
          <p:cNvSpPr txBox="1"/>
          <p:nvPr/>
        </p:nvSpPr>
        <p:spPr>
          <a:xfrm>
            <a:off x="668221" y="115747"/>
            <a:ext cx="5967357" cy="440307"/>
          </a:xfrm>
          <a:prstGeom prst="rect">
            <a:avLst/>
          </a:prstGeom>
          <a:solidFill>
            <a:srgbClr val="A6CAEE"/>
          </a:solidFill>
        </p:spPr>
        <p:txBody>
          <a:bodyPr/>
          <a:lstStyle/>
          <a:p>
            <a:pPr>
              <a:lnSpc>
                <a:spcPct val="90000"/>
              </a:lnSpc>
              <a:spcBef>
                <a:spcPct val="0"/>
              </a:spcBef>
            </a:pPr>
            <a:r>
              <a:rPr lang="en-US" sz="2400" b="1" dirty="0" smtClean="0"/>
              <a:t>Problems with traditional faucets</a:t>
            </a:r>
            <a:endParaRPr lang="en-US" altLang="zh-CN" sz="2400" b="1" dirty="0" smtClean="0">
              <a:latin typeface="Arial" panose="020B0604020202020204" pitchFamily="34" charset="0"/>
            </a:endParaRPr>
          </a:p>
        </p:txBody>
      </p:sp>
      <p:sp>
        <p:nvSpPr>
          <p:cNvPr id="54" name="灯片编号占位符 53"/>
          <p:cNvSpPr>
            <a:spLocks noGrp="1"/>
          </p:cNvSpPr>
          <p:nvPr>
            <p:ph type="sldNum" sz="quarter" idx="12"/>
          </p:nvPr>
        </p:nvSpPr>
        <p:spPr/>
        <p:txBody>
          <a:bodyPr/>
          <a:lstStyle/>
          <a:p>
            <a:fld id="{7E3AF99F-76E7-41BC-BC3B-28E0C2273351}" type="slidenum">
              <a:rPr lang="zh-CN" altLang="en-US" smtClean="0"/>
              <a:pPr/>
              <a:t>12</a:t>
            </a:fld>
            <a:endParaRPr lang="zh-CN" altLang="en-US"/>
          </a:p>
        </p:txBody>
      </p:sp>
      <p:grpSp>
        <p:nvGrpSpPr>
          <p:cNvPr id="2" name="组合 59"/>
          <p:cNvGrpSpPr/>
          <p:nvPr/>
        </p:nvGrpSpPr>
        <p:grpSpPr>
          <a:xfrm rot="17100000">
            <a:off x="199545" y="154683"/>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TextBox 9"/>
          <p:cNvSpPr txBox="1"/>
          <p:nvPr/>
        </p:nvSpPr>
        <p:spPr>
          <a:xfrm>
            <a:off x="593125" y="852615"/>
            <a:ext cx="6932140" cy="5729774"/>
          </a:xfrm>
          <a:prstGeom prst="rect">
            <a:avLst/>
          </a:prstGeom>
          <a:noFill/>
        </p:spPr>
        <p:txBody>
          <a:bodyPr wrap="square" rtlCol="0">
            <a:spAutoFit/>
          </a:bodyPr>
          <a:lstStyle/>
          <a:p>
            <a:pPr>
              <a:lnSpc>
                <a:spcPts val="2600"/>
              </a:lnSpc>
            </a:pPr>
            <a:r>
              <a:rPr lang="en-US" dirty="0" smtClean="0"/>
              <a:t>1.The water purifier is always under pressure and subjected to the impact of water hammer. The solenoid valve, filter element, pipe fittings, etc. in the RO machine are easily damaged under the action of water hammer and cause leakage </a:t>
            </a:r>
          </a:p>
          <a:p>
            <a:pPr>
              <a:lnSpc>
                <a:spcPts val="2600"/>
              </a:lnSpc>
            </a:pPr>
            <a:endParaRPr lang="en-US" dirty="0" smtClean="0"/>
          </a:p>
          <a:p>
            <a:pPr>
              <a:lnSpc>
                <a:spcPts val="2600"/>
              </a:lnSpc>
            </a:pPr>
            <a:r>
              <a:rPr lang="en-US" altLang="zh-CN" dirty="0" smtClean="0"/>
              <a:t>2.</a:t>
            </a:r>
            <a:r>
              <a:rPr lang="en-US" dirty="0" smtClean="0"/>
              <a:t> In the shutdown state, the pressure loss water pump is frequently open, because the concentrated water solenoid valve is not closed tightly</a:t>
            </a:r>
          </a:p>
          <a:p>
            <a:pPr>
              <a:lnSpc>
                <a:spcPts val="2600"/>
              </a:lnSpc>
            </a:pPr>
            <a:endParaRPr lang="en-US" dirty="0" smtClean="0"/>
          </a:p>
          <a:p>
            <a:pPr>
              <a:lnSpc>
                <a:spcPts val="2600"/>
              </a:lnSpc>
            </a:pPr>
            <a:r>
              <a:rPr lang="en-US" altLang="zh-CN" dirty="0" smtClean="0"/>
              <a:t>3.</a:t>
            </a:r>
            <a:r>
              <a:rPr lang="en-US" dirty="0" smtClean="0"/>
              <a:t> The water inlet solenoid valve has a large flow resistance and a small flux. The booster pump cannot be operated at full load and the noise is loud.</a:t>
            </a:r>
          </a:p>
          <a:p>
            <a:pPr>
              <a:lnSpc>
                <a:spcPts val="2600"/>
              </a:lnSpc>
            </a:pPr>
            <a:endParaRPr lang="en-US" dirty="0" smtClean="0"/>
          </a:p>
          <a:p>
            <a:pPr>
              <a:lnSpc>
                <a:spcPts val="2600"/>
              </a:lnSpc>
            </a:pPr>
            <a:r>
              <a:rPr lang="en-US" altLang="zh-CN" dirty="0" smtClean="0"/>
              <a:t>4.</a:t>
            </a:r>
            <a:r>
              <a:rPr lang="en-US" dirty="0" smtClean="0"/>
              <a:t> Wastewater cannot be recycled</a:t>
            </a:r>
          </a:p>
          <a:p>
            <a:pPr>
              <a:lnSpc>
                <a:spcPts val="2600"/>
              </a:lnSpc>
            </a:pPr>
            <a:endParaRPr lang="en-US" dirty="0" smtClean="0"/>
          </a:p>
          <a:p>
            <a:pPr>
              <a:lnSpc>
                <a:spcPts val="2600"/>
              </a:lnSpc>
            </a:pPr>
            <a:r>
              <a:rPr lang="en-US" altLang="zh-CN" dirty="0" smtClean="0"/>
              <a:t>5.</a:t>
            </a:r>
            <a:r>
              <a:rPr lang="en-US" dirty="0" smtClean="0"/>
              <a:t> Wastewater outlet is connected to the sewer, and the bad smell of the sewer </a:t>
            </a:r>
            <a:r>
              <a:rPr lang="en-US" altLang="zh-CN" dirty="0" smtClean="0"/>
              <a:t>into</a:t>
            </a:r>
            <a:r>
              <a:rPr lang="en-US" dirty="0" smtClean="0"/>
              <a:t> the RO machine.</a:t>
            </a:r>
            <a:endParaRPr lang="zh-CN" alt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13</a:t>
            </a:fld>
            <a:endParaRPr lang="zh-CN" altLang="en-US"/>
          </a:p>
        </p:txBody>
      </p:sp>
      <p:grpSp>
        <p:nvGrpSpPr>
          <p:cNvPr id="5" name="组合 59"/>
          <p:cNvGrpSpPr/>
          <p:nvPr/>
        </p:nvGrpSpPr>
        <p:grpSpPr>
          <a:xfrm rot="17100000">
            <a:off x="199545" y="154683"/>
            <a:ext cx="369878" cy="358808"/>
            <a:chOff x="1032060" y="5022216"/>
            <a:chExt cx="753746" cy="734645"/>
          </a:xfrm>
        </p:grpSpPr>
        <p:sp>
          <p:nvSpPr>
            <p:cNvPr id="6" name="等腰三角形 5"/>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TextBox 11"/>
          <p:cNvSpPr txBox="1"/>
          <p:nvPr/>
        </p:nvSpPr>
        <p:spPr>
          <a:xfrm>
            <a:off x="630194" y="160637"/>
            <a:ext cx="6054812" cy="830997"/>
          </a:xfrm>
          <a:prstGeom prst="rect">
            <a:avLst/>
          </a:prstGeom>
          <a:solidFill>
            <a:srgbClr val="A6CAEE"/>
          </a:solidFill>
        </p:spPr>
        <p:txBody>
          <a:bodyPr wrap="square" rtlCol="0">
            <a:spAutoFit/>
          </a:bodyPr>
          <a:lstStyle/>
          <a:p>
            <a:r>
              <a:rPr lang="en-US" sz="2400" b="1" dirty="0" smtClean="0"/>
              <a:t>Our Products Can Solve the Following Problems</a:t>
            </a:r>
            <a:endParaRPr lang="zh-CN" altLang="en-US" sz="2400" b="1" dirty="0"/>
          </a:p>
        </p:txBody>
      </p:sp>
      <p:sp>
        <p:nvSpPr>
          <p:cNvPr id="13" name="TextBox 12"/>
          <p:cNvSpPr txBox="1"/>
          <p:nvPr/>
        </p:nvSpPr>
        <p:spPr>
          <a:xfrm>
            <a:off x="741405" y="1865870"/>
            <a:ext cx="7661190" cy="3093154"/>
          </a:xfrm>
          <a:prstGeom prst="rect">
            <a:avLst/>
          </a:prstGeom>
          <a:noFill/>
        </p:spPr>
        <p:txBody>
          <a:bodyPr wrap="square" rtlCol="0">
            <a:spAutoFit/>
          </a:bodyPr>
          <a:lstStyle/>
          <a:p>
            <a:pPr marL="342900" indent="-342900">
              <a:lnSpc>
                <a:spcPts val="2600"/>
              </a:lnSpc>
              <a:buAutoNum type="arabicPeriod"/>
            </a:pPr>
            <a:r>
              <a:rPr lang="en-US" dirty="0" smtClean="0"/>
              <a:t>T</a:t>
            </a:r>
            <a:r>
              <a:rPr lang="en-US" altLang="zh-CN" dirty="0" smtClean="0"/>
              <a:t>he p</a:t>
            </a:r>
            <a:r>
              <a:rPr lang="en-US" dirty="0" smtClean="0"/>
              <a:t>roblem </a:t>
            </a:r>
            <a:r>
              <a:rPr lang="en-US" altLang="zh-CN" dirty="0" smtClean="0"/>
              <a:t>of </a:t>
            </a:r>
            <a:r>
              <a:rPr lang="en-US" dirty="0" smtClean="0"/>
              <a:t>water purifier pressure, water hammer impact, and water leakage.</a:t>
            </a:r>
          </a:p>
          <a:p>
            <a:pPr marL="342900" indent="-342900">
              <a:lnSpc>
                <a:spcPts val="2600"/>
              </a:lnSpc>
              <a:buAutoNum type="arabicPeriod"/>
            </a:pPr>
            <a:r>
              <a:rPr lang="en-US" dirty="0" smtClean="0"/>
              <a:t>The problem of frequent </a:t>
            </a:r>
            <a:r>
              <a:rPr lang="en-US" altLang="zh-CN" dirty="0" smtClean="0"/>
              <a:t>open under</a:t>
            </a:r>
            <a:r>
              <a:rPr lang="en-US" dirty="0" smtClean="0"/>
              <a:t> pressure loss in shutdown state </a:t>
            </a:r>
          </a:p>
          <a:p>
            <a:pPr marL="342900" indent="-342900">
              <a:lnSpc>
                <a:spcPts val="2600"/>
              </a:lnSpc>
              <a:buAutoNum type="arabicPeriod"/>
            </a:pPr>
            <a:r>
              <a:rPr lang="en-US" dirty="0" smtClean="0"/>
              <a:t>The </a:t>
            </a:r>
            <a:r>
              <a:rPr lang="en-US" altLang="zh-CN" dirty="0" smtClean="0"/>
              <a:t>problem of </a:t>
            </a:r>
            <a:r>
              <a:rPr lang="en-US" dirty="0" smtClean="0"/>
              <a:t>water inlet solenoid valve restricts the flow. The booster pump cannot be operated at full load, and the noise is large.</a:t>
            </a:r>
          </a:p>
          <a:p>
            <a:pPr marL="342900" indent="-342900">
              <a:lnSpc>
                <a:spcPts val="2600"/>
              </a:lnSpc>
              <a:buAutoNum type="arabicPeriod"/>
            </a:pPr>
            <a:r>
              <a:rPr lang="en-US" altLang="zh-CN" dirty="0" smtClean="0"/>
              <a:t>The problem of difficult to collect wastewater.</a:t>
            </a:r>
          </a:p>
          <a:p>
            <a:pPr marL="342900" indent="-342900">
              <a:lnSpc>
                <a:spcPts val="2600"/>
              </a:lnSpc>
              <a:buAutoNum type="arabicPeriod"/>
            </a:pPr>
            <a:r>
              <a:rPr lang="en-US" dirty="0" smtClean="0"/>
              <a:t>The problem of </a:t>
            </a:r>
            <a:r>
              <a:rPr lang="en-US" altLang="zh-CN" dirty="0" smtClean="0"/>
              <a:t>bad</a:t>
            </a:r>
            <a:r>
              <a:rPr lang="en-US" dirty="0" smtClean="0"/>
              <a:t> smell at the sewage outlet.</a:t>
            </a:r>
            <a:endParaRPr lang="en-US" altLang="zh-CN" dirty="0" smtClean="0"/>
          </a:p>
          <a:p>
            <a:pPr marL="342900" indent="-342900">
              <a:lnSpc>
                <a:spcPts val="2600"/>
              </a:lnSpc>
              <a:buAutoNum type="arabicPeriod"/>
            </a:pPr>
            <a:r>
              <a:rPr lang="en-US" altLang="zh-CN" dirty="0" smtClean="0"/>
              <a:t>Reduce electronic control components and reduce product failure rate</a:t>
            </a:r>
          </a:p>
          <a:p>
            <a:pPr marL="342900" indent="-342900">
              <a:lnSpc>
                <a:spcPts val="2600"/>
              </a:lnSpc>
              <a:buAutoNum type="arabicPeriod"/>
            </a:pPr>
            <a:r>
              <a:rPr lang="en-US" dirty="0" smtClean="0"/>
              <a:t>Reduce </a:t>
            </a:r>
            <a:r>
              <a:rPr lang="en-US" altLang="zh-CN" dirty="0" smtClean="0"/>
              <a:t>spare </a:t>
            </a:r>
            <a:r>
              <a:rPr lang="en-US" dirty="0" smtClean="0"/>
              <a:t>parts and improve production efficiency</a:t>
            </a:r>
            <a:endParaRPr lang="zh-CN" alt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14</a:t>
            </a:fld>
            <a:endParaRPr lang="zh-CN" altLang="en-US"/>
          </a:p>
        </p:txBody>
      </p:sp>
      <p:sp>
        <p:nvSpPr>
          <p:cNvPr id="12" name="TextBox 11"/>
          <p:cNvSpPr txBox="1"/>
          <p:nvPr/>
        </p:nvSpPr>
        <p:spPr>
          <a:xfrm>
            <a:off x="852615" y="333633"/>
            <a:ext cx="6771503" cy="671044"/>
          </a:xfrm>
          <a:prstGeom prst="rect">
            <a:avLst/>
          </a:prstGeom>
          <a:solidFill>
            <a:schemeClr val="tx1">
              <a:lumMod val="50000"/>
              <a:lumOff val="50000"/>
            </a:schemeClr>
          </a:solidFill>
        </p:spPr>
        <p:txBody>
          <a:bodyPr wrap="square" rtlCol="0">
            <a:spAutoFit/>
          </a:bodyPr>
          <a:lstStyle/>
          <a:p>
            <a:r>
              <a:rPr lang="en-US" altLang="zh-CN" sz="3600" b="1" dirty="0" smtClean="0">
                <a:solidFill>
                  <a:schemeClr val="bg1">
                    <a:lumMod val="95000"/>
                  </a:schemeClr>
                </a:solidFill>
              </a:rPr>
              <a:t>Wireless Auto Shut-off Valve</a:t>
            </a:r>
            <a:endParaRPr lang="zh-CN" altLang="en-US" sz="3600" b="1" dirty="0">
              <a:solidFill>
                <a:schemeClr val="bg1">
                  <a:lumMod val="95000"/>
                </a:schemeClr>
              </a:solidFill>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0837" y="1316920"/>
            <a:ext cx="6842137" cy="53186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15</a:t>
            </a:fld>
            <a:endParaRPr lang="zh-CN" altLang="en-US"/>
          </a:p>
        </p:txBody>
      </p:sp>
      <p:pic>
        <p:nvPicPr>
          <p:cNvPr id="4"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027830" y="3411619"/>
            <a:ext cx="3394189" cy="30963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957271" y="4077221"/>
            <a:ext cx="2276475" cy="1495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7" name="表格 6"/>
          <p:cNvGraphicFramePr>
            <a:graphicFrameLocks noGrp="1"/>
          </p:cNvGraphicFramePr>
          <p:nvPr/>
        </p:nvGraphicFramePr>
        <p:xfrm>
          <a:off x="1079157" y="680308"/>
          <a:ext cx="6680887" cy="2433320"/>
        </p:xfrm>
        <a:graphic>
          <a:graphicData uri="http://schemas.openxmlformats.org/drawingml/2006/table">
            <a:tbl>
              <a:tblPr firstRow="1" bandRow="1">
                <a:tableStyleId>{F5AB1C69-6EDB-4FF4-983F-18BD219EF322}</a:tableStyleId>
              </a:tblPr>
              <a:tblGrid>
                <a:gridCol w="2294238"/>
                <a:gridCol w="1769762"/>
                <a:gridCol w="2616887"/>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dirty="0" smtClean="0">
                          <a:solidFill>
                            <a:schemeClr val="tx1"/>
                          </a:solidFill>
                        </a:rPr>
                        <a:t>Item</a:t>
                      </a:r>
                      <a:endParaRPr lang="zh-CN" altLang="en-US" dirty="0" smtClean="0">
                        <a:solidFill>
                          <a:schemeClr val="tx1"/>
                        </a:solidFill>
                      </a:endParaRPr>
                    </a:p>
                  </a:txBody>
                  <a:tcPr/>
                </a:tc>
                <a:tc>
                  <a:txBody>
                    <a:bodyPr/>
                    <a:lstStyle/>
                    <a:p>
                      <a:r>
                        <a:rPr lang="en-US" sz="1800" b="1" kern="1200" dirty="0" smtClean="0">
                          <a:solidFill>
                            <a:schemeClr val="tx1"/>
                          </a:solidFill>
                          <a:latin typeface="+mn-lt"/>
                          <a:ea typeface="+mn-ea"/>
                          <a:cs typeface="+mn-cs"/>
                        </a:rPr>
                        <a:t>Parameter</a:t>
                      </a:r>
                      <a:endParaRPr lang="zh-CN" altLang="en-US" dirty="0">
                        <a:solidFill>
                          <a:schemeClr val="tx1"/>
                        </a:solidFill>
                      </a:endParaRPr>
                    </a:p>
                  </a:txBody>
                  <a:tcPr/>
                </a:tc>
                <a:tc>
                  <a:txBody>
                    <a:bodyPr/>
                    <a:lstStyle/>
                    <a:p>
                      <a:r>
                        <a:rPr lang="en-US" altLang="zh-CN" dirty="0" smtClean="0">
                          <a:solidFill>
                            <a:schemeClr val="tx1"/>
                          </a:solidFill>
                        </a:rPr>
                        <a:t>Remarks</a:t>
                      </a:r>
                      <a:endParaRPr lang="zh-CN" altLang="en-US" dirty="0">
                        <a:solidFill>
                          <a:schemeClr val="tx1"/>
                        </a:solidFill>
                      </a:endParaRPr>
                    </a:p>
                  </a:txBody>
                  <a:tcPr/>
                </a:tc>
              </a:tr>
              <a:tr h="370840">
                <a:tc>
                  <a:txBody>
                    <a:bodyPr/>
                    <a:lstStyle/>
                    <a:p>
                      <a:r>
                        <a:rPr lang="en-US" altLang="zh-CN" sz="1600" dirty="0" smtClean="0"/>
                        <a:t>Inlet/Outlet</a:t>
                      </a:r>
                      <a:endParaRPr lang="zh-CN" alt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600" dirty="0" smtClean="0"/>
                        <a:t>G3/4</a:t>
                      </a:r>
                      <a:endParaRPr lang="zh-CN" altLang="en-US" sz="1600" dirty="0" smtClean="0"/>
                    </a:p>
                  </a:txBody>
                  <a:tcPr/>
                </a:tc>
                <a:tc>
                  <a:txBody>
                    <a:bodyPr/>
                    <a:lstStyle/>
                    <a:p>
                      <a:endParaRPr lang="zh-CN" altLang="en-US" dirty="0"/>
                    </a:p>
                  </a:txBody>
                  <a:tcPr/>
                </a:tc>
              </a:tr>
              <a:tr h="370840">
                <a:tc>
                  <a:txBody>
                    <a:bodyPr/>
                    <a:lstStyle/>
                    <a:p>
                      <a:r>
                        <a:rPr lang="en-US" sz="1600" kern="1200" dirty="0" smtClean="0">
                          <a:solidFill>
                            <a:schemeClr val="dk1"/>
                          </a:solidFill>
                          <a:latin typeface="+mn-lt"/>
                          <a:ea typeface="+mn-ea"/>
                          <a:cs typeface="+mn-cs"/>
                        </a:rPr>
                        <a:t>W</a:t>
                      </a:r>
                      <a:r>
                        <a:rPr lang="en-US" altLang="zh-CN" sz="1600" kern="1200" dirty="0" smtClean="0">
                          <a:solidFill>
                            <a:schemeClr val="dk1"/>
                          </a:solidFill>
                          <a:latin typeface="+mn-lt"/>
                          <a:ea typeface="+mn-ea"/>
                          <a:cs typeface="+mn-cs"/>
                        </a:rPr>
                        <a:t>orking </a:t>
                      </a:r>
                      <a:r>
                        <a:rPr lang="en-US" sz="1600" kern="1200" dirty="0" smtClean="0">
                          <a:solidFill>
                            <a:schemeClr val="dk1"/>
                          </a:solidFill>
                          <a:latin typeface="+mn-lt"/>
                          <a:ea typeface="+mn-ea"/>
                          <a:cs typeface="+mn-cs"/>
                        </a:rPr>
                        <a:t>Voltage</a:t>
                      </a:r>
                      <a:endParaRPr lang="zh-CN" alt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600" dirty="0" smtClean="0"/>
                        <a:t>DC12V</a:t>
                      </a:r>
                      <a:endParaRPr lang="zh-CN" altLang="en-US" sz="1600" dirty="0" smtClean="0"/>
                    </a:p>
                  </a:txBody>
                  <a:tcPr/>
                </a:tc>
                <a:tc>
                  <a:txBody>
                    <a:bodyPr/>
                    <a:lstStyle/>
                    <a:p>
                      <a:endParaRPr lang="zh-CN" altLang="en-US"/>
                    </a:p>
                  </a:txBody>
                  <a:tcPr/>
                </a:tc>
              </a:tr>
              <a:tr h="370840">
                <a:tc>
                  <a:txBody>
                    <a:bodyPr/>
                    <a:lstStyle/>
                    <a:p>
                      <a:r>
                        <a:rPr lang="en-US" altLang="zh-CN" sz="1600" dirty="0" smtClean="0"/>
                        <a:t>Internal battery </a:t>
                      </a:r>
                      <a:endParaRPr lang="zh-CN" altLang="en-US" sz="1600" dirty="0"/>
                    </a:p>
                  </a:txBody>
                  <a:tcPr/>
                </a:tc>
                <a:tc>
                  <a:txBody>
                    <a:bodyPr/>
                    <a:lstStyle/>
                    <a:p>
                      <a:r>
                        <a:rPr lang="en-US" sz="1600" kern="1200" dirty="0" smtClean="0">
                          <a:solidFill>
                            <a:schemeClr val="dk1"/>
                          </a:solidFill>
                          <a:latin typeface="+mn-lt"/>
                          <a:ea typeface="+mn-ea"/>
                          <a:cs typeface="+mn-cs"/>
                        </a:rPr>
                        <a:t>12V lithium battery</a:t>
                      </a:r>
                      <a:endParaRPr lang="zh-CN" altLang="en-US" sz="1600" dirty="0"/>
                    </a:p>
                  </a:txBody>
                  <a:tcPr/>
                </a:tc>
                <a:tc>
                  <a:txBody>
                    <a:bodyPr/>
                    <a:lstStyle/>
                    <a:p>
                      <a:r>
                        <a:rPr lang="en-US" sz="1600" kern="1200" dirty="0" smtClean="0">
                          <a:solidFill>
                            <a:schemeClr val="dk1"/>
                          </a:solidFill>
                          <a:latin typeface="+mn-lt"/>
                          <a:ea typeface="+mn-ea"/>
                          <a:cs typeface="+mn-cs"/>
                        </a:rPr>
                        <a:t>Protection for 24 hours in case of power failure</a:t>
                      </a:r>
                      <a:endParaRPr lang="zh-CN" altLang="en-US" sz="1600" dirty="0"/>
                    </a:p>
                  </a:txBody>
                  <a:tcPr/>
                </a:tc>
              </a:tr>
              <a:tr h="370840">
                <a:tc>
                  <a:txBody>
                    <a:bodyPr/>
                    <a:lstStyle/>
                    <a:p>
                      <a:r>
                        <a:rPr lang="en-US" sz="1600" kern="1200" dirty="0" smtClean="0">
                          <a:solidFill>
                            <a:schemeClr val="dk1"/>
                          </a:solidFill>
                          <a:latin typeface="+mn-lt"/>
                          <a:ea typeface="+mn-ea"/>
                          <a:cs typeface="+mn-cs"/>
                        </a:rPr>
                        <a:t>Wireless detector</a:t>
                      </a:r>
                      <a:endParaRPr lang="zh-CN" altLang="en-US" sz="1600" dirty="0"/>
                    </a:p>
                  </a:txBody>
                  <a:tcPr/>
                </a:tc>
                <a:tc>
                  <a:txBody>
                    <a:bodyPr/>
                    <a:lstStyle/>
                    <a:p>
                      <a:r>
                        <a:rPr lang="en-US" sz="1600" kern="1200" dirty="0" smtClean="0">
                          <a:solidFill>
                            <a:schemeClr val="dk1"/>
                          </a:solidFill>
                          <a:latin typeface="+mn-lt"/>
                          <a:ea typeface="+mn-ea"/>
                          <a:cs typeface="+mn-cs"/>
                        </a:rPr>
                        <a:t>12V dry battery</a:t>
                      </a:r>
                      <a:endParaRPr lang="zh-CN" altLang="en-US" sz="1600" dirty="0"/>
                    </a:p>
                  </a:txBody>
                  <a:tcPr/>
                </a:tc>
                <a:tc>
                  <a:txBody>
                    <a:bodyPr/>
                    <a:lstStyle/>
                    <a:p>
                      <a:r>
                        <a:rPr lang="en-US" altLang="zh-CN" sz="1600" dirty="0" smtClean="0"/>
                        <a:t>420days</a:t>
                      </a:r>
                      <a:endParaRPr lang="zh-CN" altLang="en-US" sz="1600" dirty="0"/>
                    </a:p>
                  </a:txBody>
                  <a:tcPr/>
                </a:tc>
              </a:tr>
              <a:tr h="370840">
                <a:tc>
                  <a:txBody>
                    <a:bodyPr/>
                    <a:lstStyle/>
                    <a:p>
                      <a:r>
                        <a:rPr lang="en-US" sz="1600" kern="1200" dirty="0" smtClean="0">
                          <a:solidFill>
                            <a:schemeClr val="dk1"/>
                          </a:solidFill>
                          <a:latin typeface="+mn-lt"/>
                          <a:ea typeface="+mn-ea"/>
                          <a:cs typeface="+mn-cs"/>
                        </a:rPr>
                        <a:t>Number of matches</a:t>
                      </a:r>
                      <a:endParaRPr lang="zh-CN" altLang="en-US" sz="1600" dirty="0"/>
                    </a:p>
                  </a:txBody>
                  <a:tcPr/>
                </a:tc>
                <a:tc>
                  <a:txBody>
                    <a:bodyPr/>
                    <a:lstStyle/>
                    <a:p>
                      <a:r>
                        <a:rPr lang="en-US" altLang="zh-CN" sz="1600" dirty="0" smtClean="0"/>
                        <a:t>5</a:t>
                      </a:r>
                      <a:endParaRPr lang="zh-CN" altLang="en-US" sz="1600" dirty="0"/>
                    </a:p>
                  </a:txBody>
                  <a:tcPr/>
                </a:tc>
                <a:tc>
                  <a:txBody>
                    <a:bodyPr/>
                    <a:lstStyle/>
                    <a:p>
                      <a:endParaRPr lang="zh-CN" altLang="en-US" dirty="0"/>
                    </a:p>
                  </a:txBody>
                  <a:tcPr/>
                </a:tc>
              </a:tr>
            </a:tbl>
          </a:graphicData>
        </a:graphic>
      </p:graphicFrame>
      <p:sp>
        <p:nvSpPr>
          <p:cNvPr id="9" name="圆角矩形标注 8"/>
          <p:cNvSpPr/>
          <p:nvPr/>
        </p:nvSpPr>
        <p:spPr>
          <a:xfrm>
            <a:off x="185352" y="4769708"/>
            <a:ext cx="1013253" cy="630195"/>
          </a:xfrm>
          <a:prstGeom prst="wedgeRoundRectCallout">
            <a:avLst>
              <a:gd name="adj1" fmla="val 75376"/>
              <a:gd name="adj2" fmla="val 12475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tx1"/>
                </a:solidFill>
              </a:rPr>
              <a:t>Inlet</a:t>
            </a:r>
            <a:endParaRPr lang="zh-CN" altLang="en-US" sz="1600" dirty="0">
              <a:solidFill>
                <a:schemeClr val="tx1"/>
              </a:solidFill>
            </a:endParaRPr>
          </a:p>
        </p:txBody>
      </p:sp>
      <p:sp>
        <p:nvSpPr>
          <p:cNvPr id="10" name="圆角矩形标注 9"/>
          <p:cNvSpPr/>
          <p:nvPr/>
        </p:nvSpPr>
        <p:spPr>
          <a:xfrm>
            <a:off x="4032421" y="5231027"/>
            <a:ext cx="1013253" cy="630195"/>
          </a:xfrm>
          <a:prstGeom prst="wedgeRoundRectCallout">
            <a:avLst>
              <a:gd name="adj1" fmla="val -103892"/>
              <a:gd name="adj2" fmla="val 67892"/>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tx1"/>
                </a:solidFill>
              </a:rPr>
              <a:t>Outlet</a:t>
            </a:r>
            <a:endParaRPr lang="zh-CN" altLang="en-US" sz="1600" dirty="0">
              <a:solidFill>
                <a:schemeClr val="tx1"/>
              </a:solidFill>
            </a:endParaRPr>
          </a:p>
        </p:txBody>
      </p:sp>
      <p:sp>
        <p:nvSpPr>
          <p:cNvPr id="11" name="圆角矩形标注 10"/>
          <p:cNvSpPr/>
          <p:nvPr/>
        </p:nvSpPr>
        <p:spPr>
          <a:xfrm>
            <a:off x="4308390" y="3361039"/>
            <a:ext cx="1931771" cy="959708"/>
          </a:xfrm>
          <a:prstGeom prst="wedgeRoundRectCallout">
            <a:avLst>
              <a:gd name="adj1" fmla="val -121454"/>
              <a:gd name="adj2" fmla="val 60167"/>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solidFill>
                  <a:schemeClr val="tx1"/>
                </a:solidFill>
              </a:rPr>
              <a:t>Internal battery</a:t>
            </a:r>
            <a:r>
              <a:rPr lang="zh-CN" altLang="en-US" sz="1600" dirty="0" smtClean="0">
                <a:solidFill>
                  <a:schemeClr val="tx1"/>
                </a:solidFill>
              </a:rPr>
              <a:t>，</a:t>
            </a:r>
            <a:r>
              <a:rPr lang="en-US" sz="1600" dirty="0" smtClean="0">
                <a:solidFill>
                  <a:schemeClr val="tx1"/>
                </a:solidFill>
              </a:rPr>
              <a:t>can be protected for 24 hours after power failure</a:t>
            </a:r>
            <a:r>
              <a:rPr lang="en-US" altLang="zh-CN" sz="1600" dirty="0" smtClean="0">
                <a:solidFill>
                  <a:schemeClr val="tx1"/>
                </a:solidFill>
              </a:rPr>
              <a:t> </a:t>
            </a:r>
            <a:endParaRPr lang="zh-CN" altLang="en-US" sz="1600" dirty="0">
              <a:solidFill>
                <a:schemeClr val="tx1"/>
              </a:solidFill>
            </a:endParaRPr>
          </a:p>
        </p:txBody>
      </p:sp>
      <p:sp>
        <p:nvSpPr>
          <p:cNvPr id="12" name="圆角矩形标注 11"/>
          <p:cNvSpPr/>
          <p:nvPr/>
        </p:nvSpPr>
        <p:spPr>
          <a:xfrm>
            <a:off x="5692346" y="5815913"/>
            <a:ext cx="1140941" cy="630195"/>
          </a:xfrm>
          <a:prstGeom prst="wedgeRoundRectCallout">
            <a:avLst>
              <a:gd name="adj1" fmla="val 51140"/>
              <a:gd name="adj2" fmla="val -120343"/>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dk1"/>
                </a:solidFill>
              </a:rPr>
              <a:t>Wireless detector</a:t>
            </a:r>
            <a:endParaRPr lang="zh-CN" altLang="en-US" sz="16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16</a:t>
            </a:fld>
            <a:endParaRPr lang="zh-CN" altLang="en-US"/>
          </a:p>
        </p:txBody>
      </p:sp>
      <p:sp>
        <p:nvSpPr>
          <p:cNvPr id="5" name="TextBox 4"/>
          <p:cNvSpPr txBox="1"/>
          <p:nvPr/>
        </p:nvSpPr>
        <p:spPr>
          <a:xfrm>
            <a:off x="667265" y="222421"/>
            <a:ext cx="3076833" cy="461665"/>
          </a:xfrm>
          <a:prstGeom prst="rect">
            <a:avLst/>
          </a:prstGeom>
          <a:solidFill>
            <a:srgbClr val="A6CAEE"/>
          </a:solidFill>
        </p:spPr>
        <p:txBody>
          <a:bodyPr wrap="square" rtlCol="0">
            <a:spAutoFit/>
          </a:bodyPr>
          <a:lstStyle/>
          <a:p>
            <a:r>
              <a:rPr lang="en-US" sz="2400" b="1" dirty="0" smtClean="0"/>
              <a:t>Product Features</a:t>
            </a:r>
          </a:p>
        </p:txBody>
      </p:sp>
      <p:grpSp>
        <p:nvGrpSpPr>
          <p:cNvPr id="6" name="组合 59"/>
          <p:cNvGrpSpPr/>
          <p:nvPr/>
        </p:nvGrpSpPr>
        <p:grpSpPr>
          <a:xfrm rot="17100000">
            <a:off x="184499" y="241181"/>
            <a:ext cx="369878" cy="358808"/>
            <a:chOff x="1032060" y="5022216"/>
            <a:chExt cx="753746" cy="734645"/>
          </a:xfrm>
        </p:grpSpPr>
        <p:sp>
          <p:nvSpPr>
            <p:cNvPr id="7" name="等腰三角形 6"/>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TextBox 8"/>
          <p:cNvSpPr txBox="1"/>
          <p:nvPr/>
        </p:nvSpPr>
        <p:spPr>
          <a:xfrm>
            <a:off x="518982" y="1186249"/>
            <a:ext cx="7895969" cy="4703852"/>
          </a:xfrm>
          <a:prstGeom prst="rect">
            <a:avLst/>
          </a:prstGeom>
          <a:noFill/>
        </p:spPr>
        <p:txBody>
          <a:bodyPr wrap="square" rtlCol="0">
            <a:spAutoFit/>
          </a:bodyPr>
          <a:lstStyle/>
          <a:p>
            <a:pPr marL="342900" indent="-342900">
              <a:lnSpc>
                <a:spcPts val="2600"/>
              </a:lnSpc>
              <a:buAutoNum type="arabicPeriod"/>
            </a:pPr>
            <a:r>
              <a:rPr lang="en-US" dirty="0" smtClean="0"/>
              <a:t>The water leakage detector adopts wireless layout, which can check the water leakage in multiple places and </a:t>
            </a:r>
            <a:r>
              <a:rPr lang="en-US" altLang="zh-CN" dirty="0" smtClean="0"/>
              <a:t>l</a:t>
            </a:r>
            <a:r>
              <a:rPr lang="en-US" dirty="0" smtClean="0"/>
              <a:t>ong-distance sensing, sensing within 800 meters.</a:t>
            </a:r>
          </a:p>
          <a:p>
            <a:pPr marL="342900" indent="-342900">
              <a:lnSpc>
                <a:spcPts val="2600"/>
              </a:lnSpc>
              <a:buAutoNum type="arabicPeriod"/>
            </a:pPr>
            <a:r>
              <a:rPr lang="en-US" dirty="0" smtClean="0"/>
              <a:t>The water leakage detector  has low power consumption, and one battery can </a:t>
            </a:r>
            <a:r>
              <a:rPr lang="en-US" altLang="zh-CN" dirty="0" smtClean="0"/>
              <a:t>keep </a:t>
            </a:r>
            <a:r>
              <a:rPr lang="en-US" dirty="0" smtClean="0"/>
              <a:t>more than one year</a:t>
            </a:r>
          </a:p>
          <a:p>
            <a:pPr marL="342900" indent="-342900">
              <a:lnSpc>
                <a:spcPts val="2600"/>
              </a:lnSpc>
              <a:buAutoNum type="arabicPeriod"/>
            </a:pPr>
            <a:r>
              <a:rPr lang="en-US" dirty="0" smtClean="0"/>
              <a:t>Intelligent detection of monitoring points</a:t>
            </a:r>
          </a:p>
          <a:p>
            <a:pPr marL="342900" indent="-342900">
              <a:lnSpc>
                <a:spcPts val="2600"/>
              </a:lnSpc>
              <a:buAutoNum type="arabicPeriod"/>
            </a:pPr>
            <a:r>
              <a:rPr lang="en-US" dirty="0" smtClean="0"/>
              <a:t>The main control valve adopts a light torque ceramic </a:t>
            </a:r>
            <a:r>
              <a:rPr lang="en-US" altLang="zh-CN" dirty="0" smtClean="0"/>
              <a:t>core </a:t>
            </a:r>
            <a:r>
              <a:rPr lang="en-US" dirty="0" smtClean="0"/>
              <a:t> ball valve, which has small flow resistance and large flow.</a:t>
            </a:r>
          </a:p>
          <a:p>
            <a:pPr marL="342900" indent="-342900">
              <a:lnSpc>
                <a:spcPts val="2600"/>
              </a:lnSpc>
              <a:buFontTx/>
              <a:buAutoNum type="arabicPeriod"/>
            </a:pPr>
            <a:r>
              <a:rPr lang="en-US" dirty="0" smtClean="0"/>
              <a:t>The main control valve has a </a:t>
            </a:r>
            <a:r>
              <a:rPr lang="en-US" altLang="zh-CN" dirty="0" smtClean="0"/>
              <a:t>internal</a:t>
            </a:r>
            <a:r>
              <a:rPr lang="en-US" dirty="0" smtClean="0"/>
              <a:t> large-capacity lithium battery, which can still be protected for 24 hours after power failure</a:t>
            </a:r>
            <a:r>
              <a:rPr lang="en-US" altLang="zh-CN" dirty="0" smtClean="0"/>
              <a:t> </a:t>
            </a:r>
            <a:endParaRPr lang="en-US" dirty="0" smtClean="0"/>
          </a:p>
          <a:p>
            <a:pPr marL="342900" indent="-342900">
              <a:lnSpc>
                <a:spcPts val="2600"/>
              </a:lnSpc>
              <a:buAutoNum type="arabicPeriod"/>
            </a:pPr>
            <a:r>
              <a:rPr lang="en-US" dirty="0" smtClean="0"/>
              <a:t>Low battery alarm</a:t>
            </a:r>
          </a:p>
          <a:p>
            <a:pPr marL="342900" indent="-342900">
              <a:lnSpc>
                <a:spcPts val="2600"/>
              </a:lnSpc>
              <a:buAutoNum type="arabicPeriod"/>
            </a:pPr>
            <a:r>
              <a:rPr lang="en-US" dirty="0" smtClean="0"/>
              <a:t>The waterproof design of the wireless detector prevents the internal circuit from corroding.</a:t>
            </a:r>
          </a:p>
          <a:p>
            <a:pPr marL="342900" indent="-342900">
              <a:buAutoNum type="arabicPeriod"/>
            </a:pPr>
            <a:endParaRPr lang="zh-CN" alt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17</a:t>
            </a:fld>
            <a:endParaRPr lang="zh-CN" altLang="en-US"/>
          </a:p>
        </p:txBody>
      </p:sp>
      <p:sp>
        <p:nvSpPr>
          <p:cNvPr id="4" name="TextBox 3"/>
          <p:cNvSpPr txBox="1"/>
          <p:nvPr/>
        </p:nvSpPr>
        <p:spPr>
          <a:xfrm>
            <a:off x="667265" y="222421"/>
            <a:ext cx="3076833" cy="461665"/>
          </a:xfrm>
          <a:prstGeom prst="rect">
            <a:avLst/>
          </a:prstGeom>
          <a:solidFill>
            <a:srgbClr val="A6CAEE"/>
          </a:solidFill>
        </p:spPr>
        <p:txBody>
          <a:bodyPr wrap="square" rtlCol="0">
            <a:spAutoFit/>
          </a:bodyPr>
          <a:lstStyle/>
          <a:p>
            <a:r>
              <a:rPr lang="en-US" sz="2400" b="1" dirty="0" smtClean="0"/>
              <a:t>Interface display</a:t>
            </a:r>
            <a:endParaRPr lang="zh-CN" altLang="en-US" sz="2400" b="1" dirty="0"/>
          </a:p>
        </p:txBody>
      </p:sp>
      <p:grpSp>
        <p:nvGrpSpPr>
          <p:cNvPr id="5" name="组合 59"/>
          <p:cNvGrpSpPr/>
          <p:nvPr/>
        </p:nvGrpSpPr>
        <p:grpSpPr>
          <a:xfrm rot="17100000">
            <a:off x="184499" y="241181"/>
            <a:ext cx="369878" cy="358808"/>
            <a:chOff x="1032060" y="5022216"/>
            <a:chExt cx="753746" cy="734645"/>
          </a:xfrm>
        </p:grpSpPr>
        <p:sp>
          <p:nvSpPr>
            <p:cNvPr id="6" name="等腰三角形 5"/>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 name="Picture 2"/>
          <p:cNvPicPr>
            <a:picLocks noChangeAspect="1" noChangeArrowheads="1"/>
          </p:cNvPicPr>
          <p:nvPr/>
        </p:nvPicPr>
        <p:blipFill>
          <a:blip r:embed="rId2">
            <a:clrChange>
              <a:clrFrom>
                <a:srgbClr val="EEF3FA"/>
              </a:clrFrom>
              <a:clrTo>
                <a:srgbClr val="EEF3FA">
                  <a:alpha val="0"/>
                </a:srgbClr>
              </a:clrTo>
            </a:clrChange>
            <a:extLst>
              <a:ext uri="{28A0092B-C50C-407E-A947-70E740481C1C}">
                <a14:useLocalDpi xmlns:a14="http://schemas.microsoft.com/office/drawing/2010/main" xmlns="" val="0"/>
              </a:ext>
            </a:extLst>
          </a:blip>
          <a:srcRect/>
          <a:stretch>
            <a:fillRect/>
          </a:stretch>
        </p:blipFill>
        <p:spPr bwMode="auto">
          <a:xfrm>
            <a:off x="4442912" y="1340768"/>
            <a:ext cx="3525012" cy="37870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圆角矩形标注 8"/>
          <p:cNvSpPr/>
          <p:nvPr/>
        </p:nvSpPr>
        <p:spPr>
          <a:xfrm>
            <a:off x="172995" y="1087394"/>
            <a:ext cx="1878226" cy="654909"/>
          </a:xfrm>
          <a:prstGeom prst="wedgeRoundRectCallout">
            <a:avLst>
              <a:gd name="adj1" fmla="val 233738"/>
              <a:gd name="adj2" fmla="val 229126"/>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Wireless detector indicator light</a:t>
            </a:r>
            <a:endParaRPr lang="zh-CN" altLang="en-US" sz="1600" dirty="0">
              <a:solidFill>
                <a:schemeClr val="tx1"/>
              </a:solidFill>
            </a:endParaRPr>
          </a:p>
        </p:txBody>
      </p:sp>
      <p:sp>
        <p:nvSpPr>
          <p:cNvPr id="10" name="圆角矩形标注 9"/>
          <p:cNvSpPr/>
          <p:nvPr/>
        </p:nvSpPr>
        <p:spPr>
          <a:xfrm>
            <a:off x="148281" y="2854410"/>
            <a:ext cx="2364260" cy="568411"/>
          </a:xfrm>
          <a:prstGeom prst="wedgeRoundRectCallout">
            <a:avLst>
              <a:gd name="adj1" fmla="val 186235"/>
              <a:gd name="adj2" fmla="val 64192"/>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Main control valve switch status indicator</a:t>
            </a:r>
            <a:endParaRPr lang="zh-CN" altLang="en-US" sz="1600" dirty="0">
              <a:solidFill>
                <a:schemeClr val="tx1"/>
              </a:solidFill>
            </a:endParaRPr>
          </a:p>
        </p:txBody>
      </p:sp>
      <p:sp>
        <p:nvSpPr>
          <p:cNvPr id="11" name="圆角矩形标注 10"/>
          <p:cNvSpPr/>
          <p:nvPr/>
        </p:nvSpPr>
        <p:spPr>
          <a:xfrm>
            <a:off x="1705232" y="4263080"/>
            <a:ext cx="2479590" cy="564294"/>
          </a:xfrm>
          <a:prstGeom prst="wedgeRoundRectCallout">
            <a:avLst>
              <a:gd name="adj1" fmla="val 106063"/>
              <a:gd name="adj2" fmla="val -87551"/>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Wireless detector matching network button</a:t>
            </a:r>
            <a:endParaRPr lang="zh-CN" altLang="en-US" sz="1600" dirty="0">
              <a:solidFill>
                <a:schemeClr val="tx1"/>
              </a:solidFill>
            </a:endParaRPr>
          </a:p>
        </p:txBody>
      </p:sp>
      <p:sp>
        <p:nvSpPr>
          <p:cNvPr id="12" name="圆角矩形标注 11"/>
          <p:cNvSpPr/>
          <p:nvPr/>
        </p:nvSpPr>
        <p:spPr>
          <a:xfrm>
            <a:off x="2928552" y="5548184"/>
            <a:ext cx="2162431" cy="1050325"/>
          </a:xfrm>
          <a:prstGeom prst="wedgeRoundRectCallout">
            <a:avLst>
              <a:gd name="adj1" fmla="val 107613"/>
              <a:gd name="adj2" fmla="val -194461"/>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Main control valve switch/configuration number selection </a:t>
            </a:r>
            <a:r>
              <a:rPr lang="en-US" altLang="zh-CN" sz="1600" dirty="0" smtClean="0">
                <a:solidFill>
                  <a:schemeClr val="tx1"/>
                </a:solidFill>
              </a:rPr>
              <a:t>button</a:t>
            </a:r>
            <a:endParaRPr lang="zh-CN" altLang="en-US" sz="1600" dirty="0">
              <a:solidFill>
                <a:schemeClr val="tx1"/>
              </a:solidFill>
            </a:endParaRPr>
          </a:p>
        </p:txBody>
      </p:sp>
      <p:sp>
        <p:nvSpPr>
          <p:cNvPr id="14" name="TextBox 13"/>
          <p:cNvSpPr txBox="1"/>
          <p:nvPr/>
        </p:nvSpPr>
        <p:spPr>
          <a:xfrm>
            <a:off x="308920" y="1890584"/>
            <a:ext cx="2681416" cy="830997"/>
          </a:xfrm>
          <a:prstGeom prst="rect">
            <a:avLst/>
          </a:prstGeom>
          <a:noFill/>
        </p:spPr>
        <p:txBody>
          <a:bodyPr wrap="square" rtlCol="0">
            <a:spAutoFit/>
          </a:bodyPr>
          <a:lstStyle/>
          <a:p>
            <a:r>
              <a:rPr lang="en-US" sz="1600" dirty="0" smtClean="0">
                <a:solidFill>
                  <a:srgbClr val="FF0000"/>
                </a:solidFill>
              </a:rPr>
              <a:t>The number 1 will light up </a:t>
            </a:r>
            <a:r>
              <a:rPr lang="en-US" altLang="zh-CN" sz="1600" dirty="0" smtClean="0">
                <a:solidFill>
                  <a:srgbClr val="FF0000"/>
                </a:solidFill>
              </a:rPr>
              <a:t>w</a:t>
            </a:r>
            <a:r>
              <a:rPr lang="en-US" sz="1600" dirty="0" smtClean="0">
                <a:solidFill>
                  <a:srgbClr val="FF0000"/>
                </a:solidFill>
              </a:rPr>
              <a:t>hen matching the network or leaking, </a:t>
            </a:r>
            <a:endParaRPr lang="zh-CN" altLang="en-US" sz="1600" dirty="0">
              <a:solidFill>
                <a:srgbClr val="FF0000"/>
              </a:solidFill>
            </a:endParaRPr>
          </a:p>
        </p:txBody>
      </p:sp>
      <p:sp>
        <p:nvSpPr>
          <p:cNvPr id="15" name="TextBox 14"/>
          <p:cNvSpPr txBox="1"/>
          <p:nvPr/>
        </p:nvSpPr>
        <p:spPr>
          <a:xfrm>
            <a:off x="259491" y="3620529"/>
            <a:ext cx="2903839" cy="338554"/>
          </a:xfrm>
          <a:prstGeom prst="rect">
            <a:avLst/>
          </a:prstGeom>
          <a:noFill/>
        </p:spPr>
        <p:txBody>
          <a:bodyPr wrap="square" rtlCol="0">
            <a:spAutoFit/>
          </a:bodyPr>
          <a:lstStyle/>
          <a:p>
            <a:r>
              <a:rPr lang="en-US" sz="1600" dirty="0" smtClean="0">
                <a:solidFill>
                  <a:srgbClr val="FF0000"/>
                </a:solidFill>
              </a:rPr>
              <a:t>Ball valve open / close state</a:t>
            </a:r>
            <a:endParaRPr lang="zh-CN" altLang="en-US" sz="1600" dirty="0">
              <a:solidFill>
                <a:srgbClr val="FF0000"/>
              </a:solidFill>
            </a:endParaRPr>
          </a:p>
        </p:txBody>
      </p:sp>
      <p:sp>
        <p:nvSpPr>
          <p:cNvPr id="16" name="TextBox 15"/>
          <p:cNvSpPr txBox="1"/>
          <p:nvPr/>
        </p:nvSpPr>
        <p:spPr>
          <a:xfrm>
            <a:off x="5276336" y="5770606"/>
            <a:ext cx="2533135" cy="830997"/>
          </a:xfrm>
          <a:prstGeom prst="rect">
            <a:avLst/>
          </a:prstGeom>
          <a:noFill/>
        </p:spPr>
        <p:txBody>
          <a:bodyPr wrap="square" rtlCol="0">
            <a:spAutoFit/>
          </a:bodyPr>
          <a:lstStyle/>
          <a:p>
            <a:r>
              <a:rPr lang="en-US" sz="1600" dirty="0" smtClean="0">
                <a:solidFill>
                  <a:srgbClr val="FF0000"/>
                </a:solidFill>
              </a:rPr>
              <a:t>open / close the ball valve button or select the matching number</a:t>
            </a:r>
            <a:endParaRPr lang="zh-CN" altLang="en-US" sz="1600" dirty="0">
              <a:solidFill>
                <a:srgbClr val="FF0000"/>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18</a:t>
            </a:fld>
            <a:endParaRPr lang="zh-CN" altLang="en-US"/>
          </a:p>
        </p:txBody>
      </p:sp>
      <p:sp>
        <p:nvSpPr>
          <p:cNvPr id="5" name="TextBox 4"/>
          <p:cNvSpPr txBox="1"/>
          <p:nvPr/>
        </p:nvSpPr>
        <p:spPr>
          <a:xfrm>
            <a:off x="667265" y="222421"/>
            <a:ext cx="5041557" cy="461665"/>
          </a:xfrm>
          <a:prstGeom prst="rect">
            <a:avLst/>
          </a:prstGeom>
          <a:solidFill>
            <a:srgbClr val="A6CAEE"/>
          </a:solidFill>
        </p:spPr>
        <p:txBody>
          <a:bodyPr wrap="square" rtlCol="0">
            <a:spAutoFit/>
          </a:bodyPr>
          <a:lstStyle/>
          <a:p>
            <a:r>
              <a:rPr lang="en-US" sz="2400" b="1" dirty="0" smtClean="0"/>
              <a:t>Matching network method</a:t>
            </a:r>
            <a:endParaRPr lang="zh-CN" altLang="en-US" sz="2400" b="1" dirty="0"/>
          </a:p>
        </p:txBody>
      </p:sp>
      <p:grpSp>
        <p:nvGrpSpPr>
          <p:cNvPr id="6" name="组合 59"/>
          <p:cNvGrpSpPr/>
          <p:nvPr/>
        </p:nvGrpSpPr>
        <p:grpSpPr>
          <a:xfrm rot="17100000">
            <a:off x="184499" y="241181"/>
            <a:ext cx="369878" cy="358808"/>
            <a:chOff x="1032060" y="5022216"/>
            <a:chExt cx="753746" cy="734645"/>
          </a:xfrm>
        </p:grpSpPr>
        <p:sp>
          <p:nvSpPr>
            <p:cNvPr id="7" name="等腰三角形 6"/>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Picture 2"/>
          <p:cNvPicPr>
            <a:picLocks noChangeAspect="1" noChangeArrowheads="1"/>
          </p:cNvPicPr>
          <p:nvPr/>
        </p:nvPicPr>
        <p:blipFill>
          <a:blip r:embed="rId3">
            <a:clrChange>
              <a:clrFrom>
                <a:srgbClr val="EEF3FA"/>
              </a:clrFrom>
              <a:clrTo>
                <a:srgbClr val="EEF3FA">
                  <a:alpha val="0"/>
                </a:srgbClr>
              </a:clrTo>
            </a:clrChange>
            <a:extLst>
              <a:ext uri="{28A0092B-C50C-407E-A947-70E740481C1C}">
                <a14:useLocalDpi xmlns:a14="http://schemas.microsoft.com/office/drawing/2010/main" xmlns="" val="0"/>
              </a:ext>
            </a:extLst>
          </a:blip>
          <a:srcRect/>
          <a:stretch>
            <a:fillRect/>
          </a:stretch>
        </p:blipFill>
        <p:spPr bwMode="auto">
          <a:xfrm>
            <a:off x="581265" y="1083498"/>
            <a:ext cx="2376264" cy="25529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 name="Picture 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208511" y="1188660"/>
            <a:ext cx="2880321" cy="22190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圆角矩形标注 10"/>
          <p:cNvSpPr/>
          <p:nvPr/>
        </p:nvSpPr>
        <p:spPr>
          <a:xfrm>
            <a:off x="7278130" y="1902941"/>
            <a:ext cx="1680519" cy="951469"/>
          </a:xfrm>
          <a:prstGeom prst="wedgeRoundRectCallout">
            <a:avLst>
              <a:gd name="adj1" fmla="val -154915"/>
              <a:gd name="adj2" fmla="val 29066"/>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Match the network after installing the battery</a:t>
            </a:r>
            <a:endParaRPr lang="zh-CN" altLang="en-US" sz="1600" dirty="0">
              <a:solidFill>
                <a:schemeClr val="tx1"/>
              </a:solidFill>
            </a:endParaRPr>
          </a:p>
        </p:txBody>
      </p:sp>
      <p:sp>
        <p:nvSpPr>
          <p:cNvPr id="12" name="TextBox 11"/>
          <p:cNvSpPr txBox="1"/>
          <p:nvPr/>
        </p:nvSpPr>
        <p:spPr>
          <a:xfrm>
            <a:off x="852616" y="3620530"/>
            <a:ext cx="7006281" cy="3062377"/>
          </a:xfrm>
          <a:prstGeom prst="rect">
            <a:avLst/>
          </a:prstGeom>
          <a:noFill/>
        </p:spPr>
        <p:txBody>
          <a:bodyPr wrap="square" rtlCol="0">
            <a:spAutoFit/>
          </a:bodyPr>
          <a:lstStyle/>
          <a:p>
            <a:pPr marL="342900" indent="-342900">
              <a:lnSpc>
                <a:spcPts val="2600"/>
              </a:lnSpc>
              <a:buAutoNum type="arabicPeriod"/>
            </a:pPr>
            <a:r>
              <a:rPr lang="en-US" dirty="0" smtClean="0"/>
              <a:t>First, long press the main control valve matching </a:t>
            </a:r>
            <a:r>
              <a:rPr lang="en-US" altLang="zh-CN" dirty="0" smtClean="0"/>
              <a:t>button</a:t>
            </a:r>
            <a:r>
              <a:rPr lang="en-US" dirty="0" smtClean="0"/>
              <a:t>, then short press the selection </a:t>
            </a:r>
            <a:r>
              <a:rPr lang="en-US" altLang="zh-CN" dirty="0" smtClean="0"/>
              <a:t>button</a:t>
            </a:r>
            <a:r>
              <a:rPr lang="en-US" dirty="0" smtClean="0"/>
              <a:t>, and then select the number </a:t>
            </a:r>
            <a:r>
              <a:rPr lang="en-US" altLang="zh-CN" dirty="0" smtClean="0"/>
              <a:t>you need to match</a:t>
            </a:r>
            <a:r>
              <a:rPr lang="en-US" dirty="0" smtClean="0"/>
              <a:t>. At this time, the indicator light will flash.</a:t>
            </a:r>
          </a:p>
          <a:p>
            <a:pPr marL="342900" indent="-342900">
              <a:lnSpc>
                <a:spcPts val="2600"/>
              </a:lnSpc>
              <a:buAutoNum type="arabicPeriod"/>
            </a:pPr>
            <a:endParaRPr lang="en-US" dirty="0" smtClean="0"/>
          </a:p>
          <a:p>
            <a:pPr marL="342900" indent="-342900">
              <a:lnSpc>
                <a:spcPts val="2600"/>
              </a:lnSpc>
              <a:buAutoNum type="arabicPeriod"/>
            </a:pPr>
            <a:r>
              <a:rPr lang="en-US" dirty="0" smtClean="0"/>
              <a:t>Reinstall the battery of the wireless detector and power on, the main control valve and the wireless detector will match the network automatically. After the matching is successful, the corresponding </a:t>
            </a:r>
            <a:r>
              <a:rPr lang="en-US" altLang="zh-CN" dirty="0" smtClean="0"/>
              <a:t>number</a:t>
            </a:r>
            <a:r>
              <a:rPr lang="en-US" dirty="0" smtClean="0"/>
              <a:t> LED </a:t>
            </a:r>
            <a:r>
              <a:rPr lang="en-US" altLang="zh-CN" dirty="0" smtClean="0"/>
              <a:t>will </a:t>
            </a:r>
            <a:r>
              <a:rPr lang="en-US" dirty="0" smtClean="0"/>
              <a:t>light </a:t>
            </a:r>
            <a:r>
              <a:rPr lang="en-US" altLang="zh-CN" dirty="0" smtClean="0"/>
              <a:t>on </a:t>
            </a:r>
            <a:r>
              <a:rPr lang="en-US" dirty="0" smtClean="0"/>
              <a:t>5 seconds, and </a:t>
            </a:r>
            <a:r>
              <a:rPr lang="en-US" altLang="zh-CN" dirty="0" smtClean="0"/>
              <a:t>you can hear a sound “Di”.</a:t>
            </a:r>
            <a:endParaRPr lang="zh-CN" alt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19</a:t>
            </a:fld>
            <a:endParaRPr lang="zh-CN" altLang="en-US"/>
          </a:p>
        </p:txBody>
      </p:sp>
      <p:sp>
        <p:nvSpPr>
          <p:cNvPr id="4" name="矩形 3"/>
          <p:cNvSpPr/>
          <p:nvPr/>
        </p:nvSpPr>
        <p:spPr>
          <a:xfrm>
            <a:off x="259492" y="875951"/>
            <a:ext cx="4942704" cy="2759730"/>
          </a:xfrm>
          <a:prstGeom prst="rect">
            <a:avLst/>
          </a:prstGeom>
        </p:spPr>
        <p:txBody>
          <a:bodyPr wrap="square">
            <a:spAutoFit/>
          </a:bodyPr>
          <a:lstStyle/>
          <a:p>
            <a:pPr>
              <a:lnSpc>
                <a:spcPts val="2600"/>
              </a:lnSpc>
            </a:pPr>
            <a:r>
              <a:rPr lang="en-US" b="1" dirty="0" smtClean="0"/>
              <a:t>Water leakage indication: </a:t>
            </a:r>
            <a:r>
              <a:rPr lang="en-US" dirty="0" smtClean="0"/>
              <a:t>wireless detector detects the water leakage, the wireless detector indicator flashes for 10 seconds; the corresponding indicator on the main control valve flashes quickly, and the buzzer keeps </a:t>
            </a:r>
            <a:r>
              <a:rPr lang="zh-CN" altLang="en-US" dirty="0" smtClean="0"/>
              <a:t>“</a:t>
            </a:r>
            <a:r>
              <a:rPr lang="en-US" altLang="zh-CN" dirty="0" smtClean="0"/>
              <a:t>Di</a:t>
            </a:r>
            <a:r>
              <a:rPr lang="zh-CN" altLang="en-US" dirty="0" smtClean="0"/>
              <a:t>”</a:t>
            </a:r>
            <a:r>
              <a:rPr lang="en-US" dirty="0" smtClean="0"/>
              <a:t>until the water leakage is removed, and the main control valve will switch to the close state automatically</a:t>
            </a:r>
            <a:endParaRPr lang="zh-CN" altLang="en-US" dirty="0"/>
          </a:p>
        </p:txBody>
      </p:sp>
      <p:sp>
        <p:nvSpPr>
          <p:cNvPr id="6" name="TextBox 5"/>
          <p:cNvSpPr txBox="1"/>
          <p:nvPr/>
        </p:nvSpPr>
        <p:spPr>
          <a:xfrm>
            <a:off x="667265" y="222421"/>
            <a:ext cx="5041557" cy="461665"/>
          </a:xfrm>
          <a:prstGeom prst="rect">
            <a:avLst/>
          </a:prstGeom>
          <a:solidFill>
            <a:srgbClr val="A6CAEE"/>
          </a:solidFill>
        </p:spPr>
        <p:txBody>
          <a:bodyPr wrap="square" rtlCol="0">
            <a:spAutoFit/>
          </a:bodyPr>
          <a:lstStyle/>
          <a:p>
            <a:r>
              <a:rPr lang="en-US" sz="2400" b="1" dirty="0" smtClean="0"/>
              <a:t>Matching network method</a:t>
            </a:r>
            <a:endParaRPr lang="zh-CN" altLang="en-US" sz="2400" b="1" dirty="0"/>
          </a:p>
        </p:txBody>
      </p:sp>
      <p:grpSp>
        <p:nvGrpSpPr>
          <p:cNvPr id="7" name="组合 59"/>
          <p:cNvGrpSpPr/>
          <p:nvPr/>
        </p:nvGrpSpPr>
        <p:grpSpPr>
          <a:xfrm rot="17100000">
            <a:off x="184499" y="241181"/>
            <a:ext cx="369878" cy="358808"/>
            <a:chOff x="1032060" y="5022216"/>
            <a:chExt cx="753746" cy="734645"/>
          </a:xfrm>
        </p:grpSpPr>
        <p:sp>
          <p:nvSpPr>
            <p:cNvPr id="8" name="等腰三角形 7"/>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 name="Picture 2"/>
          <p:cNvPicPr>
            <a:picLocks noChangeAspect="1" noChangeArrowheads="1"/>
          </p:cNvPicPr>
          <p:nvPr/>
        </p:nvPicPr>
        <p:blipFill>
          <a:blip r:embed="rId3">
            <a:clrChange>
              <a:clrFrom>
                <a:srgbClr val="EEF3FA"/>
              </a:clrFrom>
              <a:clrTo>
                <a:srgbClr val="EEF3FA">
                  <a:alpha val="0"/>
                </a:srgbClr>
              </a:clrTo>
            </a:clrChange>
            <a:extLst>
              <a:ext uri="{28A0092B-C50C-407E-A947-70E740481C1C}">
                <a14:useLocalDpi xmlns:a14="http://schemas.microsoft.com/office/drawing/2010/main" xmlns="" val="0"/>
              </a:ext>
            </a:extLst>
          </a:blip>
          <a:srcRect/>
          <a:stretch>
            <a:fillRect/>
          </a:stretch>
        </p:blipFill>
        <p:spPr bwMode="auto">
          <a:xfrm>
            <a:off x="5548183" y="1159682"/>
            <a:ext cx="2232248" cy="23982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3">
            <a:clrChange>
              <a:clrFrom>
                <a:srgbClr val="EEF3FA"/>
              </a:clrFrom>
              <a:clrTo>
                <a:srgbClr val="EEF3FA">
                  <a:alpha val="0"/>
                </a:srgbClr>
              </a:clrTo>
            </a:clrChange>
            <a:extLst>
              <a:ext uri="{28A0092B-C50C-407E-A947-70E740481C1C}">
                <a14:useLocalDpi xmlns:a14="http://schemas.microsoft.com/office/drawing/2010/main" xmlns="" val="0"/>
              </a:ext>
            </a:extLst>
          </a:blip>
          <a:srcRect/>
          <a:stretch>
            <a:fillRect/>
          </a:stretch>
        </p:blipFill>
        <p:spPr bwMode="auto">
          <a:xfrm>
            <a:off x="5577728" y="3807356"/>
            <a:ext cx="2232248" cy="23982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TextBox 12"/>
          <p:cNvSpPr txBox="1"/>
          <p:nvPr/>
        </p:nvSpPr>
        <p:spPr>
          <a:xfrm>
            <a:off x="210064" y="4102442"/>
            <a:ext cx="5177481" cy="1395254"/>
          </a:xfrm>
          <a:prstGeom prst="rect">
            <a:avLst/>
          </a:prstGeom>
          <a:noFill/>
        </p:spPr>
        <p:txBody>
          <a:bodyPr wrap="square" rtlCol="0">
            <a:spAutoFit/>
          </a:bodyPr>
          <a:lstStyle/>
          <a:p>
            <a:pPr>
              <a:lnSpc>
                <a:spcPts val="2600"/>
              </a:lnSpc>
            </a:pPr>
            <a:r>
              <a:rPr lang="en-US" b="1" dirty="0" smtClean="0"/>
              <a:t>Remove the water leakage: </a:t>
            </a:r>
            <a:r>
              <a:rPr lang="en-US" dirty="0" smtClean="0"/>
              <a:t>Clean up the corresponding wireless detectors, </a:t>
            </a:r>
            <a:r>
              <a:rPr lang="en-US" altLang="zh-CN" dirty="0" smtClean="0"/>
              <a:t>then </a:t>
            </a:r>
            <a:r>
              <a:rPr lang="en-US" dirty="0" smtClean="0"/>
              <a:t>press and hold the </a:t>
            </a:r>
            <a:r>
              <a:rPr lang="en-US" altLang="zh-CN" dirty="0" smtClean="0"/>
              <a:t>button</a:t>
            </a:r>
            <a:r>
              <a:rPr lang="en-US" dirty="0" smtClean="0"/>
              <a:t> of the main control valve to switch to the “</a:t>
            </a:r>
            <a:r>
              <a:rPr lang="en-US" altLang="zh-CN" dirty="0" smtClean="0"/>
              <a:t>open</a:t>
            </a:r>
            <a:r>
              <a:rPr lang="en-US" dirty="0" smtClean="0"/>
              <a:t>" state.</a:t>
            </a:r>
            <a:endParaRPr lang="zh-CN" altLang="en-US" b="1" dirty="0"/>
          </a:p>
        </p:txBody>
      </p:sp>
      <p:sp>
        <p:nvSpPr>
          <p:cNvPr id="14" name="圆角矩形标注 13"/>
          <p:cNvSpPr/>
          <p:nvPr/>
        </p:nvSpPr>
        <p:spPr>
          <a:xfrm>
            <a:off x="7500551" y="1173892"/>
            <a:ext cx="1643450" cy="704336"/>
          </a:xfrm>
          <a:prstGeom prst="wedgeRoundRectCallout">
            <a:avLst>
              <a:gd name="adj1" fmla="val -117605"/>
              <a:gd name="adj2" fmla="val 62478"/>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Corresponding indicator flashes</a:t>
            </a:r>
            <a:endParaRPr lang="zh-CN" altLang="en-US" sz="1600" dirty="0">
              <a:solidFill>
                <a:schemeClr val="tx1"/>
              </a:solidFill>
            </a:endParaRPr>
          </a:p>
        </p:txBody>
      </p:sp>
      <p:sp>
        <p:nvSpPr>
          <p:cNvPr id="15" name="圆角矩形标注 14"/>
          <p:cNvSpPr/>
          <p:nvPr/>
        </p:nvSpPr>
        <p:spPr>
          <a:xfrm>
            <a:off x="3323967" y="5745893"/>
            <a:ext cx="1853511" cy="654908"/>
          </a:xfrm>
          <a:prstGeom prst="wedgeRoundRectCallout">
            <a:avLst>
              <a:gd name="adj1" fmla="val 136524"/>
              <a:gd name="adj2" fmla="val -87931"/>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Long press the </a:t>
            </a:r>
            <a:r>
              <a:rPr lang="en-US" altLang="zh-CN" sz="1600" dirty="0" smtClean="0">
                <a:solidFill>
                  <a:schemeClr val="tx1"/>
                </a:solidFill>
              </a:rPr>
              <a:t>open/close </a:t>
            </a:r>
            <a:r>
              <a:rPr lang="en-US" sz="1600" dirty="0" smtClean="0">
                <a:solidFill>
                  <a:schemeClr val="tx1"/>
                </a:solidFill>
              </a:rPr>
              <a:t>button to switch</a:t>
            </a:r>
            <a:endParaRPr lang="zh-CN" altLang="en-US" sz="1600" dirty="0">
              <a:solidFill>
                <a:schemeClr val="tx1"/>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20</a:t>
            </a:fld>
            <a:endParaRPr lang="zh-CN" altLang="en-US"/>
          </a:p>
        </p:txBody>
      </p:sp>
      <p:sp>
        <p:nvSpPr>
          <p:cNvPr id="5" name="TextBox 4"/>
          <p:cNvSpPr txBox="1"/>
          <p:nvPr/>
        </p:nvSpPr>
        <p:spPr>
          <a:xfrm>
            <a:off x="667264" y="222421"/>
            <a:ext cx="5708821" cy="830997"/>
          </a:xfrm>
          <a:prstGeom prst="rect">
            <a:avLst/>
          </a:prstGeom>
          <a:solidFill>
            <a:srgbClr val="A6CAEE"/>
          </a:solidFill>
        </p:spPr>
        <p:txBody>
          <a:bodyPr wrap="square" rtlCol="0">
            <a:spAutoFit/>
          </a:bodyPr>
          <a:lstStyle/>
          <a:p>
            <a:r>
              <a:rPr lang="en-US" sz="2400" b="1" dirty="0" smtClean="0"/>
              <a:t>Reminder and replacement of battery shortage</a:t>
            </a:r>
            <a:endParaRPr lang="zh-CN" altLang="en-US" sz="2400" b="1" dirty="0"/>
          </a:p>
        </p:txBody>
      </p:sp>
      <p:grpSp>
        <p:nvGrpSpPr>
          <p:cNvPr id="6" name="组合 59"/>
          <p:cNvGrpSpPr/>
          <p:nvPr/>
        </p:nvGrpSpPr>
        <p:grpSpPr>
          <a:xfrm rot="17100000">
            <a:off x="184499" y="241181"/>
            <a:ext cx="369878" cy="358808"/>
            <a:chOff x="1032060" y="5022216"/>
            <a:chExt cx="753746" cy="734645"/>
          </a:xfrm>
        </p:grpSpPr>
        <p:sp>
          <p:nvSpPr>
            <p:cNvPr id="7" name="等腰三角形 6"/>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TextBox 8"/>
          <p:cNvSpPr txBox="1"/>
          <p:nvPr/>
        </p:nvSpPr>
        <p:spPr>
          <a:xfrm>
            <a:off x="531342" y="1692876"/>
            <a:ext cx="5152768" cy="4093428"/>
          </a:xfrm>
          <a:prstGeom prst="rect">
            <a:avLst/>
          </a:prstGeom>
          <a:noFill/>
        </p:spPr>
        <p:txBody>
          <a:bodyPr wrap="square" rtlCol="0">
            <a:spAutoFit/>
          </a:bodyPr>
          <a:lstStyle/>
          <a:p>
            <a:pPr>
              <a:lnSpc>
                <a:spcPts val="2600"/>
              </a:lnSpc>
            </a:pPr>
            <a:r>
              <a:rPr lang="en-US" b="1" dirty="0" smtClean="0"/>
              <a:t>Main control valve battery reminder</a:t>
            </a:r>
            <a:r>
              <a:rPr lang="zh-CN" altLang="en-US" b="1" dirty="0" smtClean="0"/>
              <a:t>：</a:t>
            </a:r>
            <a:endParaRPr lang="en-US" altLang="zh-CN" b="1" dirty="0" smtClean="0"/>
          </a:p>
          <a:p>
            <a:pPr>
              <a:lnSpc>
                <a:spcPts val="2600"/>
              </a:lnSpc>
            </a:pPr>
            <a:r>
              <a:rPr lang="en-US" dirty="0" smtClean="0"/>
              <a:t>There is a pair of rechargeable lithium batteries in the main control valve, which can </a:t>
            </a:r>
            <a:r>
              <a:rPr lang="en-US" altLang="zh-CN" dirty="0" smtClean="0"/>
              <a:t>use</a:t>
            </a:r>
            <a:r>
              <a:rPr lang="en-US" dirty="0" smtClean="0"/>
              <a:t> for 24 hours in the </a:t>
            </a:r>
            <a:r>
              <a:rPr lang="en-US" altLang="zh-CN" dirty="0" smtClean="0"/>
              <a:t>state </a:t>
            </a:r>
            <a:r>
              <a:rPr lang="en-US" dirty="0" smtClean="0"/>
              <a:t>of a power failure. </a:t>
            </a:r>
          </a:p>
          <a:p>
            <a:pPr>
              <a:lnSpc>
                <a:spcPts val="2600"/>
              </a:lnSpc>
            </a:pPr>
            <a:r>
              <a:rPr lang="en-US" dirty="0" smtClean="0"/>
              <a:t>However, when the number of charging cycles is too large, the battery will attenuate, resulting in insufficient voltage in the fully charged state, </a:t>
            </a:r>
            <a:r>
              <a:rPr lang="en-US" altLang="zh-CN" dirty="0" smtClean="0"/>
              <a:t>a</a:t>
            </a:r>
            <a:r>
              <a:rPr lang="en-US" dirty="0" smtClean="0"/>
              <a:t>t this time, the user needs to replace the battery by himself. </a:t>
            </a:r>
          </a:p>
          <a:p>
            <a:pPr>
              <a:lnSpc>
                <a:spcPts val="2600"/>
              </a:lnSpc>
            </a:pPr>
            <a:r>
              <a:rPr lang="en-US" dirty="0" smtClean="0"/>
              <a:t>When reminding, the o</a:t>
            </a:r>
            <a:r>
              <a:rPr lang="en-US" altLang="zh-CN" dirty="0" smtClean="0"/>
              <a:t>pen</a:t>
            </a:r>
            <a:r>
              <a:rPr lang="en-US" dirty="0" smtClean="0"/>
              <a:t> and </a:t>
            </a:r>
            <a:r>
              <a:rPr lang="en-US" altLang="zh-CN" dirty="0" smtClean="0"/>
              <a:t>close </a:t>
            </a:r>
            <a:r>
              <a:rPr lang="en-US" dirty="0" smtClean="0"/>
              <a:t>indicator lights on the main control valve keep flashing and the buzzer </a:t>
            </a:r>
            <a:r>
              <a:rPr lang="zh-CN" altLang="en-US" dirty="0" smtClean="0"/>
              <a:t>“</a:t>
            </a:r>
            <a:r>
              <a:rPr lang="en-US" altLang="zh-CN" dirty="0" smtClean="0"/>
              <a:t>DI</a:t>
            </a:r>
            <a:r>
              <a:rPr lang="zh-CN" altLang="en-US" dirty="0" smtClean="0"/>
              <a:t>”</a:t>
            </a:r>
            <a:r>
              <a:rPr lang="en-US" dirty="0" smtClean="0"/>
              <a:t>.</a:t>
            </a:r>
            <a:endParaRPr lang="zh-CN" altLang="en-US" b="1" dirty="0"/>
          </a:p>
        </p:txBody>
      </p:sp>
      <p:pic>
        <p:nvPicPr>
          <p:cNvPr id="10"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6549080" y="1062681"/>
            <a:ext cx="2277351" cy="24099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4">
            <a:clrChange>
              <a:clrFrom>
                <a:srgbClr val="EEF3FA"/>
              </a:clrFrom>
              <a:clrTo>
                <a:srgbClr val="EEF3FA">
                  <a:alpha val="0"/>
                </a:srgbClr>
              </a:clrTo>
            </a:clrChange>
            <a:extLst>
              <a:ext uri="{28A0092B-C50C-407E-A947-70E740481C1C}">
                <a14:useLocalDpi xmlns:a14="http://schemas.microsoft.com/office/drawing/2010/main" xmlns="" val="0"/>
              </a:ext>
            </a:extLst>
          </a:blip>
          <a:srcRect/>
          <a:stretch>
            <a:fillRect/>
          </a:stretch>
        </p:blipFill>
        <p:spPr bwMode="auto">
          <a:xfrm>
            <a:off x="6870355" y="4046954"/>
            <a:ext cx="2075935" cy="22302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 name="圆角矩形标注 11"/>
          <p:cNvSpPr/>
          <p:nvPr/>
        </p:nvSpPr>
        <p:spPr>
          <a:xfrm>
            <a:off x="5609969" y="2273645"/>
            <a:ext cx="926756" cy="630194"/>
          </a:xfrm>
          <a:prstGeom prst="wedgeRoundRectCallout">
            <a:avLst>
              <a:gd name="adj1" fmla="val 140361"/>
              <a:gd name="adj2" fmla="val -55147"/>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Lithium batter</a:t>
            </a:r>
            <a:r>
              <a:rPr lang="en-US" altLang="zh-CN" sz="1600" dirty="0" smtClean="0">
                <a:solidFill>
                  <a:schemeClr val="tx1"/>
                </a:solidFill>
              </a:rPr>
              <a:t>y</a:t>
            </a:r>
            <a:endParaRPr lang="zh-CN" altLang="en-US" sz="1600" dirty="0">
              <a:solidFill>
                <a:schemeClr val="tx1"/>
              </a:solidFill>
            </a:endParaRPr>
          </a:p>
        </p:txBody>
      </p:sp>
      <p:sp>
        <p:nvSpPr>
          <p:cNvPr id="13" name="圆角矩形标注 12"/>
          <p:cNvSpPr/>
          <p:nvPr/>
        </p:nvSpPr>
        <p:spPr>
          <a:xfrm>
            <a:off x="4893276" y="5700586"/>
            <a:ext cx="1276865" cy="737284"/>
          </a:xfrm>
          <a:prstGeom prst="wedgeRoundRectCallout">
            <a:avLst>
              <a:gd name="adj1" fmla="val 180964"/>
              <a:gd name="adj2" fmla="val -103630"/>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The switch indicator flashes</a:t>
            </a:r>
            <a:endParaRPr lang="zh-CN" altLang="en-US" sz="1600" dirty="0">
              <a:solidFill>
                <a:schemeClr val="tx1"/>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21</a:t>
            </a:fld>
            <a:endParaRPr lang="zh-CN" altLang="en-US"/>
          </a:p>
        </p:txBody>
      </p:sp>
      <p:sp>
        <p:nvSpPr>
          <p:cNvPr id="4" name="TextBox 3"/>
          <p:cNvSpPr txBox="1"/>
          <p:nvPr/>
        </p:nvSpPr>
        <p:spPr>
          <a:xfrm>
            <a:off x="222422" y="234779"/>
            <a:ext cx="6376086" cy="3093154"/>
          </a:xfrm>
          <a:prstGeom prst="rect">
            <a:avLst/>
          </a:prstGeom>
          <a:noFill/>
        </p:spPr>
        <p:txBody>
          <a:bodyPr wrap="square" rtlCol="0">
            <a:spAutoFit/>
          </a:bodyPr>
          <a:lstStyle/>
          <a:p>
            <a:pPr>
              <a:lnSpc>
                <a:spcPts val="2600"/>
              </a:lnSpc>
            </a:pPr>
            <a:r>
              <a:rPr lang="en-US" b="1" dirty="0" smtClean="0"/>
              <a:t>Wireless detector has no power reminder: </a:t>
            </a:r>
          </a:p>
          <a:p>
            <a:pPr>
              <a:lnSpc>
                <a:spcPts val="2600"/>
              </a:lnSpc>
            </a:pPr>
            <a:endParaRPr lang="en-US" b="1" dirty="0" smtClean="0"/>
          </a:p>
          <a:p>
            <a:pPr>
              <a:lnSpc>
                <a:spcPts val="2600"/>
              </a:lnSpc>
            </a:pPr>
            <a:r>
              <a:rPr lang="en-US" b="1" dirty="0" smtClean="0"/>
              <a:t>I</a:t>
            </a:r>
            <a:r>
              <a:rPr lang="en-US" dirty="0" smtClean="0"/>
              <a:t>n theory, the wireless detector can use a battery for 420 days. When the wireless detector is out of power, the corresponding </a:t>
            </a:r>
            <a:r>
              <a:rPr lang="en-US" altLang="zh-CN" dirty="0" smtClean="0"/>
              <a:t>number</a:t>
            </a:r>
            <a:r>
              <a:rPr lang="en-US" dirty="0" smtClean="0"/>
              <a:t> indicator on the main control valve will flash slowly, the buzzer will </a:t>
            </a:r>
            <a:r>
              <a:rPr lang="zh-CN" altLang="en-US" dirty="0" smtClean="0"/>
              <a:t>“</a:t>
            </a:r>
            <a:r>
              <a:rPr lang="en-US" altLang="zh-CN" dirty="0" smtClean="0"/>
              <a:t>Di</a:t>
            </a:r>
            <a:r>
              <a:rPr lang="zh-CN" altLang="en-US" dirty="0" smtClean="0"/>
              <a:t>”</a:t>
            </a:r>
            <a:r>
              <a:rPr lang="en-US" dirty="0" smtClean="0"/>
              <a:t>, and the other indicators will display normally.</a:t>
            </a:r>
          </a:p>
          <a:p>
            <a:pPr>
              <a:lnSpc>
                <a:spcPts val="2600"/>
              </a:lnSpc>
            </a:pPr>
            <a:endParaRPr lang="en-US" altLang="zh-CN" dirty="0" smtClean="0"/>
          </a:p>
          <a:p>
            <a:pPr>
              <a:lnSpc>
                <a:spcPts val="2600"/>
              </a:lnSpc>
            </a:pPr>
            <a:r>
              <a:rPr lang="en-US" b="1" dirty="0" smtClean="0"/>
              <a:t>The steps to replace the battery are as follows</a:t>
            </a:r>
            <a:endParaRPr lang="zh-CN" altLang="en-US" b="1" dirty="0"/>
          </a:p>
        </p:txBody>
      </p:sp>
      <p:pic>
        <p:nvPicPr>
          <p:cNvPr id="5"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25062" y="3944380"/>
            <a:ext cx="2543044" cy="17444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304874" y="3279025"/>
            <a:ext cx="2196108" cy="25692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clrChange>
              <a:clrFrom>
                <a:srgbClr val="EEF3FA"/>
              </a:clrFrom>
              <a:clrTo>
                <a:srgbClr val="EEF3FA">
                  <a:alpha val="0"/>
                </a:srgbClr>
              </a:clrTo>
            </a:clrChange>
            <a:extLst>
              <a:ext uri="{28A0092B-C50C-407E-A947-70E740481C1C}">
                <a14:useLocalDpi xmlns:a14="http://schemas.microsoft.com/office/drawing/2010/main" xmlns="" val="0"/>
              </a:ext>
            </a:extLst>
          </a:blip>
          <a:srcRect/>
          <a:stretch>
            <a:fillRect/>
          </a:stretch>
        </p:blipFill>
        <p:spPr bwMode="auto">
          <a:xfrm>
            <a:off x="6714801" y="810304"/>
            <a:ext cx="1943719" cy="20882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左弧形箭头 7"/>
          <p:cNvSpPr/>
          <p:nvPr/>
        </p:nvSpPr>
        <p:spPr>
          <a:xfrm>
            <a:off x="1125052" y="3493355"/>
            <a:ext cx="1311344" cy="720080"/>
          </a:xfrm>
          <a:prstGeom prst="curved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solidFill>
                <a:schemeClr val="tx1"/>
              </a:solidFill>
            </a:endParaRPr>
          </a:p>
        </p:txBody>
      </p:sp>
      <p:sp>
        <p:nvSpPr>
          <p:cNvPr id="9" name="右箭头 8"/>
          <p:cNvSpPr/>
          <p:nvPr/>
        </p:nvSpPr>
        <p:spPr>
          <a:xfrm>
            <a:off x="3539175" y="4645740"/>
            <a:ext cx="792088" cy="378098"/>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67264" y="6141308"/>
            <a:ext cx="2323071" cy="407773"/>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Open the top cover</a:t>
            </a:r>
            <a:endParaRPr lang="zh-CN" altLang="en-US" dirty="0">
              <a:solidFill>
                <a:schemeClr val="tx1"/>
              </a:solidFill>
            </a:endParaRPr>
          </a:p>
        </p:txBody>
      </p:sp>
      <p:sp>
        <p:nvSpPr>
          <p:cNvPr id="11" name="矩形 10"/>
          <p:cNvSpPr/>
          <p:nvPr/>
        </p:nvSpPr>
        <p:spPr>
          <a:xfrm>
            <a:off x="5354594" y="6054812"/>
            <a:ext cx="2467233" cy="547814"/>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Remove the dry battery and replace it</a:t>
            </a:r>
            <a:endParaRPr lang="zh-CN" altLang="en-US" dirty="0">
              <a:solidFill>
                <a:schemeClr val="tx1"/>
              </a:solidFill>
            </a:endParaRPr>
          </a:p>
        </p:txBody>
      </p:sp>
      <p:sp>
        <p:nvSpPr>
          <p:cNvPr id="12" name="圆角矩形标注 11"/>
          <p:cNvSpPr/>
          <p:nvPr/>
        </p:nvSpPr>
        <p:spPr>
          <a:xfrm>
            <a:off x="7920682" y="4633785"/>
            <a:ext cx="1013254" cy="506627"/>
          </a:xfrm>
          <a:prstGeom prst="wedgeRoundRectCallout">
            <a:avLst>
              <a:gd name="adj1" fmla="val -177664"/>
              <a:gd name="adj2" fmla="val 63686"/>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battery</a:t>
            </a:r>
            <a:endParaRPr lang="zh-CN" altLang="en-US" sz="1600" dirty="0"/>
          </a:p>
        </p:txBody>
      </p:sp>
      <p:sp>
        <p:nvSpPr>
          <p:cNvPr id="13" name="圆角矩形标注 12"/>
          <p:cNvSpPr/>
          <p:nvPr/>
        </p:nvSpPr>
        <p:spPr>
          <a:xfrm>
            <a:off x="7414054" y="3336324"/>
            <a:ext cx="1569309" cy="481914"/>
          </a:xfrm>
          <a:prstGeom prst="wedgeRoundRectCallout">
            <a:avLst>
              <a:gd name="adj1" fmla="val -41663"/>
              <a:gd name="adj2" fmla="val -385970"/>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Corresponding indicator</a:t>
            </a:r>
            <a:endParaRPr lang="zh-CN" altLang="en-US" sz="1600" dirty="0">
              <a:solidFill>
                <a:schemeClr val="tx1"/>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微信图片_20210611162902"/>
          <p:cNvPicPr>
            <a:picLocks noChangeAspect="1"/>
          </p:cNvPicPr>
          <p:nvPr>
            <p:custDataLst>
              <p:tags r:id="rId1"/>
            </p:custDataLst>
          </p:nvPr>
        </p:nvPicPr>
        <p:blipFill>
          <a:blip r:embed="rId3"/>
          <a:stretch>
            <a:fillRect/>
          </a:stretch>
        </p:blipFill>
        <p:spPr>
          <a:xfrm>
            <a:off x="114300" y="641985"/>
            <a:ext cx="8870315" cy="5844540"/>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微信图片_20210611162909"/>
          <p:cNvPicPr>
            <a:picLocks noChangeAspect="1"/>
          </p:cNvPicPr>
          <p:nvPr/>
        </p:nvPicPr>
        <p:blipFill>
          <a:blip r:embed="rId2"/>
          <a:stretch>
            <a:fillRect/>
          </a:stretch>
        </p:blipFill>
        <p:spPr>
          <a:xfrm>
            <a:off x="956945" y="1371600"/>
            <a:ext cx="7229475" cy="4114800"/>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24</a:t>
            </a:fld>
            <a:endParaRPr lang="zh-CN" altLang="en-US"/>
          </a:p>
        </p:txBody>
      </p:sp>
      <p:sp>
        <p:nvSpPr>
          <p:cNvPr id="14" name="矩形 13"/>
          <p:cNvSpPr/>
          <p:nvPr/>
        </p:nvSpPr>
        <p:spPr>
          <a:xfrm>
            <a:off x="1021598" y="649769"/>
            <a:ext cx="6596678" cy="646331"/>
          </a:xfrm>
          <a:prstGeom prst="rect">
            <a:avLst/>
          </a:prstGeom>
        </p:spPr>
        <p:txBody>
          <a:bodyPr wrap="none">
            <a:spAutoFit/>
          </a:bodyPr>
          <a:lstStyle/>
          <a:p>
            <a:r>
              <a:rPr lang="en-US" altLang="zh-CN" sz="3600" b="1" i="1" dirty="0" smtClean="0"/>
              <a:t>Thank you for your attention!</a:t>
            </a:r>
            <a:endParaRPr lang="zh-CN" altLang="en-US" sz="3600" b="1" i="1" dirty="0"/>
          </a:p>
        </p:txBody>
      </p:sp>
      <p:pic>
        <p:nvPicPr>
          <p:cNvPr id="5" name="图片 4" descr="五期夜景拍摄_A1A8591.jpg"/>
          <p:cNvPicPr>
            <a:picLocks noChangeAspect="1"/>
          </p:cNvPicPr>
          <p:nvPr/>
        </p:nvPicPr>
        <p:blipFill>
          <a:blip r:embed="rId3" cstate="print"/>
          <a:stretch>
            <a:fillRect/>
          </a:stretch>
        </p:blipFill>
        <p:spPr>
          <a:xfrm>
            <a:off x="1" y="1459839"/>
            <a:ext cx="9144000" cy="4905387"/>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ULTRA_SCORM_COURSE_ID" val="1E2F398C-C7B4-4454-8F6F-76CFD20B0B8B"/>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Content List"/>
  <p:tag name="ISPRING_PLAYERS_CUSTOMIZATION" val="UEsDBBQAAgAIAJVte0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CVbXtK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JVte0q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lW17Si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lW17Sm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lW17Sj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lW17Sp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lW17Sr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lm17SgXZichKDQAA1SEAABcAAAB1bml2ZXJzYWwvdW5pdmVyc2FsLnBuZ+2a+VdS6/rAqdNpVvNU15xLvXmuOZQnp+NAmROna6UNZk61zLxhgqhoKGLTdUiJopaWiZ6sk+KAqZm6EbBDSR5E6jig4lBxFAXBgRAVkbupzr1r3fVd3z/gLn5gb57ns9/9Ps+73+d5n/1C7rEj/jobjTZCIBAdWIBPMASyBgaBfINcvxbU7Gq6MQGeViUF+3tDKF0mk6CwJvZg4EEIpI6wafnct6C8ISEgNAkC0WVqPqtYyIrzYDs4zOfgicuRkuGjebbyAdYHWdHc6rnV9Trn9ev1U78jntz8/fe7cy7o5+8MWPOuevNPOectLV79c+3W9Tt8bm8pM1Zf+Vn69/0bVNjpLpn7IulHxafSBxc9jydtD/9UTKmUUkRSt4hSSmVL3YMsLlSNla0op5EjGYrhmqZRnDFo0lknP1nFSpDpeTOEH1EPuvyMZKjR1lRm558zhnmpPnWneIOKK41V9vV4qyjsrK/7KlBuQwdl/OFner0bvwaUmu0rCUML4ij14K1/ixN+4DdIuIvFBvB0IMdKI+0iao43AlaDxy1aoAVaoAVaoAVaoAVaoAVaoAVaoAVaoAVaoAVa8L8HUAJz9QJLs2X6HtgK02i8rTRbiuvvaPYOd/p8p9lu3PL/g4/hd/5o4HrxWz/9fvihdSk2UfbGknAJtywwH0WJUL2CKlYooSlMF7yyDzmSJXlhXnszbXmsiaGSBPFbnOI5P4xPI5SVFazM3yTLjy07/M0znmNmXq7jr0svr2SFEahhZpqmYppihBrNGGLkDHbVxIgLMKe6wxvjFw71JKW9mTMXTwTMDSVxG/VmjoSALUryljhIXEMvPgxQryhdpulKaTxP/UEvs99j9tXWMK6Xcipe4EZqGkkTjwOZi2OFSEMXqIPTsAfiFHfgvlRAgNJjhppX3grl1bw3MUMs+qRZxqd3JDYmKInGyFc/mbJbC2nzkscsGn3TMdP5A/c527PqIoDh/VzCZ4/s+jgRkHhy0wlPKQJjX+bszJjFIy+5eFBnD6eOZijieSfPksVx11ux4rDRwUj7csF++HCICRm9wjRfmbnwPXnLvpK8OdI0VtjZdlLWG8MJ68aj5EDFzDFBO1fWSpI6JRoq6uKAM32AKs2Ot4ChsxNFnm9FLyQam6rpAelTdaxBLiHudztl9cPYQJEbvdMhkHDLavg6YAOMudUOVlTje4FqfBeiKDT+bKrxs0ZhW+u5M03oNxIUqnFE+P5YetCJHeTSwl2Prp32DJEn/bNmthj/xvFpFY/Z31BRxmzlsVwYixzn55tjaX5d6eaNmwXCiO5eRwJPRrboCKlbN0ie/8s3kPfwSs9bVC4+rvuzIfGiFmmBysOHmGSU/VcTIye4ZfrIW888Txj9R3mxbSn15gZ0S36IXNbPfuzdnrNtu3H7/phWM5sDtoqN5MzpNAQ3DV+s8BIJ00jSh4hXxEWAPX9y6mrKTdprCKS5SBS+fTi23UlUkNnHaXButEsIFVrrw+z/celZiuCCPFC1HIgrd+5kjWwsjlQM4QPqN6+Vyxz339un2otoeIiLuuEqdkp8p3RNBjII0xaAQvC3ZIUOpE0enB1ZvehhdXj4x/toWXWQaUq3nbrOh7jJyLh6uHkg0RJ9yrjdKXLnIhzNHeYZwgC+g0XHB0C5FvI+LVSW+5P7l3YnVQ8ECFOTQ1YtP9e9HMQbi7bcbHhKPhAsvDbR5fvyYu+uH5LuF3FhwTzCIfhv2CPE0ECobsjfBNhd6OHmmnM8N1gKzc8+zTz7iDUYxgm9tNl2Y4nwlZO4jwmOK2cEK+OkeJqI4vKs2B/eogze2XF9Tb+D2VwplpefjGOmF+9NOo1oTTRqLNnzl3zh05I8fW8b7x5ZsH7cjWr9QFHiqxuYEoDk5nXi/n1haNbNATrvDUb6OLKQ5VHgbkdsnfttj0ROxVl/GZAEEaPicrmo77WmZ/ulQgdf4qZKna66WUzB2CNdpmvnhYujEhQGHsH7YBvjc2cf5ddXO0LSkfli4damW1ccnz4spervFy0BQ9t3ijDTFAchjQBw9CN1MbZUb44veprV0OPQyFCrpmPpCi5A/9rpHagiLOqtnUoUwgDc6F57uAKcgjoaj1tkRyFws3lRUzTS3LKMO9qKX8KUlPfE9zYD4bf45WEGDYiSDFFdj2MXD886zQ5SU8YqMlPh2BrGEiaS8AuiiVLLVck8DgtDDZi+XUctiBBrHs3cXZ43I+NC1erUFQnDYJx9JHUUAqmOIuWVKbGXKxqy9DeKkkShTD6SQVOkiA63GUG9xPaKy4vvr+u94BEgqHxERieAmTdkmtjYhHfy8A7O1EftIQcqHxVgbJHf3jVqX+p36lH17heiR2R3c6zaOkC3z/GeFSPoU5/9BWiyLndJLDO6Z6/z0OHXdxYBfdi4jmKjUSluaXJ+Sd8Ffh8ZO8nNXJGlFGEc8EVNWRv/KnueLerrAB9K6b6eOby466ZVNDa28zg74tF5n7KYzUbiVB7gTkiLTxafN7izxrVFqnKdMmpfkNZ3D7tAIOIUw0zO06yxtUv91Mc4qQUMI2nkgb4kHGNSdFR1qa9NfPxuT+oy3XyajlwY9lB2Mk+Py3yIjn2C+7gWXTbZAkZzBtD1eQGri8MVOJMUnWhs6sCk1BhyBS32MjCryhq8X4uXO370lyweEwjxC4NvHNgX2yXJTJO17SPWAuxuSwtbvZduJ77cvecY+wyhpqB2ftl1D9E2O2Zix7mKLAz33gDYz2Rfh71Fh26mkj/qfNRT3jP/7b4qMTzcRS+B+l8u9WXYe/SFMl0nJ/pzzK8+zrq5Du1FHPQrRpZTavGqgdbCNzl70KGyvmPZj/NnWV8Hz0iEIoxRxjz2EDvZofCWcX6RXgN5VtZ80Cp3LGGiOW+ioPz4qieR1dCFl3rOUOUA15kAXVmwM8MtfOB4KoYaSH62V1Vg+ngWt0NA/Tpx+JYEj99xzh5+OrISK8s1m6MtcVP6jtdeOq7veYY8lOn1aNK158Kiwdlb72ruhrpwvZzyx3YIg8iZvL19nAWFR1T56sM6lns5wmjD9iXaVEBwLR5BmrIg2mLnOqwfmqsm/Plbgh16GjxUn7r5F+GDReVUu/eMzzacPuISlaLJRmeHIzPkvfMNH/bB+xuv0vOtYkx2NyyLnbMvTXDTnxSj1//2CEA7iscHyrPqTGQlO51MtsLgekVG8EE3XfwhfNZxX+LXqXP+0fy2FnA5Hdz7O/liXIn0xRW1aIRACvqDtZdgrDYrJEnpqyCnGWAVUK8Cg8UoJf7n1DvnTWyOM9evc0rO5tsi06cOBjMTkfei0eJoMFcf1ZFFU+JH99ladrTmH/K9fQbaaP+TKlyWP0Zp24+gFlsQe+LKwsyVOVZ3wdU6Ln0Hx/HGlIw2nYGUfcxzQKzMFTISXrfO/LqJz6x0DVNdE484sCZGCLHkqNuPT6QK/swhSxnzA7FCr9mLZLwsoq7MaytvP5tx4LixCq3KsZbLQscXbYzyxf4HXGu/BC+Z1Rhuju4PjIDOrybPRhsWwIvOgNfNzRSh3BvtPCnGYkXZy39U8LxpuwF5HSHAkby1vs8toED/SckQLyozowoXeUs9eTQTwEw8yh7EJ0ixETvenxpWju0YVqIKl345xbCiov6dVWe63Kefl+rzKJ8zVmO6jOPCR6Nyau2IWFNg7EGGWjk6isvzXHe7MpKNFwGIkqcpgkVpKiOdnxyuE7HtzxvPbvu89CxdnvylcJCbG9dXkw1OqCJwYiZJ0lzvBTi2KKVUZK75L/wKe/YkXSVBNnWjhOIySJPoy6iVv9WEDo8dTfDsw50Kr0KYgmPRV7lSxMHoNRj6EHMDEj3RQVfC0NOF0cnTrOMTmhAXjz0meAFvF2GUoi/Xi8BKLY73cp8PEZbaHEi6fr4liObhkMuMp7yw35hQJVUl5td+hJIBgmauNONExdv+s3T7IVtn/ajLrO9gu+XlWOrWppUVBYPRcjAC6sDi5YaJj67iGo+Em/7pMzr8rKKk9e8GnvNbwFyzaON1fWQDEFMKrrmcGMQmE1MYRYQ4nI1lL7OgKyjqweb8ncohNC/iYZR6iSdZ65r6AqqaPNr07SoEepqmeAF6VZxWyAIkX02jw2vVUpngTI+bKzBW0rt/uDUuiItqGhKik61aKp2kb+s/tX2jd0kT/c5ZyV9DL1O00HZ82fpkE8aQZbYa8swrDgrt2MVviRt5PL4tqsAMtOlj3tT97QrNj//cwLm7pctP8BbM7qNQGunp0xoMwAeL9Pfik1EVNfvumQAkat+xE+zkmw6HwRJu7MTo+tJfMfQYykSQ0JrM3CxKNAzArchKkXqHKlCrwbq+jSSxiWeafeyXDInpyyzXEKsWe03sczTPSNXd1gBQ2tEyTdUecvf/ehsoVS/Huq/+/DpQ4ZUoYDswLvlrxHCDXn/EshCqvvgf8ZJj/8PP/zCgVOb1PMNbOS2Lo9Rwa43qdJVoV3SzIQy+oGCoaYtgpA4+0HTQV7bkj76t1nnIUa/KjXsT7L356opGD/M94kPxPnvtX1BLAwQUAAIACACWbXtKKwvAbUoAAABrAAAAGwAAAHVuaXZlcnNhbC91bml2ZXJzYWwucG5nLnhtbLOxr8jNUShLLSrOzM+zVTLUM1Cyt+PlsikoSi3LTC1XqACKGekZQICSQiUqtzwzpSQDKGRgbowQzEjNTM8osVWyMDCFC+oDzQQAUEsBAgAAFAACAAgAlW17ShUOrShkBAAABxEAAB0AAAAAAAAAAQAAAAAAAAAAAHVuaXZlcnNhbC9jb21tb25fbWVzc2FnZXMubG5nUEsBAgAAFAACAAgAlW17Sgh+CyMpAwAAhgwAACcAAAAAAAAAAQAAAAAAnwQAAHVuaXZlcnNhbC9mbGFzaF9wdWJsaXNoaW5nX3NldHRpbmdzLnhtbFBLAQIAABQAAgAIAJVte0q1/AlkugIAAFUKAAAhAAAAAAAAAAEAAAAAAA0IAAB1bml2ZXJzYWwvZmxhc2hfc2tpbl9zZXR0aW5ncy54bWxQSwECAAAUAAIACACVbXtKKpYPZ/4CAACXCwAAJgAAAAAAAAABAAAAAAAGCwAAdW5pdmVyc2FsL2h0bWxfcHVibGlzaGluZ19zZXR0aW5ncy54bWxQSwECAAAUAAIACACVbXtKaHFSkZoBAAAfBgAAHwAAAAAAAAABAAAAAABIDgAAdW5pdmVyc2FsL2h0bWxfc2tpbl9zZXR0aW5ncy5qc1BLAQIAABQAAgAIAJVte0o9PC/RwQAAAOUBAAAaAAAAAAAAAAEAAAAAAB8QAAB1bml2ZXJzYWwvaTE4bl9wcmVzZXRzLnhtbFBLAQIAABQAAgAIAJVte0qa+ZZkawAAAGsAAAAcAAAAAAAAAAEAAAAAABgRAAB1bml2ZXJzYWwvbG9jYWxfc2V0dGluZ3MueG1sUEsBAgAAFAACAAgARJRXRyO0Tvv7AgAAsAgAABQAAAAAAAAAAQAAAAAAvREAAHVuaXZlcnNhbC9wbGF5ZXIueG1sUEsBAgAAFAACAAgAlW17SrCHI/RsAQAA9wIAACkAAAAAAAAAAQAAAAAA6hQAAHVuaXZlcnNhbC9za2luX2N1c3RvbWl6YXRpb25fc2V0dGluZ3MueG1sUEsBAgAAFAACAAgAlm17SgXZichKDQAA1SEAABcAAAAAAAAAAAAAAAAAnRYAAHVuaXZlcnNhbC91bml2ZXJzYWwucG5nUEsBAgAAFAACAAgAlm17SisLwG1KAAAAawAAABsAAAAAAAAAAQAAAAAAHCQAAHVuaXZlcnNhbC91bml2ZXJzYWwucG5nLnhtbFBLBQYAAAAACwALAEkDAACfJAAAAAA="/>
</p:tagLst>
</file>

<file path=ppt/tags/tag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9630,&quot;width&quot;:14040}"/>
</p:tagLst>
</file>

<file path=ppt/theme/theme1.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gency FB"/>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8DEC03792BE8541AF11C722E2909B32" ma:contentTypeVersion="29" ma:contentTypeDescription="Create a new document." ma:contentTypeScope="" ma:versionID="9bf2e8fa1821fcf7da18a701978ee277">
  <xsd:schema xmlns:xsd="http://www.w3.org/2001/XMLSchema" xmlns:xs="http://www.w3.org/2001/XMLSchema" xmlns:p="http://schemas.microsoft.com/office/2006/metadata/properties" xmlns:ns2="39e304ce-bc77-4c63-9667-155022621b35" xmlns:ns3="aeccca6c-4ba9-49df-9fa5-54c071e61598" targetNamespace="http://schemas.microsoft.com/office/2006/metadata/properties" ma:root="true" ma:fieldsID="d84d06d03febb7f9b4726d360e1da9c5" ns2:_="" ns3:_="">
    <xsd:import namespace="39e304ce-bc77-4c63-9667-155022621b35"/>
    <xsd:import namespace="aeccca6c-4ba9-49df-9fa5-54c071e6159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_dlc_DocId" minOccurs="0"/>
                <xsd:element ref="ns3:_dlc_DocIdUrl" minOccurs="0"/>
                <xsd:element ref="ns3:_dlc_DocIdPersistId" minOccurs="0"/>
                <xsd:element ref="ns2:MediaServiceAutoKeyPoints" minOccurs="0"/>
                <xsd:element ref="ns2:MediaServiceKeyPoints" minOccurs="0"/>
                <xsd:element ref="ns3:PGMKT_Division"/>
                <xsd:element ref="ns3:PGMKT_Access"/>
                <xsd:element ref="ns3:PGMKT_Division_Domain" minOccurs="0"/>
                <xsd:element ref="ns3:PGMKT_Language"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e304ce-bc77-4c63-9667-155022621b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lcf76f155ced4ddcb4097134ff3c332f" ma:index="29" nillable="true" ma:taxonomy="true" ma:internalName="lcf76f155ced4ddcb4097134ff3c332f" ma:taxonomyFieldName="MediaServiceImageTags" ma:displayName="Image Tags" ma:readOnly="false" ma:fieldId="{5cf76f15-5ced-4ddc-b409-7134ff3c332f}" ma:taxonomyMulti="true" ma:sspId="fe90c86c-5afe-441b-9eaa-351e60ff1832"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eccca6c-4ba9-49df-9fa5-54c071e6159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_dlc_DocId" ma:index="19" nillable="true" ma:displayName="Document ID Value" ma:description="The value of the document ID assigned to this item." ma:indexed="true" ma:internalName="_dlc_DocId" ma:readOnly="true">
      <xsd:simpleType>
        <xsd:restriction base="dms:Text"/>
      </xsd:simpleType>
    </xsd:element>
    <xsd:element name="_dlc_DocIdUrl" ma:index="2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1" nillable="true" ma:displayName="Persist ID" ma:description="Keep ID on add." ma:hidden="true" ma:internalName="_dlc_DocIdPersistId" ma:readOnly="true">
      <xsd:simpleType>
        <xsd:restriction base="dms:Boolean"/>
      </xsd:simpleType>
    </xsd:element>
    <xsd:element name="PGMKT_Division" ma:index="24" ma:displayName="PGMKT_Division" ma:format="Dropdown" ma:internalName="PGMKT_Division" ma:readOnly="false">
      <xsd:simpleType>
        <xsd:union memberTypes="dms:Text">
          <xsd:simpleType>
            <xsd:restriction base="dms:Choice">
              <xsd:enumeration value="Pollet Group"/>
              <xsd:enumeration value="Pollet Pool Group"/>
              <xsd:enumeration value="Pollet Medical Group"/>
              <xsd:enumeration value="Pollet Water Group"/>
            </xsd:restriction>
          </xsd:simpleType>
        </xsd:union>
      </xsd:simpleType>
    </xsd:element>
    <xsd:element name="PGMKT_Access" ma:index="25" ma:displayName="PGMKT_Access" ma:default="External" ma:format="Dropdown" ma:internalName="PGMKT_Access">
      <xsd:simpleType>
        <xsd:restriction base="dms:Choice">
          <xsd:enumeration value="External"/>
          <xsd:enumeration value="Internal"/>
          <xsd:enumeration value="Internal - confidential"/>
        </xsd:restriction>
      </xsd:simpleType>
    </xsd:element>
    <xsd:element name="PGMKT_Division_Domain" ma:index="26" nillable="true" ma:displayName="PGMKT_Division_Domain" ma:default="" ma:format="Dropdown" ma:internalName="PGMKT_Division_Domain">
      <xsd:simpleType>
        <xsd:restriction base="dms:Choice">
          <xsd:enumeration value="Corporate"/>
          <xsd:enumeration value="Marketing"/>
          <xsd:enumeration value="HRM"/>
          <xsd:enumeration value="IT"/>
        </xsd:restriction>
      </xsd:simpleType>
    </xsd:element>
    <xsd:element name="PGMKT_Language" ma:index="27" nillable="true" ma:displayName="PGMKT_Language" ma:default="" ma:format="Dropdown" ma:internalName="PGMKT_Language">
      <xsd:simpleType>
        <xsd:union memberTypes="dms:Text">
          <xsd:simpleType>
            <xsd:restriction base="dms:Choice">
              <xsd:enumeration value="EN"/>
              <xsd:enumeration value="FR"/>
              <xsd:enumeration value="NL"/>
              <xsd:enumeration value="DE"/>
              <xsd:enumeration value="SP"/>
              <xsd:enumeration value="PT"/>
              <xsd:enumeration value="XI"/>
              <xsd:enumeration value="PL"/>
            </xsd:restriction>
          </xsd:simpleType>
        </xsd:union>
      </xsd:simpleType>
    </xsd:element>
    <xsd:element name="TaxCatchAll" ma:index="30" nillable="true" ma:displayName="Taxonomy Catch All Column" ma:hidden="true" ma:list="{97033ae5-4c81-4efd-8f0b-61a3014860c7}" ma:internalName="TaxCatchAll" ma:showField="CatchAllData" ma:web="aeccca6c-4ba9-49df-9fa5-54c071e6159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aeccca6c-4ba9-49df-9fa5-54c071e61598">PGMKT-497967139-16913</_dlc_DocId>
    <_dlc_DocIdUrl xmlns="aeccca6c-4ba9-49df-9fa5-54c071e61598">
      <Url>https://polletgroupintranet.sharepoint.com/sites/PG_CORP_MKT/_layouts/15/DocIdRedir.aspx?ID=PGMKT-497967139-16913</Url>
      <Description>PGMKT-497967139-16913</Description>
    </_dlc_DocIdUrl>
    <PGMKT_Access xmlns="aeccca6c-4ba9-49df-9fa5-54c071e61598">External</PGMKT_Access>
    <PGMKT_Division_Domain xmlns="aeccca6c-4ba9-49df-9fa5-54c071e61598" xsi:nil="true"/>
    <lcf76f155ced4ddcb4097134ff3c332f xmlns="39e304ce-bc77-4c63-9667-155022621b35">
      <Terms xmlns="http://schemas.microsoft.com/office/infopath/2007/PartnerControls"/>
    </lcf76f155ced4ddcb4097134ff3c332f>
    <TaxCatchAll xmlns="aeccca6c-4ba9-49df-9fa5-54c071e61598" xsi:nil="true"/>
    <PGMKT_Division xmlns="aeccca6c-4ba9-49df-9fa5-54c071e61598"/>
    <PGMKT_Language xmlns="aeccca6c-4ba9-49df-9fa5-54c071e61598" xsi:nil="true"/>
  </documentManagement>
</p:properties>
</file>

<file path=customXml/itemProps1.xml><?xml version="1.0" encoding="utf-8"?>
<ds:datastoreItem xmlns:ds="http://schemas.openxmlformats.org/officeDocument/2006/customXml" ds:itemID="{C084A044-AA86-405A-AE9C-ED845B25E788}"/>
</file>

<file path=customXml/itemProps2.xml><?xml version="1.0" encoding="utf-8"?>
<ds:datastoreItem xmlns:ds="http://schemas.openxmlformats.org/officeDocument/2006/customXml" ds:itemID="{D4C29934-CBCA-40BC-9D73-9F90E5BD2959}"/>
</file>

<file path=customXml/itemProps3.xml><?xml version="1.0" encoding="utf-8"?>
<ds:datastoreItem xmlns:ds="http://schemas.openxmlformats.org/officeDocument/2006/customXml" ds:itemID="{98C21326-DD8C-4B9D-8DAF-8B718FE4D443}"/>
</file>

<file path=customXml/itemProps4.xml><?xml version="1.0" encoding="utf-8"?>
<ds:datastoreItem xmlns:ds="http://schemas.openxmlformats.org/officeDocument/2006/customXml" ds:itemID="{B25AAA96-E542-4AE4-A988-76F81293F01E}"/>
</file>

<file path=docProps/app.xml><?xml version="1.0" encoding="utf-8"?>
<Properties xmlns="http://schemas.openxmlformats.org/officeDocument/2006/extended-properties" xmlns:vt="http://schemas.openxmlformats.org/officeDocument/2006/docPropsVTypes">
  <TotalTime>5</TotalTime>
  <Words>2472</Words>
  <Application>WPS 演示</Application>
  <PresentationFormat>全屏显示(4:3)</PresentationFormat>
  <Paragraphs>271</Paragraphs>
  <Slides>24</Slides>
  <Notes>20</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vector>
  </TitlesOfParts>
  <Company>http://www.ypppt.com/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营销部_邵燕霞</cp:lastModifiedBy>
  <cp:revision>689</cp:revision>
  <dcterms:created xsi:type="dcterms:W3CDTF">2015-12-31T14:36:00Z</dcterms:created>
  <dcterms:modified xsi:type="dcterms:W3CDTF">2021-06-23T07:04:24Z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1261C1D34687452683B49B99DB7C890E</vt:lpwstr>
  </property>
  <property fmtid="{D5CDD505-2E9C-101B-9397-08002B2CF9AE}" pid="3" name="KSOProductBuildVer">
    <vt:lpwstr>2052-11.1.0.10495</vt:lpwstr>
  </property>
  <property fmtid="{D5CDD505-2E9C-101B-9397-08002B2CF9AE}" pid="4" name="ContentTypeId">
    <vt:lpwstr>0x01010098DEC03792BE8541AF11C722E2909B32</vt:lpwstr>
  </property>
  <property fmtid="{D5CDD505-2E9C-101B-9397-08002B2CF9AE}" pid="5" name="_dlc_DocIdItemGuid">
    <vt:lpwstr>39fd030b-82f1-47c0-b624-ad0d970d5174</vt:lpwstr>
  </property>
</Properties>
</file>