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7.xml" ContentType="application/vnd.openxmlformats-officedocument.presentationml.slide+xml"/>
  <Override PartName="/ppt/slides/slide9.xml" ContentType="application/vnd.openxmlformats-officedocument.presentationml.slide+xml"/>
  <Override PartName="/ppt/slides/slide21.xml" ContentType="application/vnd.openxmlformats-officedocument.presentationml.slide+xml"/>
  <Override PartName="/ppt/slides/slide8.xml" ContentType="application/vnd.openxmlformats-officedocument.presentationml.slide+xml"/>
  <Override PartName="/ppt/slides/slide22.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0.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8.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ppt/tags/tag1.xml" ContentType="application/vnd.openxmlformats-officedocument.presentationml.tags+xml"/>
  <Override PartName="/docProps/custom.xml" ContentType="application/vnd.openxmlformats-officedocument.custom-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95" r:id="rId2"/>
    <p:sldId id="350" r:id="rId3"/>
    <p:sldId id="351" r:id="rId4"/>
    <p:sldId id="354" r:id="rId5"/>
    <p:sldId id="349" r:id="rId6"/>
    <p:sldId id="425" r:id="rId7"/>
    <p:sldId id="352" r:id="rId8"/>
    <p:sldId id="353" r:id="rId9"/>
    <p:sldId id="355" r:id="rId10"/>
    <p:sldId id="356" r:id="rId11"/>
    <p:sldId id="357" r:id="rId12"/>
    <p:sldId id="358" r:id="rId13"/>
    <p:sldId id="427" r:id="rId14"/>
    <p:sldId id="359" r:id="rId15"/>
    <p:sldId id="426" r:id="rId16"/>
    <p:sldId id="363" r:id="rId17"/>
    <p:sldId id="428" r:id="rId18"/>
    <p:sldId id="362" r:id="rId19"/>
    <p:sldId id="429" r:id="rId20"/>
    <p:sldId id="368" r:id="rId21"/>
    <p:sldId id="430" r:id="rId22"/>
    <p:sldId id="364" r:id="rId23"/>
    <p:sldId id="431" r:id="rId24"/>
    <p:sldId id="367" r:id="rId25"/>
    <p:sldId id="371" r:id="rId26"/>
  </p:sldIdLst>
  <p:sldSz cx="9144000" cy="6858000" type="screen4x3"/>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A6CAEE"/>
    <a:srgbClr val="FFC885"/>
    <a:srgbClr val="C75050"/>
    <a:srgbClr val="92B5DB"/>
    <a:srgbClr val="9BC2DF"/>
    <a:srgbClr val="3333CC"/>
    <a:srgbClr val="FFFFFF"/>
    <a:srgbClr val="404040"/>
    <a:srgbClr val="CCCC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261" autoAdjust="0"/>
    <p:restoredTop sz="87661" autoAdjust="0"/>
  </p:normalViewPr>
  <p:slideViewPr>
    <p:cSldViewPr snapToGrid="0" showGuides="1">
      <p:cViewPr>
        <p:scale>
          <a:sx n="80" d="100"/>
          <a:sy n="80" d="100"/>
        </p:scale>
        <p:origin x="-1932" y="-30"/>
      </p:cViewPr>
      <p:guideLst>
        <p:guide orient="horz" pos="4250"/>
        <p:guide orient="horz" pos="1759"/>
        <p:guide pos="3849"/>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showGuides="1">
      <p:cViewPr>
        <p:scale>
          <a:sx n="66" d="100"/>
          <a:sy n="66" d="100"/>
        </p:scale>
        <p:origin x="-4260" y="-600"/>
      </p:cViewPr>
      <p:guideLst>
        <p:guide orient="horz" pos="2904"/>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9B30A6-E1E3-4DDB-8259-FD663B9A1444}" type="datetimeFigureOut">
              <a:rPr lang="zh-CN" altLang="en-US" smtClean="0"/>
              <a:pPr/>
              <a:t>2021/6/11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5B2D53-A606-4368-92BB-CDEFFDB4FED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BE96E-66E5-4AE0-97D7-7FDAD5BCA6DB}" type="datetimeFigureOut">
              <a:rPr lang="zh-CN" altLang="en-US" smtClean="0"/>
              <a:pPr/>
              <a:t>2021/6/11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71971-2C66-405E-A74D-7E371BACBA1C}"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tx1"/>
              </a:solidFill>
              <a:latin typeface="Times New Roman" panose="02020603050405020304" pitchFamily="18" charset="0"/>
              <a:ea typeface="楷体_GB2312" pitchFamily="49" charset="-122"/>
            </a:endParaRPr>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r>
              <a:rPr lang="zh-CN" altLang="en-US" sz="1200" dirty="0" smtClean="0"/>
              <a:t>泳池过滤阀介绍</a:t>
            </a:r>
            <a:r>
              <a:rPr lang="en-US" altLang="zh-CN" sz="1200" dirty="0" smtClean="0"/>
              <a:t/>
            </a:r>
            <a:br>
              <a:rPr lang="en-US" altLang="zh-CN" sz="1200" dirty="0" smtClean="0"/>
            </a:br>
            <a:r>
              <a:rPr lang="zh-CN" altLang="en-US" sz="1200" dirty="0" smtClean="0"/>
              <a:t>一：</a:t>
            </a:r>
            <a:r>
              <a:rPr lang="en-US" altLang="zh-CN" sz="1200" dirty="0" smtClean="0"/>
              <a:t>F139</a:t>
            </a:r>
            <a:r>
              <a:rPr lang="zh-CN" altLang="en-US" sz="1200" dirty="0" smtClean="0"/>
              <a:t>、</a:t>
            </a:r>
            <a:r>
              <a:rPr lang="en-US" altLang="zh-CN" sz="1200" dirty="0" smtClean="0"/>
              <a:t>F139S</a:t>
            </a:r>
            <a:r>
              <a:rPr lang="zh-CN" altLang="en-US" sz="1200" dirty="0" smtClean="0"/>
              <a:t>外形、接口及面贴、装饰盖介绍。 </a:t>
            </a:r>
            <a:r>
              <a:rPr lang="en-US" altLang="zh-CN" sz="1200" dirty="0" smtClean="0"/>
              <a:t/>
            </a:r>
            <a:br>
              <a:rPr lang="en-US" altLang="zh-CN" sz="1200" dirty="0" smtClean="0"/>
            </a:br>
            <a:r>
              <a:rPr lang="zh-CN" altLang="en-US" sz="1200" dirty="0" smtClean="0"/>
              <a:t>二：泳池过滤阀特点、技术参数及</a:t>
            </a:r>
            <a:r>
              <a:rPr lang="zh-CN" altLang="en-US" sz="1200" dirty="0" smtClean="0">
                <a:latin typeface="黑体" panose="02010609060101010101" pitchFamily="49" charset="-122"/>
                <a:ea typeface="黑体" panose="02010609060101010101" pitchFamily="49" charset="-122"/>
                <a:cs typeface="Times New Roman" panose="02020603050405020304" pitchFamily="18" charset="0"/>
              </a:rPr>
              <a:t>配置参考</a:t>
            </a:r>
            <a:r>
              <a:rPr lang="zh-CN" altLang="en-US" sz="1200" dirty="0" smtClean="0"/>
              <a:t>。</a:t>
            </a:r>
            <a:r>
              <a:rPr lang="en-US" altLang="zh-CN" sz="1200" dirty="0" smtClean="0"/>
              <a:t/>
            </a:r>
            <a:br>
              <a:rPr lang="en-US" altLang="zh-CN" sz="1200" dirty="0" smtClean="0"/>
            </a:br>
            <a:r>
              <a:rPr lang="zh-CN" altLang="en-US" sz="1200" dirty="0" smtClean="0"/>
              <a:t>三：泳池过滤阀沙缸内部结构。</a:t>
            </a:r>
            <a:r>
              <a:rPr lang="en-US" altLang="zh-CN" sz="1200" dirty="0" smtClean="0"/>
              <a:t/>
            </a:r>
            <a:br>
              <a:rPr lang="en-US" altLang="zh-CN" sz="1200" dirty="0" smtClean="0"/>
            </a:br>
            <a:r>
              <a:rPr lang="zh-CN" altLang="en-US" sz="1200" dirty="0" smtClean="0"/>
              <a:t>四：泳池过滤阀工作原理。</a:t>
            </a:r>
            <a:r>
              <a:rPr lang="en-US" altLang="zh-CN" sz="1200" dirty="0" smtClean="0"/>
              <a:t/>
            </a:r>
            <a:br>
              <a:rPr lang="en-US" altLang="zh-CN" sz="1200" dirty="0" smtClean="0"/>
            </a:br>
            <a:r>
              <a:rPr lang="zh-CN" altLang="en-US" sz="1200" dirty="0" smtClean="0"/>
              <a:t>五：</a:t>
            </a:r>
            <a:r>
              <a:rPr lang="zh-CN" altLang="en-US" sz="1200" dirty="0" smtClean="0">
                <a:ea typeface="黑体" panose="02010609060101010101" pitchFamily="49" charset="-122"/>
              </a:rPr>
              <a:t>档位使用及压力表指针意义。</a:t>
            </a:r>
            <a:r>
              <a:rPr lang="en-US" altLang="zh-CN" sz="1200" dirty="0" smtClean="0">
                <a:ea typeface="黑体" panose="02010609060101010101" pitchFamily="49" charset="-122"/>
              </a:rPr>
              <a:t/>
            </a:r>
            <a:br>
              <a:rPr lang="en-US" altLang="zh-CN" sz="1200" dirty="0" smtClean="0">
                <a:ea typeface="黑体" panose="02010609060101010101" pitchFamily="49" charset="-122"/>
              </a:rPr>
            </a:br>
            <a:r>
              <a:rPr lang="zh-CN" altLang="en-US" sz="1200" dirty="0" smtClean="0">
                <a:ea typeface="黑体" panose="02010609060101010101" pitchFamily="49" charset="-122"/>
              </a:rPr>
              <a:t>六</a:t>
            </a:r>
            <a:r>
              <a:rPr lang="zh-CN" altLang="en-US" sz="1200" dirty="0" smtClean="0"/>
              <a:t>：</a:t>
            </a:r>
            <a:r>
              <a:rPr lang="zh-CN" altLang="en-US" sz="1200" dirty="0" smtClean="0">
                <a:ea typeface="黑体" panose="02010609060101010101" pitchFamily="49" charset="-122"/>
              </a:rPr>
              <a:t>实际组装效果图（运行档位） </a:t>
            </a: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en-US" altLang="zh-CN" sz="1800" dirty="0" smtClean="0">
              <a:solidFill>
                <a:srgbClr val="2D2D8A"/>
              </a:solidFill>
            </a:endParaRP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en-US" altLang="zh-CN" sz="1600" dirty="0" smtClean="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buFont typeface="Wingdings" panose="05000000000000000000" pitchFamily="2" charset="2"/>
              <a:buChar char="Ø"/>
            </a:pPr>
            <a:r>
              <a:rPr lang="zh-CN" altLang="en-US" sz="1200" dirty="0" smtClean="0"/>
              <a:t>采用高平面度、耐磨损、耐腐蚀的端面密封片启闭，密封可靠。 </a:t>
            </a:r>
            <a:endParaRPr lang="en-US" altLang="zh-CN" sz="1200" dirty="0" smtClean="0"/>
          </a:p>
          <a:p>
            <a:pPr>
              <a:buFont typeface="Wingdings" panose="05000000000000000000" pitchFamily="2" charset="2"/>
              <a:buChar char="Ø"/>
            </a:pPr>
            <a:r>
              <a:rPr lang="zh-CN" altLang="en-US" sz="1200" dirty="0" smtClean="0"/>
              <a:t>顶装（卡箍式连接方式）。 </a:t>
            </a:r>
          </a:p>
          <a:p>
            <a:pPr>
              <a:buFont typeface="Wingdings" panose="05000000000000000000" pitchFamily="2" charset="2"/>
              <a:buChar char="Ø"/>
            </a:pPr>
            <a:r>
              <a:rPr lang="zh-CN" altLang="en-US" sz="1200" dirty="0" smtClean="0"/>
              <a:t>进出排水口采用胶粘方式。 </a:t>
            </a:r>
          </a:p>
          <a:p>
            <a:pPr>
              <a:buFont typeface="Wingdings" panose="05000000000000000000" pitchFamily="2" charset="2"/>
              <a:buChar char="Ø"/>
            </a:pPr>
            <a:r>
              <a:rPr lang="zh-CN" altLang="en-US" sz="1200" dirty="0" smtClean="0"/>
              <a:t>具有过滤、反洗、正洗、排空、旁通、关闭等六大功能</a:t>
            </a:r>
            <a:r>
              <a:rPr lang="zh-CN" altLang="en-US" sz="1200" dirty="0" smtClean="0">
                <a:latin typeface="黑体" panose="02010609060101010101" pitchFamily="49" charset="-122"/>
                <a:ea typeface="黑体" panose="02010609060101010101" pitchFamily="49" charset="-122"/>
                <a:cs typeface="Times New Roman" panose="02020603050405020304" pitchFamily="18" charset="0"/>
              </a:rPr>
              <a:t>。 </a:t>
            </a:r>
            <a:endParaRPr lang="en-US" altLang="zh-CN" sz="1200" dirty="0" smtClean="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u="sng" dirty="0" smtClean="0">
                <a:latin typeface="宋体" panose="02010600030101010101" pitchFamily="2" charset="-122"/>
              </a:rPr>
              <a:t>市面上泳池过滤阀采用</a:t>
            </a:r>
            <a:r>
              <a:rPr lang="zh-CN" altLang="en-US" dirty="0" smtClean="0">
                <a:latin typeface="宋体" panose="02010600030101010101" pitchFamily="2" charset="-122"/>
              </a:rPr>
              <a:t>复位弹簧的方式切换工位，</a:t>
            </a:r>
            <a:endParaRPr lang="en-US" altLang="zh-CN" dirty="0" smtClean="0">
              <a:latin typeface="宋体" panose="02010600030101010101" pitchFamily="2" charset="-122"/>
            </a:endParaRP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dirty="0" smtClean="0">
                <a:latin typeface="宋体" panose="02010600030101010101" pitchFamily="2" charset="-122"/>
              </a:rPr>
              <a:t>而润新自主研发的泳池过滤阀依旧沿用控制阀的核心技术：端面密封原理，通过电机或手柄带动动片和定片贴合旋转，产生不同的流道，从而实现运行，反洗，正洗。</a:t>
            </a: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dirty="0" smtClean="0">
                <a:latin typeface="宋体" panose="02010600030101010101" pitchFamily="2" charset="-122"/>
                <a:ea typeface="宋体" panose="02010600030101010101" pitchFamily="2" charset="-122"/>
              </a:rPr>
              <a:t>运行档位：图为工作原理示意图，蓝色箭头代表进水，绿色箭头代表出水，经过石英砂过滤，布水器收集回水。</a:t>
            </a:r>
          </a:p>
          <a:p>
            <a:pPr>
              <a:lnSpc>
                <a:spcPts val="2800"/>
              </a:lnSpc>
              <a:spcBef>
                <a:spcPct val="5000"/>
              </a:spcBef>
              <a:buClr>
                <a:schemeClr val="tx1"/>
              </a:buClr>
              <a:buFont typeface="Wingdings" panose="05000000000000000000" pitchFamily="2" charset="2"/>
              <a:buNone/>
              <a:defRPr/>
            </a:pPr>
            <a:endParaRPr lang="zh-CN" altLang="en-US" sz="1200" dirty="0" smtClean="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eaLnBrk="0" hangingPunct="0">
              <a:lnSpc>
                <a:spcPct val="120000"/>
              </a:lnSpc>
              <a:defRPr/>
            </a:pPr>
            <a:r>
              <a:rPr lang="zh-CN" altLang="en-US" dirty="0" smtClean="0">
                <a:latin typeface="宋体" panose="02010600030101010101" pitchFamily="2" charset="-122"/>
                <a:ea typeface="宋体" panose="02010600030101010101" pitchFamily="2" charset="-122"/>
              </a:rPr>
              <a:t>反洗档：</a:t>
            </a:r>
            <a:endParaRPr lang="en-US" altLang="zh-CN" dirty="0" smtClean="0">
              <a:latin typeface="宋体" panose="02010600030101010101" pitchFamily="2" charset="-122"/>
              <a:ea typeface="宋体" panose="02010600030101010101" pitchFamily="2" charset="-122"/>
            </a:endParaRPr>
          </a:p>
          <a:p>
            <a:pPr eaLnBrk="0" hangingPunct="0">
              <a:lnSpc>
                <a:spcPct val="120000"/>
              </a:lnSpc>
              <a:defRPr/>
            </a:pPr>
            <a:r>
              <a:rPr lang="zh-CN" altLang="zh-CN" dirty="0" smtClean="0">
                <a:latin typeface="Arial" panose="020B0604020202020204" pitchFamily="34" charset="0"/>
                <a:ea typeface="宋体" panose="02010600030101010101" pitchFamily="2" charset="-122"/>
              </a:rPr>
              <a:t>在运行位置当收到压力无源开关信号持续时间</a:t>
            </a:r>
            <a:r>
              <a:rPr lang="en-US" altLang="zh-CN" dirty="0" smtClean="0">
                <a:latin typeface="Arial" panose="020B0604020202020204" pitchFamily="34" charset="0"/>
                <a:ea typeface="宋体" panose="02010600030101010101" pitchFamily="2" charset="-122"/>
              </a:rPr>
              <a:t>1</a:t>
            </a:r>
            <a:r>
              <a:rPr lang="zh-CN" altLang="zh-CN" dirty="0" smtClean="0">
                <a:latin typeface="Arial" panose="020B0604020202020204" pitchFamily="34" charset="0"/>
                <a:ea typeface="宋体" panose="02010600030101010101" pitchFamily="2" charset="-122"/>
              </a:rPr>
              <a:t>分钟时，阀从运行位置转到反洗位置 </a:t>
            </a:r>
            <a:r>
              <a:rPr lang="zh-CN" altLang="en-US" dirty="0" smtClean="0">
                <a:latin typeface="宋体" panose="02010600030101010101" pitchFamily="2" charset="-122"/>
                <a:ea typeface="宋体" panose="02010600030101010101" pitchFamily="2" charset="-122"/>
              </a:rPr>
              <a:t>。</a:t>
            </a:r>
            <a:endParaRPr lang="en-US" dirty="0" smtClean="0">
              <a:latin typeface="宋体" panose="02010600030101010101" pitchFamily="2" charset="-122"/>
              <a:ea typeface="宋体" panose="02010600030101010101" pitchFamily="2" charset="-122"/>
            </a:endParaRP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r>
              <a:rPr lang="zh-CN" altLang="en-US" dirty="0" smtClean="0">
                <a:latin typeface="宋体" panose="02010600030101010101" pitchFamily="2" charset="-122"/>
                <a:ea typeface="宋体" panose="02010600030101010101" pitchFamily="2" charset="-122"/>
              </a:rPr>
              <a:t>正洗档位：图为工作原理示意图，蓝色箭头代表进水，绿色箭头代表出水，水从经缸头进入缸体，经过石英砂后排污口排出</a:t>
            </a:r>
            <a:endParaRPr lang="zh-CN" altLang="en-US" sz="1200" dirty="0">
              <a:solidFill>
                <a:srgbClr val="2D2D8A"/>
              </a:solidFill>
              <a:latin typeface="黑体" panose="02010609060101010101" pitchFamily="49" charset="-122"/>
              <a:ea typeface="黑体" panose="02010609060101010101" pitchFamily="49" charset="-12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dirty="0" smtClean="0">
                <a:latin typeface="宋体" panose="02010600030101010101" pitchFamily="2" charset="-122"/>
                <a:ea typeface="宋体" panose="02010600030101010101" pitchFamily="2" charset="-122"/>
              </a:rPr>
              <a:t>排空档位：图为工作原理示意图，蓝色箭头代表进水，绿色箭头代表出水。水不用进入缸体，直接从排污口排走。</a:t>
            </a:r>
            <a:endParaRPr lang="en-US" dirty="0" smtClean="0">
              <a:latin typeface="宋体" panose="02010600030101010101" pitchFamily="2" charset="-122"/>
              <a:ea typeface="宋体" panose="02010600030101010101" pitchFamily="2" charset="-122"/>
            </a:endParaRP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18</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r>
              <a:rPr lang="zh-CN" altLang="en-US" dirty="0" smtClean="0">
                <a:latin typeface="宋体" panose="02010600030101010101" pitchFamily="2" charset="-122"/>
                <a:ea typeface="宋体" panose="02010600030101010101" pitchFamily="2" charset="-122"/>
              </a:rPr>
              <a:t>旁通档位：图为工作原理示意图，蓝色箭头代表进水，绿色箭头代表出水。水不用进入缸体，直接从出水口回到水池。</a:t>
            </a:r>
            <a:endParaRPr lang="en-US" dirty="0" smtClean="0">
              <a:latin typeface="宋体" panose="02010600030101010101" pitchFamily="2" charset="-122"/>
              <a:ea typeface="宋体" panose="02010600030101010101" pitchFamily="2" charset="-122"/>
            </a:endParaRP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eaLnBrk="0" hangingPunct="0">
              <a:lnSpc>
                <a:spcPct val="120000"/>
              </a:lnSpc>
              <a:defRPr/>
            </a:pPr>
            <a:r>
              <a:rPr lang="en-US" altLang="zh-CN" dirty="0" smtClean="0">
                <a:latin typeface="宋体" panose="02010600030101010101" pitchFamily="2" charset="-122"/>
                <a:ea typeface="宋体" panose="02010600030101010101" pitchFamily="2" charset="-122"/>
              </a:rPr>
              <a:t>1.</a:t>
            </a:r>
            <a:r>
              <a:rPr lang="en-US" altLang="zh-CN" baseline="0" dirty="0" smtClean="0">
                <a:latin typeface="宋体" panose="02010600030101010101" pitchFamily="2" charset="-122"/>
                <a:ea typeface="宋体" panose="02010600030101010101" pitchFamily="2" charset="-122"/>
              </a:rPr>
              <a:t> </a:t>
            </a:r>
            <a:r>
              <a:rPr lang="zh-CN" altLang="en-US" dirty="0" smtClean="0">
                <a:latin typeface="宋体" panose="02010600030101010101" pitchFamily="2" charset="-122"/>
                <a:ea typeface="宋体" panose="02010600030101010101" pitchFamily="2" charset="-122"/>
              </a:rPr>
              <a:t>沙缸头档位使用：第一次装石英砂、换沙、压力表读数大于</a:t>
            </a:r>
            <a:r>
              <a:rPr lang="en-US" dirty="0" smtClean="0">
                <a:latin typeface="宋体" panose="02010600030101010101" pitchFamily="2" charset="-122"/>
                <a:ea typeface="宋体" panose="02010600030101010101" pitchFamily="2" charset="-122"/>
              </a:rPr>
              <a:t>0.1MPa</a:t>
            </a:r>
            <a:r>
              <a:rPr lang="zh-CN" altLang="en-US" dirty="0" smtClean="0">
                <a:latin typeface="宋体" panose="02010600030101010101" pitchFamily="2" charset="-122"/>
                <a:ea typeface="宋体" panose="02010600030101010101" pitchFamily="2" charset="-122"/>
              </a:rPr>
              <a:t>时，先把沙缸头打到“正洗”档位，冲洗大概两分钟后，打“反洗”档位，大概反冲洗</a:t>
            </a:r>
            <a:r>
              <a:rPr lang="en-US" dirty="0" smtClean="0">
                <a:latin typeface="宋体" panose="02010600030101010101" pitchFamily="2" charset="-122"/>
                <a:ea typeface="宋体" panose="02010600030101010101" pitchFamily="2" charset="-122"/>
              </a:rPr>
              <a:t>15-20</a:t>
            </a:r>
            <a:r>
              <a:rPr lang="zh-CN" altLang="en-US" dirty="0" smtClean="0">
                <a:latin typeface="宋体" panose="02010600030101010101" pitchFamily="2" charset="-122"/>
                <a:ea typeface="宋体" panose="02010600030101010101" pitchFamily="2" charset="-122"/>
              </a:rPr>
              <a:t>分钟或者看排出来的水是否进入缸体的水差不多后，在重复“正洗”档位两分钟。然后打回 “运行”档位。</a:t>
            </a:r>
            <a:endParaRPr lang="zh-CN" altLang="en-US" dirty="0" smtClean="0">
              <a:solidFill>
                <a:srgbClr val="FF0000"/>
              </a:solidFill>
              <a:latin typeface="宋体" panose="02010600030101010101" pitchFamily="2" charset="-122"/>
              <a:ea typeface="宋体" panose="02010600030101010101" pitchFamily="2" charset="-122"/>
            </a:endParaRPr>
          </a:p>
          <a:p>
            <a:pPr eaLnBrk="0" hangingPunct="0">
              <a:lnSpc>
                <a:spcPct val="120000"/>
              </a:lnSpc>
              <a:defRPr/>
            </a:pPr>
            <a:r>
              <a:rPr lang="zh-CN" altLang="en-US" dirty="0" smtClean="0">
                <a:solidFill>
                  <a:srgbClr val="FF0000"/>
                </a:solidFill>
                <a:latin typeface="宋体" panose="02010600030101010101" pitchFamily="2" charset="-122"/>
                <a:ea typeface="宋体" panose="02010600030101010101" pitchFamily="2" charset="-122"/>
              </a:rPr>
              <a:t>    </a:t>
            </a:r>
            <a:r>
              <a:rPr lang="zh-CN" altLang="en-US" dirty="0" smtClean="0">
                <a:latin typeface="宋体" panose="02010600030101010101" pitchFamily="2" charset="-122"/>
                <a:ea typeface="宋体" panose="02010600030101010101" pitchFamily="2" charset="-122"/>
              </a:rPr>
              <a:t>反冲洗后正常过滤状态时压力表读数仍然高于</a:t>
            </a:r>
            <a:r>
              <a:rPr lang="en-US" altLang="zh-CN" dirty="0" smtClean="0">
                <a:latin typeface="宋体" panose="02010600030101010101" pitchFamily="2" charset="-122"/>
                <a:ea typeface="宋体" panose="02010600030101010101" pitchFamily="2" charset="-122"/>
              </a:rPr>
              <a:t>0.1MPa</a:t>
            </a:r>
            <a:r>
              <a:rPr lang="zh-CN" altLang="en-US" dirty="0" smtClean="0">
                <a:latin typeface="宋体" panose="02010600030101010101" pitchFamily="2" charset="-122"/>
                <a:ea typeface="宋体" panose="02010600030101010101" pitchFamily="2" charset="-122"/>
              </a:rPr>
              <a:t>时，需要检查管道是否堵塞，水泵流量是否过大，或者石英砂已经使用已久需要更换。</a:t>
            </a:r>
            <a:endParaRPr lang="en-US" altLang="zh-CN" dirty="0" smtClean="0">
              <a:latin typeface="宋体" panose="02010600030101010101" pitchFamily="2" charset="-122"/>
              <a:ea typeface="宋体" panose="02010600030101010101" pitchFamily="2" charset="-122"/>
            </a:endParaRPr>
          </a:p>
          <a:p>
            <a:pPr eaLnBrk="0" hangingPunct="0">
              <a:lnSpc>
                <a:spcPct val="120000"/>
              </a:lnSpc>
              <a:defRPr/>
            </a:pPr>
            <a:r>
              <a:rPr lang="en-US" altLang="zh-CN" dirty="0" smtClean="0">
                <a:latin typeface="宋体" panose="02010600030101010101" pitchFamily="2" charset="-122"/>
                <a:ea typeface="宋体" panose="02010600030101010101" pitchFamily="2" charset="-122"/>
              </a:rPr>
              <a:t>2.</a:t>
            </a:r>
            <a:r>
              <a:rPr lang="zh-CN" altLang="en-US" dirty="0" smtClean="0">
                <a:latin typeface="宋体" panose="02010600030101010101" pitchFamily="2" charset="-122"/>
                <a:ea typeface="宋体" panose="02010600030101010101" pitchFamily="2" charset="-122"/>
              </a:rPr>
              <a:t>压力表指针的意义：</a:t>
            </a:r>
            <a:endParaRPr lang="en-US" altLang="zh-CN" dirty="0" smtClean="0">
              <a:latin typeface="宋体" panose="02010600030101010101" pitchFamily="2" charset="-122"/>
              <a:ea typeface="宋体" panose="02010600030101010101" pitchFamily="2" charset="-122"/>
            </a:endParaRPr>
          </a:p>
          <a:p>
            <a:pPr eaLnBrk="0" hangingPunct="0">
              <a:lnSpc>
                <a:spcPct val="120000"/>
              </a:lnSpc>
              <a:defRPr/>
            </a:pPr>
            <a:r>
              <a:rPr lang="zh-CN" altLang="en-US" dirty="0" smtClean="0">
                <a:latin typeface="宋体" panose="02010600030101010101" pitchFamily="2" charset="-122"/>
                <a:ea typeface="宋体" panose="02010600030101010101" pitchFamily="2" charset="-122"/>
              </a:rPr>
              <a:t>    比如把指针调到</a:t>
            </a:r>
            <a:r>
              <a:rPr lang="en-US" altLang="zh-CN" dirty="0" smtClean="0">
                <a:latin typeface="宋体" panose="02010600030101010101" pitchFamily="2" charset="-122"/>
                <a:ea typeface="宋体" panose="02010600030101010101" pitchFamily="2" charset="-122"/>
              </a:rPr>
              <a:t>0.2MPa</a:t>
            </a:r>
            <a:r>
              <a:rPr lang="zh-CN" altLang="en-US" dirty="0" smtClean="0">
                <a:latin typeface="宋体" panose="02010600030101010101" pitchFamily="2" charset="-122"/>
                <a:ea typeface="宋体" panose="02010600030101010101" pitchFamily="2" charset="-122"/>
              </a:rPr>
              <a:t>，当沙缸长期运行造成石英砂太脏，沙缸压力达到</a:t>
            </a:r>
            <a:r>
              <a:rPr lang="en-US" altLang="zh-CN" dirty="0" smtClean="0">
                <a:latin typeface="宋体" panose="02010600030101010101" pitchFamily="2" charset="-122"/>
                <a:ea typeface="宋体" panose="02010600030101010101" pitchFamily="2" charset="-122"/>
              </a:rPr>
              <a:t>0.2MPa</a:t>
            </a:r>
            <a:r>
              <a:rPr lang="zh-CN" altLang="en-US" dirty="0" smtClean="0">
                <a:latin typeface="宋体" panose="02010600030101010101" pitchFamily="2" charset="-122"/>
                <a:ea typeface="宋体" panose="02010600030101010101" pitchFamily="2" charset="-122"/>
              </a:rPr>
              <a:t>时，压力表会产生一个</a:t>
            </a:r>
            <a:r>
              <a:rPr lang="zh-CN" altLang="zh-CN" dirty="0" smtClean="0">
                <a:latin typeface="宋体" panose="02010600030101010101" pitchFamily="2" charset="-122"/>
                <a:ea typeface="宋体" panose="02010600030101010101" pitchFamily="2" charset="-122"/>
              </a:rPr>
              <a:t>无源开关信号</a:t>
            </a:r>
            <a:r>
              <a:rPr lang="zh-CN" altLang="en-US" dirty="0" smtClean="0">
                <a:latin typeface="宋体" panose="02010600030101010101" pitchFamily="2" charset="-122"/>
                <a:ea typeface="宋体" panose="02010600030101010101" pitchFamily="2" charset="-122"/>
              </a:rPr>
              <a:t>传送给控制阀，自动控制阀会立即</a:t>
            </a:r>
            <a:r>
              <a:rPr lang="zh-CN" altLang="zh-CN" dirty="0" smtClean="0">
                <a:latin typeface="宋体" panose="02010600030101010101" pitchFamily="2" charset="-122"/>
                <a:ea typeface="宋体" panose="02010600030101010101" pitchFamily="2" charset="-122"/>
              </a:rPr>
              <a:t>从运行位置转到反洗位置</a:t>
            </a:r>
            <a:r>
              <a:rPr lang="zh-CN" altLang="en-US" dirty="0" smtClean="0">
                <a:latin typeface="宋体" panose="02010600030101010101" pitchFamily="2" charset="-122"/>
                <a:ea typeface="宋体" panose="02010600030101010101" pitchFamily="2" charset="-122"/>
              </a:rPr>
              <a:t>！</a:t>
            </a:r>
          </a:p>
          <a:p>
            <a:pPr eaLnBrk="0" hangingPunct="0">
              <a:lnSpc>
                <a:spcPct val="120000"/>
              </a:lnSpc>
              <a:defRPr/>
            </a:pPr>
            <a:endParaRPr lang="en-US" altLang="zh-CN" sz="1200" dirty="0" smtClean="0">
              <a:solidFill>
                <a:schemeClr val="tx1"/>
              </a:solidFill>
              <a:ea typeface="方正兰亭黑_GBK" pitchFamily="2" charset="-122"/>
            </a:endParaRPr>
          </a:p>
          <a:p>
            <a:pPr marL="0" marR="0" indent="0" algn="l" defTabSz="914400" rtl="0" eaLnBrk="1" fontAlgn="auto" latinLnBrk="0" hangingPunct="1">
              <a:lnSpc>
                <a:spcPts val="2800"/>
              </a:lnSpc>
              <a:spcBef>
                <a:spcPct val="5000"/>
              </a:spcBef>
              <a:spcAft>
                <a:spcPts val="0"/>
              </a:spcAft>
              <a:buClr>
                <a:schemeClr val="tx1"/>
              </a:buClr>
              <a:buSzTx/>
              <a:buFont typeface="Wingdings" panose="05000000000000000000" pitchFamily="2" charset="2"/>
              <a:buNone/>
              <a:defRPr/>
            </a:pPr>
            <a:endParaRPr lang="zh-CN" altLang="en-US" sz="1200" dirty="0" smtClean="0">
              <a:solidFill>
                <a:schemeClr val="tx1"/>
              </a:solidFill>
              <a:latin typeface="微软雅黑" panose="020B0503020204020204" charset="-122"/>
              <a:ea typeface="微软雅黑" panose="020B0503020204020204" charset="-122"/>
              <a:cs typeface="方正兰亭黑_GBK" pitchFamily="2" charset="-122"/>
            </a:endParaRPr>
          </a:p>
          <a:p>
            <a:pPr>
              <a:lnSpc>
                <a:spcPts val="2800"/>
              </a:lnSpc>
              <a:spcBef>
                <a:spcPct val="5000"/>
              </a:spcBef>
              <a:buClr>
                <a:schemeClr val="tx1"/>
              </a:buClr>
              <a:buFont typeface="Wingdings" panose="05000000000000000000" pitchFamily="2" charset="2"/>
              <a:buNone/>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24</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a:lnSpc>
                <a:spcPts val="2800"/>
              </a:lnSpc>
              <a:spcBef>
                <a:spcPct val="5000"/>
              </a:spcBef>
              <a:buClr>
                <a:schemeClr val="tx1"/>
              </a:buClr>
              <a:buFont typeface="Wingdings" panose="05000000000000000000" pitchFamily="2" charset="2"/>
              <a:buNone/>
              <a:defRPr/>
            </a:pPr>
            <a:endParaRPr lang="en-US" altLang="zh-CN" sz="1200" b="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3AC4E91-B908-49AE-8F0E-6667584C4973}" type="datetime1">
              <a:rPr lang="zh-CN" altLang="en-US" smtClean="0"/>
              <a:pPr/>
              <a:t>2021/6/11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3BC9C619-0653-42C6-A033-3FDDCEE5AA4D}" type="datetime1">
              <a:rPr lang="zh-CN" altLang="en-US" smtClean="0"/>
              <a:pPr/>
              <a:t>2021/6/11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7F32FCF-BA60-4DEA-B40D-18797F67E682}" type="datetime1">
              <a:rPr lang="zh-CN" altLang="en-US" smtClean="0"/>
              <a:pPr/>
              <a:t>2021/6/11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E57ECF2-005C-4D9A-B313-C97A7A5352DC}" type="datetime1">
              <a:rPr lang="zh-CN" altLang="en-US" smtClean="0"/>
              <a:pPr/>
              <a:t>2021/6/11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D12EEDA-2155-49D2-9F28-87713B022A27}" type="datetime1">
              <a:rPr lang="zh-CN" altLang="en-US" smtClean="0"/>
              <a:pPr/>
              <a:t>2021/6/11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7F48A2B-115F-4D61-B9B6-51DEF2D923AA}" type="datetime1">
              <a:rPr lang="zh-CN" altLang="en-US" smtClean="0"/>
              <a:pPr/>
              <a:t>2021/6/11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8D34B4-96F2-40B3-A26E-44866CCBA1C8}" type="datetime1">
              <a:rPr lang="zh-CN" altLang="en-US" smtClean="0"/>
              <a:pPr/>
              <a:t>2021/6/11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6EF1FCE-D834-4FBB-A8AF-76C90C8C8411}" type="datetime1">
              <a:rPr lang="zh-CN" altLang="en-US" smtClean="0"/>
              <a:pPr/>
              <a:t>2021/6/11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ADF5229-6584-4BD8-A110-C8369D887F7C}" type="datetime1">
              <a:rPr lang="zh-CN" altLang="en-US" smtClean="0"/>
              <a:pPr/>
              <a:t>2021/6/11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83E035-FC8F-431B-BD4E-06C4F91306BD}" type="datetime1">
              <a:rPr lang="zh-CN" altLang="en-US" smtClean="0"/>
              <a:pPr/>
              <a:t>2021/6/11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67619B-5953-48A7-BFB9-7784B76D5CFD}" type="datetime1">
              <a:rPr lang="zh-CN" altLang="en-US" smtClean="0"/>
              <a:pPr/>
              <a:t>2021/6/11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6817" y="808675"/>
            <a:ext cx="8583717" cy="5378479"/>
          </a:xfrm>
          <a:prstGeom prst="rect">
            <a:avLst/>
          </a:prstGeom>
        </p:spPr>
        <p:txBody>
          <a:bodyPr vert="horz" lIns="91440" tIns="45720" rIns="91440" bIns="45720" rtlCol="0">
            <a:normAutofit/>
          </a:bodyPr>
          <a:lstStyle/>
          <a:p>
            <a:pPr lvl="0"/>
            <a:r>
              <a:rPr lang="en-US" altLang="zh-CN" dirty="0" smtClean="0"/>
              <a:t>Co </a:t>
            </a:r>
            <a:r>
              <a:rPr lang="zh-CN" altLang="en-US" dirty="0" smtClean="0"/>
              <a:t>润新国外模板</a:t>
            </a:r>
            <a:r>
              <a:rPr lang="en-US" altLang="zh-CN" dirty="0" smtClean="0"/>
              <a:t> </a:t>
            </a:r>
            <a:endParaRPr lang="zh-CN" altLang="en-US" dirty="0"/>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25C347-CE5E-43B5-84CE-0147EB69D92A}" type="datetime1">
              <a:rPr lang="zh-CN" altLang="en-US" smtClean="0"/>
              <a:pPr/>
              <a:t>2021/6/11</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374878" y="6381988"/>
            <a:ext cx="6617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AF99F-76E7-41BC-BC3B-28E0C2273351}" type="slidenum">
              <a:rPr lang="zh-CN" altLang="en-US" smtClean="0"/>
              <a:pPr/>
              <a:t>‹#›</a:t>
            </a:fld>
            <a:endParaRPr lang="zh-CN" altLang="en-US" dirty="0"/>
          </a:p>
        </p:txBody>
      </p:sp>
      <p:sp>
        <p:nvSpPr>
          <p:cNvPr id="8" name="Rectangle 3"/>
          <p:cNvSpPr>
            <a:spLocks noChangeArrowheads="1"/>
          </p:cNvSpPr>
          <p:nvPr userDrawn="1"/>
        </p:nvSpPr>
        <p:spPr bwMode="auto">
          <a:xfrm>
            <a:off x="188118" y="80963"/>
            <a:ext cx="7246723" cy="633412"/>
          </a:xfrm>
          <a:prstGeom prst="rect">
            <a:avLst/>
          </a:prstGeom>
          <a:noFill/>
          <a:ln w="9525">
            <a:noFill/>
            <a:miter lim="800000"/>
          </a:ln>
        </p:spPr>
        <p:txBody>
          <a:bodyPr anchor="ctr"/>
          <a:lstStyle/>
          <a:p>
            <a:endParaRPr lang="en-US" altLang="zh-CN" sz="2400" b="1" i="0" baseline="0" dirty="0">
              <a:solidFill>
                <a:schemeClr val="tx1"/>
              </a:solidFill>
              <a:latin typeface="宋体" panose="02010600030101010101" pitchFamily="2" charset="-122"/>
              <a:sym typeface="方正正纤黑简体"/>
            </a:endParaRPr>
          </a:p>
        </p:txBody>
      </p:sp>
      <p:pic>
        <p:nvPicPr>
          <p:cNvPr id="1026" name="Picture 2" descr="润新Logo"/>
          <p:cNvPicPr>
            <a:picLocks noChangeAspect="1" noChangeArrowheads="1"/>
          </p:cNvPicPr>
          <p:nvPr userDrawn="1"/>
        </p:nvPicPr>
        <p:blipFill>
          <a:blip r:embed="rId15" cstate="print"/>
          <a:srcRect/>
          <a:stretch>
            <a:fillRect/>
          </a:stretch>
        </p:blipFill>
        <p:spPr bwMode="auto">
          <a:xfrm>
            <a:off x="7685549" y="25638"/>
            <a:ext cx="1411200" cy="63480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1513761"/>
            <a:ext cx="9144000" cy="3842011"/>
            <a:chOff x="0" y="1417917"/>
            <a:chExt cx="9144000" cy="2910868"/>
          </a:xfrm>
        </p:grpSpPr>
        <p:sp>
          <p:nvSpPr>
            <p:cNvPr id="4" name="矩形 3"/>
            <p:cNvSpPr/>
            <p:nvPr/>
          </p:nvSpPr>
          <p:spPr>
            <a:xfrm>
              <a:off x="0" y="1417917"/>
              <a:ext cx="9144000" cy="291086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content"/>
            <p:cNvSpPr txBox="1"/>
            <p:nvPr/>
          </p:nvSpPr>
          <p:spPr>
            <a:xfrm>
              <a:off x="155352" y="1704140"/>
              <a:ext cx="8988648" cy="170224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algn="ctr"/>
              <a:r>
                <a:rPr lang="en-US" altLang="zh-CN" sz="7000" dirty="0" smtClean="0">
                  <a:latin typeface="+mn-lt"/>
                </a:rPr>
                <a:t>F139 Swimming Pool Filter Valve</a:t>
              </a:r>
              <a:endParaRPr lang="zh-CN" altLang="en-US" sz="7000" dirty="0">
                <a:latin typeface="+mn-lt"/>
              </a:endParaRPr>
            </a:p>
          </p:txBody>
        </p:sp>
      </p:grpSp>
      <p:sp>
        <p:nvSpPr>
          <p:cNvPr id="27" name="灯片编号占位符 26"/>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1</a:t>
            </a:fld>
            <a:endParaRPr lang="zh-CN" altLang="en-US"/>
          </a:p>
        </p:txBody>
      </p:sp>
      <p:grpSp>
        <p:nvGrpSpPr>
          <p:cNvPr id="6" name="组合 59"/>
          <p:cNvGrpSpPr/>
          <p:nvPr/>
        </p:nvGrpSpPr>
        <p:grpSpPr>
          <a:xfrm rot="17100000">
            <a:off x="199545" y="154683"/>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21"/>
          <p:cNvSpPr txBox="1"/>
          <p:nvPr/>
        </p:nvSpPr>
        <p:spPr>
          <a:xfrm>
            <a:off x="668222" y="115747"/>
            <a:ext cx="3546588" cy="430520"/>
          </a:xfrm>
          <a:prstGeom prst="rect">
            <a:avLst/>
          </a:prstGeom>
          <a:solidFill>
            <a:srgbClr val="A6CAEE"/>
          </a:solidFill>
        </p:spPr>
        <p:txBody>
          <a:bodyPr anchor="ctr" anchorCtr="0"/>
          <a:lstStyle/>
          <a:p>
            <a:pPr lvl="0">
              <a:lnSpc>
                <a:spcPct val="90000"/>
              </a:lnSpc>
            </a:pPr>
            <a:r>
              <a:rPr lang="en-US" altLang="zh-CN" sz="2400" b="1" dirty="0" smtClean="0">
                <a:ea typeface="黑体" panose="02010609060101010101" pitchFamily="49" charset="-122"/>
                <a:sym typeface="方正正纤黑简体"/>
              </a:rPr>
              <a:t>New Control Valve </a:t>
            </a:r>
          </a:p>
        </p:txBody>
      </p:sp>
    </p:spTree>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a:t>
            </a:fld>
            <a:endParaRPr lang="zh-CN" altLang="en-US"/>
          </a:p>
        </p:txBody>
      </p:sp>
      <p:sp>
        <p:nvSpPr>
          <p:cNvPr id="80" name="矩形 79"/>
          <p:cNvSpPr/>
          <p:nvPr/>
        </p:nvSpPr>
        <p:spPr>
          <a:xfrm>
            <a:off x="0" y="1015013"/>
            <a:ext cx="9144000" cy="498202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文本框 content"/>
          <p:cNvSpPr txBox="1"/>
          <p:nvPr/>
        </p:nvSpPr>
        <p:spPr>
          <a:xfrm>
            <a:off x="262125" y="1146951"/>
            <a:ext cx="7656737" cy="50393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800" dirty="0" smtClean="0">
                <a:latin typeface="+mn-lt"/>
              </a:rPr>
              <a:t>Swimming pool filter valve introduction</a:t>
            </a:r>
            <a:endParaRPr lang="zh-CN" altLang="en-US" sz="2800" dirty="0">
              <a:latin typeface="+mn-lt"/>
            </a:endParaRPr>
          </a:p>
        </p:txBody>
      </p:sp>
      <p:grpSp>
        <p:nvGrpSpPr>
          <p:cNvPr id="82" name="组合 81"/>
          <p:cNvGrpSpPr/>
          <p:nvPr/>
        </p:nvGrpSpPr>
        <p:grpSpPr>
          <a:xfrm>
            <a:off x="279559" y="1959766"/>
            <a:ext cx="848598" cy="534052"/>
            <a:chOff x="3207002" y="2256658"/>
            <a:chExt cx="427775" cy="560960"/>
          </a:xfrm>
        </p:grpSpPr>
        <p:sp>
          <p:nvSpPr>
            <p:cNvPr id="83" name="矩形 82"/>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01</a:t>
              </a:r>
              <a:endParaRPr lang="zh-CN" altLang="en-US" sz="2800" dirty="0">
                <a:solidFill>
                  <a:schemeClr val="bg1"/>
                </a:solidFill>
              </a:endParaRPr>
            </a:p>
          </p:txBody>
        </p:sp>
      </p:grpSp>
      <p:sp>
        <p:nvSpPr>
          <p:cNvPr id="85" name="文本框 9"/>
          <p:cNvSpPr txBox="1"/>
          <p:nvPr/>
        </p:nvSpPr>
        <p:spPr>
          <a:xfrm>
            <a:off x="1246904" y="1895551"/>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Introduction of appearance, connector, sticker and decorative cover of F139, F139S</a:t>
            </a:r>
            <a:endParaRPr lang="zh-CN" altLang="en-US" dirty="0">
              <a:solidFill>
                <a:schemeClr val="bg1"/>
              </a:solidFill>
              <a:ea typeface="黑体" panose="02010609060101010101" pitchFamily="49" charset="-122"/>
            </a:endParaRPr>
          </a:p>
        </p:txBody>
      </p:sp>
      <p:grpSp>
        <p:nvGrpSpPr>
          <p:cNvPr id="86" name="组合 85"/>
          <p:cNvGrpSpPr/>
          <p:nvPr/>
        </p:nvGrpSpPr>
        <p:grpSpPr>
          <a:xfrm>
            <a:off x="289456" y="2682179"/>
            <a:ext cx="848598" cy="523220"/>
            <a:chOff x="3201016" y="2269133"/>
            <a:chExt cx="427775" cy="549583"/>
          </a:xfrm>
        </p:grpSpPr>
        <p:sp>
          <p:nvSpPr>
            <p:cNvPr id="87" name="矩形 86"/>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
            <p:cNvSpPr txBox="1"/>
            <p:nvPr/>
          </p:nvSpPr>
          <p:spPr>
            <a:xfrm>
              <a:off x="3201016" y="2269133"/>
              <a:ext cx="427775" cy="549583"/>
            </a:xfrm>
            <a:prstGeom prst="rect">
              <a:avLst/>
            </a:prstGeom>
            <a:noFill/>
          </p:spPr>
          <p:txBody>
            <a:bodyPr wrap="square" rtlCol="0">
              <a:spAutoFit/>
            </a:bodyPr>
            <a:lstStyle/>
            <a:p>
              <a:r>
                <a:rPr lang="en-US" altLang="zh-CN" sz="2800" dirty="0" smtClean="0">
                  <a:solidFill>
                    <a:schemeClr val="bg1"/>
                  </a:solidFill>
                </a:rPr>
                <a:t> 02</a:t>
              </a:r>
              <a:endParaRPr lang="zh-CN" altLang="en-US" sz="2800" dirty="0">
                <a:solidFill>
                  <a:schemeClr val="bg1"/>
                </a:solidFill>
              </a:endParaRPr>
            </a:p>
          </p:txBody>
        </p:sp>
      </p:grpSp>
      <p:sp>
        <p:nvSpPr>
          <p:cNvPr id="89" name="文本框 9"/>
          <p:cNvSpPr txBox="1"/>
          <p:nvPr/>
        </p:nvSpPr>
        <p:spPr>
          <a:xfrm>
            <a:off x="1246905" y="2653593"/>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Characteristics, technical parameter and configuration of swimming pool filter valve </a:t>
            </a:r>
            <a:endParaRPr lang="zh-CN" altLang="en-US" dirty="0" smtClean="0">
              <a:solidFill>
                <a:schemeClr val="bg1"/>
              </a:solidFill>
              <a:ea typeface="黑体" panose="02010609060101010101" pitchFamily="49" charset="-122"/>
            </a:endParaRPr>
          </a:p>
        </p:txBody>
      </p:sp>
      <p:grpSp>
        <p:nvGrpSpPr>
          <p:cNvPr id="90" name="组合 89"/>
          <p:cNvGrpSpPr/>
          <p:nvPr/>
        </p:nvGrpSpPr>
        <p:grpSpPr>
          <a:xfrm>
            <a:off x="311228" y="3345217"/>
            <a:ext cx="848598" cy="523220"/>
            <a:chOff x="3201016" y="2269133"/>
            <a:chExt cx="427775" cy="549583"/>
          </a:xfrm>
        </p:grpSpPr>
        <p:sp>
          <p:nvSpPr>
            <p:cNvPr id="91" name="矩形 90"/>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8"/>
            <p:cNvSpPr txBox="1"/>
            <p:nvPr/>
          </p:nvSpPr>
          <p:spPr>
            <a:xfrm>
              <a:off x="3201016" y="2269133"/>
              <a:ext cx="427775" cy="549583"/>
            </a:xfrm>
            <a:prstGeom prst="rect">
              <a:avLst/>
            </a:prstGeom>
            <a:noFill/>
          </p:spPr>
          <p:txBody>
            <a:bodyPr wrap="square" rtlCol="0">
              <a:spAutoFit/>
            </a:bodyPr>
            <a:lstStyle/>
            <a:p>
              <a:r>
                <a:rPr lang="en-US" altLang="zh-CN" sz="2800" dirty="0" smtClean="0">
                  <a:solidFill>
                    <a:schemeClr val="bg1"/>
                  </a:solidFill>
                </a:rPr>
                <a:t> 03</a:t>
              </a:r>
              <a:endParaRPr lang="zh-CN" altLang="en-US" sz="2800" dirty="0">
                <a:solidFill>
                  <a:schemeClr val="bg1"/>
                </a:solidFill>
              </a:endParaRPr>
            </a:p>
          </p:txBody>
        </p:sp>
      </p:grpSp>
      <p:sp>
        <p:nvSpPr>
          <p:cNvPr id="94" name="文本框 9"/>
          <p:cNvSpPr txBox="1"/>
          <p:nvPr/>
        </p:nvSpPr>
        <p:spPr>
          <a:xfrm>
            <a:off x="1246905" y="3411634"/>
            <a:ext cx="7897095" cy="369332"/>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Internal structure of filter tank </a:t>
            </a:r>
            <a:endParaRPr lang="zh-CN" altLang="en-US" dirty="0" smtClean="0">
              <a:solidFill>
                <a:schemeClr val="bg1"/>
              </a:solidFill>
              <a:ea typeface="黑体" panose="02010609060101010101" pitchFamily="49" charset="-122"/>
            </a:endParaRPr>
          </a:p>
        </p:txBody>
      </p:sp>
      <p:grpSp>
        <p:nvGrpSpPr>
          <p:cNvPr id="95" name="组合 94"/>
          <p:cNvGrpSpPr/>
          <p:nvPr/>
        </p:nvGrpSpPr>
        <p:grpSpPr>
          <a:xfrm>
            <a:off x="321124" y="3996381"/>
            <a:ext cx="848598" cy="523220"/>
            <a:chOff x="3201016" y="2269133"/>
            <a:chExt cx="427775" cy="549583"/>
          </a:xfrm>
        </p:grpSpPr>
        <p:sp>
          <p:nvSpPr>
            <p:cNvPr id="96" name="矩形 95"/>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8"/>
            <p:cNvSpPr txBox="1"/>
            <p:nvPr/>
          </p:nvSpPr>
          <p:spPr>
            <a:xfrm>
              <a:off x="3201016" y="2269133"/>
              <a:ext cx="427775" cy="549583"/>
            </a:xfrm>
            <a:prstGeom prst="rect">
              <a:avLst/>
            </a:prstGeom>
            <a:noFill/>
          </p:spPr>
          <p:txBody>
            <a:bodyPr wrap="square" rtlCol="0">
              <a:spAutoFit/>
            </a:bodyPr>
            <a:lstStyle/>
            <a:p>
              <a:r>
                <a:rPr lang="en-US" altLang="zh-CN" sz="2800" dirty="0" smtClean="0">
                  <a:solidFill>
                    <a:schemeClr val="bg1"/>
                  </a:solidFill>
                </a:rPr>
                <a:t> 04</a:t>
              </a:r>
              <a:endParaRPr lang="zh-CN" altLang="en-US" sz="2800" dirty="0">
                <a:solidFill>
                  <a:schemeClr val="bg1"/>
                </a:solidFill>
              </a:endParaRPr>
            </a:p>
          </p:txBody>
        </p:sp>
      </p:grpSp>
      <p:sp>
        <p:nvSpPr>
          <p:cNvPr id="98" name="文本框 9"/>
          <p:cNvSpPr txBox="1"/>
          <p:nvPr/>
        </p:nvSpPr>
        <p:spPr>
          <a:xfrm>
            <a:off x="1246905" y="4050923"/>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Working  principle of swimming pool filter valve</a:t>
            </a:r>
            <a:endParaRPr lang="zh-CN" altLang="en-US" dirty="0" smtClean="0">
              <a:solidFill>
                <a:schemeClr val="bg1"/>
              </a:solidFill>
              <a:ea typeface="黑体" panose="02010609060101010101" pitchFamily="49" charset="-122"/>
            </a:endParaRPr>
          </a:p>
          <a:p>
            <a:endParaRPr lang="zh-CN" altLang="en-US" b="1" dirty="0" smtClean="0">
              <a:solidFill>
                <a:schemeClr val="bg1"/>
              </a:solidFill>
              <a:ea typeface="黑体" panose="02010609060101010101" pitchFamily="49" charset="-122"/>
            </a:endParaRPr>
          </a:p>
        </p:txBody>
      </p:sp>
      <p:grpSp>
        <p:nvGrpSpPr>
          <p:cNvPr id="99" name="组合 98"/>
          <p:cNvGrpSpPr/>
          <p:nvPr/>
        </p:nvGrpSpPr>
        <p:grpSpPr>
          <a:xfrm>
            <a:off x="321124" y="4625774"/>
            <a:ext cx="848598" cy="523220"/>
            <a:chOff x="3201016" y="2269133"/>
            <a:chExt cx="427775" cy="549583"/>
          </a:xfrm>
        </p:grpSpPr>
        <p:sp>
          <p:nvSpPr>
            <p:cNvPr id="100" name="矩形 99"/>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文本框 8"/>
            <p:cNvSpPr txBox="1"/>
            <p:nvPr/>
          </p:nvSpPr>
          <p:spPr>
            <a:xfrm>
              <a:off x="3201016" y="2269133"/>
              <a:ext cx="427775" cy="549583"/>
            </a:xfrm>
            <a:prstGeom prst="rect">
              <a:avLst/>
            </a:prstGeom>
            <a:noFill/>
          </p:spPr>
          <p:txBody>
            <a:bodyPr wrap="square" rtlCol="0">
              <a:spAutoFit/>
            </a:bodyPr>
            <a:lstStyle/>
            <a:p>
              <a:r>
                <a:rPr lang="en-US" altLang="zh-CN" sz="2800" dirty="0" smtClean="0">
                  <a:solidFill>
                    <a:schemeClr val="bg1"/>
                  </a:solidFill>
                </a:rPr>
                <a:t> 05</a:t>
              </a:r>
              <a:endParaRPr lang="zh-CN" altLang="en-US" sz="2800" dirty="0">
                <a:solidFill>
                  <a:schemeClr val="bg1"/>
                </a:solidFill>
              </a:endParaRPr>
            </a:p>
          </p:txBody>
        </p:sp>
      </p:grpSp>
      <p:sp>
        <p:nvSpPr>
          <p:cNvPr id="105" name="文本框 9"/>
          <p:cNvSpPr txBox="1"/>
          <p:nvPr/>
        </p:nvSpPr>
        <p:spPr>
          <a:xfrm>
            <a:off x="1246905" y="4678336"/>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Different functions of valve and meaning of pointer</a:t>
            </a:r>
            <a:endParaRPr lang="zh-CN" altLang="en-US" dirty="0" smtClean="0">
              <a:solidFill>
                <a:schemeClr val="bg1"/>
              </a:solidFill>
              <a:ea typeface="黑体" panose="02010609060101010101" pitchFamily="49" charset="-122"/>
            </a:endParaRPr>
          </a:p>
          <a:p>
            <a:endParaRPr lang="zh-CN" altLang="en-US" b="1" dirty="0" smtClean="0">
              <a:solidFill>
                <a:schemeClr val="bg1"/>
              </a:solidFill>
              <a:ea typeface="黑体" panose="02010609060101010101" pitchFamily="49" charset="-122"/>
            </a:endParaRPr>
          </a:p>
        </p:txBody>
      </p:sp>
      <p:grpSp>
        <p:nvGrpSpPr>
          <p:cNvPr id="106" name="组合 105"/>
          <p:cNvGrpSpPr/>
          <p:nvPr/>
        </p:nvGrpSpPr>
        <p:grpSpPr>
          <a:xfrm>
            <a:off x="331020" y="5253187"/>
            <a:ext cx="848598" cy="523220"/>
            <a:chOff x="3201016" y="2269133"/>
            <a:chExt cx="427775" cy="549583"/>
          </a:xfrm>
        </p:grpSpPr>
        <p:sp>
          <p:nvSpPr>
            <p:cNvPr id="107" name="矩形 106"/>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8"/>
            <p:cNvSpPr txBox="1"/>
            <p:nvPr/>
          </p:nvSpPr>
          <p:spPr>
            <a:xfrm>
              <a:off x="3201016" y="2269133"/>
              <a:ext cx="427775" cy="549583"/>
            </a:xfrm>
            <a:prstGeom prst="rect">
              <a:avLst/>
            </a:prstGeom>
            <a:noFill/>
          </p:spPr>
          <p:txBody>
            <a:bodyPr wrap="square" rtlCol="0">
              <a:spAutoFit/>
            </a:bodyPr>
            <a:lstStyle/>
            <a:p>
              <a:r>
                <a:rPr lang="en-US" altLang="zh-CN" sz="2800" dirty="0" smtClean="0">
                  <a:solidFill>
                    <a:schemeClr val="bg1"/>
                  </a:solidFill>
                </a:rPr>
                <a:t> 06</a:t>
              </a:r>
              <a:endParaRPr lang="zh-CN" altLang="en-US" sz="2800" dirty="0">
                <a:solidFill>
                  <a:schemeClr val="bg1"/>
                </a:solidFill>
              </a:endParaRPr>
            </a:p>
          </p:txBody>
        </p:sp>
      </p:grpSp>
      <p:sp>
        <p:nvSpPr>
          <p:cNvPr id="112" name="文本框 9"/>
          <p:cNvSpPr txBox="1"/>
          <p:nvPr/>
        </p:nvSpPr>
        <p:spPr>
          <a:xfrm>
            <a:off x="1246905" y="5341375"/>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Design sketch of assembly(in Service status)</a:t>
            </a:r>
            <a:endParaRPr lang="zh-CN" altLang="en-US" dirty="0" smtClean="0">
              <a:solidFill>
                <a:schemeClr val="bg1"/>
              </a:solidFill>
              <a:ea typeface="黑体" panose="02010609060101010101" pitchFamily="49" charset="-122"/>
            </a:endParaRPr>
          </a:p>
          <a:p>
            <a:endParaRPr lang="zh-CN" altLang="en-US" b="1" dirty="0" smtClean="0">
              <a:solidFill>
                <a:schemeClr val="bg1"/>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3</a:t>
            </a:fld>
            <a:endParaRPr lang="zh-CN" altLang="en-US"/>
          </a:p>
        </p:txBody>
      </p:sp>
      <p:grpSp>
        <p:nvGrpSpPr>
          <p:cNvPr id="2" name="组合 59"/>
          <p:cNvGrpSpPr/>
          <p:nvPr/>
        </p:nvGrpSpPr>
        <p:grpSpPr>
          <a:xfrm rot="17100000">
            <a:off x="199545" y="439692"/>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标题 21"/>
          <p:cNvSpPr txBox="1"/>
          <p:nvPr/>
        </p:nvSpPr>
        <p:spPr>
          <a:xfrm>
            <a:off x="703848" y="403760"/>
            <a:ext cx="6670729" cy="415635"/>
          </a:xfrm>
          <a:prstGeom prst="rect">
            <a:avLst/>
          </a:prstGeom>
          <a:solidFill>
            <a:srgbClr val="A6CAEE"/>
          </a:solidFill>
        </p:spPr>
        <p:txBody>
          <a:bodyPr/>
          <a:lstStyle/>
          <a:p>
            <a:r>
              <a:rPr lang="en-US" sz="2400" b="1" dirty="0" smtClean="0">
                <a:latin typeface="Arial" pitchFamily="34" charset="0"/>
                <a:ea typeface="Arial Unicode MS" pitchFamily="34" charset="-122"/>
                <a:cs typeface="Arial" pitchFamily="34" charset="0"/>
              </a:rPr>
              <a:t>Appearance, connector of F139</a:t>
            </a:r>
            <a:endParaRPr lang="zh-CN" altLang="en-US" sz="2400" b="1" dirty="0">
              <a:latin typeface="Arial" pitchFamily="34" charset="0"/>
              <a:ea typeface="Arial Unicode MS" pitchFamily="34" charset="-122"/>
              <a:cs typeface="Arial" pitchFamily="34" charset="0"/>
            </a:endParaRPr>
          </a:p>
        </p:txBody>
      </p:sp>
      <p:pic>
        <p:nvPicPr>
          <p:cNvPr id="37" name="Picture 7"/>
          <p:cNvPicPr>
            <a:picLocks noChangeAspect="1" noChangeArrowheads="1"/>
          </p:cNvPicPr>
          <p:nvPr/>
        </p:nvPicPr>
        <p:blipFill>
          <a:blip r:embed="rId3"/>
          <a:srcRect/>
          <a:stretch>
            <a:fillRect/>
          </a:stretch>
        </p:blipFill>
        <p:spPr bwMode="auto">
          <a:xfrm>
            <a:off x="893763" y="2131188"/>
            <a:ext cx="3214687" cy="3275012"/>
          </a:xfrm>
          <a:prstGeom prst="rect">
            <a:avLst/>
          </a:prstGeom>
          <a:noFill/>
          <a:ln w="9525">
            <a:noFill/>
            <a:miter lim="800000"/>
            <a:headEnd/>
            <a:tailEnd/>
          </a:ln>
        </p:spPr>
      </p:pic>
      <p:sp>
        <p:nvSpPr>
          <p:cNvPr id="38" name="椭圆形标注 37"/>
          <p:cNvSpPr/>
          <p:nvPr/>
        </p:nvSpPr>
        <p:spPr>
          <a:xfrm>
            <a:off x="-32" y="2315688"/>
            <a:ext cx="1460697" cy="689965"/>
          </a:xfrm>
          <a:prstGeom prst="wedgeEllipseCallout">
            <a:avLst>
              <a:gd name="adj1" fmla="val 69810"/>
              <a:gd name="adj2" fmla="val 177735"/>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Pressure gauge</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39" name="椭圆形标注 38"/>
          <p:cNvSpPr/>
          <p:nvPr/>
        </p:nvSpPr>
        <p:spPr>
          <a:xfrm>
            <a:off x="-32" y="3547964"/>
            <a:ext cx="1326972" cy="463101"/>
          </a:xfrm>
          <a:prstGeom prst="wedgeEllipseCallout">
            <a:avLst>
              <a:gd name="adj1" fmla="val 32964"/>
              <a:gd name="adj2" fmla="val 101045"/>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Drain</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40" name="椭圆形标注 39"/>
          <p:cNvSpPr/>
          <p:nvPr/>
        </p:nvSpPr>
        <p:spPr>
          <a:xfrm>
            <a:off x="391885" y="4893410"/>
            <a:ext cx="1947876" cy="866122"/>
          </a:xfrm>
          <a:prstGeom prst="wedgeEllipseCallout">
            <a:avLst>
              <a:gd name="adj1" fmla="val 24339"/>
              <a:gd name="adj2" fmla="val -136065"/>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Transparent connector</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41" name="椭圆形标注 40"/>
          <p:cNvSpPr/>
          <p:nvPr/>
        </p:nvSpPr>
        <p:spPr>
          <a:xfrm>
            <a:off x="3600592" y="2477534"/>
            <a:ext cx="1400693" cy="529259"/>
          </a:xfrm>
          <a:prstGeom prst="wedgeEllipseCallout">
            <a:avLst>
              <a:gd name="adj1" fmla="val -46293"/>
              <a:gd name="adj2" fmla="val 82098"/>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Inlet</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43" name="椭圆形标注 42"/>
          <p:cNvSpPr/>
          <p:nvPr/>
        </p:nvSpPr>
        <p:spPr>
          <a:xfrm>
            <a:off x="4032640" y="3269622"/>
            <a:ext cx="1400693" cy="529259"/>
          </a:xfrm>
          <a:prstGeom prst="wedgeEllipseCallout">
            <a:avLst>
              <a:gd name="adj1" fmla="val -55809"/>
              <a:gd name="adj2" fmla="val 56745"/>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Outlet</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44" name="椭圆形标注 43"/>
          <p:cNvSpPr/>
          <p:nvPr/>
        </p:nvSpPr>
        <p:spPr>
          <a:xfrm>
            <a:off x="3084660" y="4894577"/>
            <a:ext cx="1695576" cy="746201"/>
          </a:xfrm>
          <a:prstGeom prst="wedgeEllipseCallout">
            <a:avLst>
              <a:gd name="adj1" fmla="val -70452"/>
              <a:gd name="adj2" fmla="val -38540"/>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Top strainer</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pic>
        <p:nvPicPr>
          <p:cNvPr id="46" name="Picture 8"/>
          <p:cNvPicPr>
            <a:picLocks noChangeAspect="1" noChangeArrowheads="1"/>
          </p:cNvPicPr>
          <p:nvPr/>
        </p:nvPicPr>
        <p:blipFill>
          <a:blip r:embed="rId4"/>
          <a:srcRect/>
          <a:stretch>
            <a:fillRect/>
          </a:stretch>
        </p:blipFill>
        <p:spPr bwMode="auto">
          <a:xfrm>
            <a:off x="5362018" y="1916875"/>
            <a:ext cx="3500437" cy="3517900"/>
          </a:xfrm>
          <a:prstGeom prst="rect">
            <a:avLst/>
          </a:prstGeom>
          <a:noFill/>
          <a:ln w="9525">
            <a:noFill/>
            <a:miter lim="800000"/>
            <a:headEnd/>
            <a:tailEnd/>
          </a:ln>
        </p:spPr>
      </p:pic>
      <p:sp>
        <p:nvSpPr>
          <p:cNvPr id="47" name="椭圆形标注 46"/>
          <p:cNvSpPr/>
          <p:nvPr/>
        </p:nvSpPr>
        <p:spPr>
          <a:xfrm>
            <a:off x="6683477" y="5250787"/>
            <a:ext cx="1695576" cy="595416"/>
          </a:xfrm>
          <a:prstGeom prst="wedgeEllipseCallout">
            <a:avLst>
              <a:gd name="adj1" fmla="val -20206"/>
              <a:gd name="adj2" fmla="val -112160"/>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Riser pipe</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49" name="椭圆形标注 48"/>
          <p:cNvSpPr/>
          <p:nvPr/>
        </p:nvSpPr>
        <p:spPr>
          <a:xfrm>
            <a:off x="7881494" y="2154830"/>
            <a:ext cx="1262506" cy="504056"/>
          </a:xfrm>
          <a:prstGeom prst="wedgeEllipseCallout">
            <a:avLst>
              <a:gd name="adj1" fmla="val -69232"/>
              <a:gd name="adj2" fmla="val 76679"/>
            </a:avLst>
          </a:prstGeom>
          <a:solidFill>
            <a:schemeClr val="accent3">
              <a:lumMod val="7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Driven device</a:t>
            </a:r>
            <a:endParaRPr lang="zh-CN" altLang="en-US" sz="1600" dirty="0" smtClean="0">
              <a:solidFill>
                <a:schemeClr val="bg1"/>
              </a:solidFill>
              <a:effectLst>
                <a:outerShdw blurRad="38100" dist="38100" dir="2700000" algn="tl">
                  <a:srgbClr val="C0C0C0"/>
                </a:outerShdw>
              </a:effectLst>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灯片编号占位符 8"/>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4</a:t>
            </a:fld>
            <a:endParaRPr lang="zh-CN" altLang="en-US"/>
          </a:p>
        </p:txBody>
      </p:sp>
      <p:sp>
        <p:nvSpPr>
          <p:cNvPr id="7" name="标题 21"/>
          <p:cNvSpPr txBox="1"/>
          <p:nvPr/>
        </p:nvSpPr>
        <p:spPr>
          <a:xfrm>
            <a:off x="656347" y="344386"/>
            <a:ext cx="6670729" cy="463136"/>
          </a:xfrm>
          <a:prstGeom prst="rect">
            <a:avLst/>
          </a:prstGeom>
          <a:solidFill>
            <a:srgbClr val="A6CAEE"/>
          </a:solidFill>
        </p:spPr>
        <p:txBody>
          <a:bodyPr/>
          <a:lstStyle/>
          <a:p>
            <a:r>
              <a:rPr lang="en-US" sz="2400" b="1" dirty="0" smtClean="0">
                <a:latin typeface="Arial" pitchFamily="34" charset="0"/>
                <a:cs typeface="Arial" pitchFamily="34" charset="0"/>
              </a:rPr>
              <a:t>Appearance, connector of F139</a:t>
            </a:r>
            <a:endParaRPr lang="zh-CN" altLang="en-US" sz="2400" b="1" dirty="0">
              <a:latin typeface="Arial" pitchFamily="34" charset="0"/>
              <a:cs typeface="Arial" pitchFamily="34" charset="0"/>
            </a:endParaRPr>
          </a:p>
        </p:txBody>
      </p:sp>
      <p:grpSp>
        <p:nvGrpSpPr>
          <p:cNvPr id="8" name="组合 59"/>
          <p:cNvGrpSpPr/>
          <p:nvPr/>
        </p:nvGrpSpPr>
        <p:grpSpPr>
          <a:xfrm rot="17100000">
            <a:off x="199545" y="439692"/>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Picture 2"/>
          <p:cNvPicPr>
            <a:picLocks noChangeAspect="1" noChangeArrowheads="1"/>
          </p:cNvPicPr>
          <p:nvPr/>
        </p:nvPicPr>
        <p:blipFill>
          <a:blip r:embed="rId3"/>
          <a:srcRect/>
          <a:stretch>
            <a:fillRect/>
          </a:stretch>
        </p:blipFill>
        <p:spPr bwMode="auto">
          <a:xfrm>
            <a:off x="862013" y="2190750"/>
            <a:ext cx="3609975" cy="2900363"/>
          </a:xfrm>
          <a:prstGeom prst="rect">
            <a:avLst/>
          </a:prstGeom>
          <a:noFill/>
          <a:ln w="9525">
            <a:noFill/>
            <a:miter lim="800000"/>
            <a:headEnd/>
            <a:tailEnd/>
          </a:ln>
        </p:spPr>
      </p:pic>
      <p:sp>
        <p:nvSpPr>
          <p:cNvPr id="13" name="椭圆形标注 12"/>
          <p:cNvSpPr/>
          <p:nvPr/>
        </p:nvSpPr>
        <p:spPr>
          <a:xfrm>
            <a:off x="-154411" y="2107701"/>
            <a:ext cx="1638827" cy="659250"/>
          </a:xfrm>
          <a:prstGeom prst="wedgeEllipseCallout">
            <a:avLst>
              <a:gd name="adj1" fmla="val 69810"/>
              <a:gd name="adj2" fmla="val 177735"/>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Pressure gauge</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14" name="椭圆形标注 13"/>
          <p:cNvSpPr/>
          <p:nvPr/>
        </p:nvSpPr>
        <p:spPr>
          <a:xfrm>
            <a:off x="-32" y="3333650"/>
            <a:ext cx="1326972" cy="463101"/>
          </a:xfrm>
          <a:prstGeom prst="wedgeEllipseCallout">
            <a:avLst>
              <a:gd name="adj1" fmla="val 32964"/>
              <a:gd name="adj2" fmla="val 101045"/>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Drain</a:t>
            </a:r>
            <a:endParaRPr lang="zh-CN" altLang="en-US" sz="1600" dirty="0" smtClean="0">
              <a:solidFill>
                <a:schemeClr val="bg1"/>
              </a:solidFill>
              <a:effectLst>
                <a:outerShdw blurRad="38100" dist="38100" dir="2700000" algn="tl">
                  <a:srgbClr val="C0C0C0"/>
                </a:outerShdw>
              </a:effectLst>
              <a:ea typeface="黑体" panose="02010609060101010101" pitchFamily="49" charset="-122"/>
            </a:endParaRPr>
          </a:p>
        </p:txBody>
      </p:sp>
      <p:sp>
        <p:nvSpPr>
          <p:cNvPr id="15" name="椭圆形标注 14"/>
          <p:cNvSpPr/>
          <p:nvPr/>
        </p:nvSpPr>
        <p:spPr>
          <a:xfrm>
            <a:off x="178131" y="4797849"/>
            <a:ext cx="2149434" cy="842930"/>
          </a:xfrm>
          <a:prstGeom prst="wedgeEllipseCallout">
            <a:avLst>
              <a:gd name="adj1" fmla="val 24339"/>
              <a:gd name="adj2" fmla="val -136065"/>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dirty="0" smtClean="0">
                <a:solidFill>
                  <a:schemeClr val="bg1"/>
                </a:solidFill>
                <a:effectLst>
                  <a:outerShdw blurRad="38100" dist="38100" dir="2700000" algn="tl">
                    <a:srgbClr val="C0C0C0"/>
                  </a:outerShdw>
                </a:effectLst>
                <a:ea typeface="黑体" panose="02010609060101010101" pitchFamily="49" charset="-122"/>
              </a:rPr>
              <a:t>Transparent </a:t>
            </a:r>
            <a:r>
              <a:rPr lang="en-US" altLang="zh-CN" sz="1600" dirty="0" smtClean="0">
                <a:solidFill>
                  <a:schemeClr val="bg1"/>
                </a:solidFill>
                <a:effectLst>
                  <a:outerShdw blurRad="38100" dist="38100" dir="2700000" algn="tl">
                    <a:srgbClr val="C0C0C0"/>
                  </a:outerShdw>
                </a:effectLst>
                <a:ea typeface="黑体" panose="02010609060101010101" pitchFamily="49" charset="-122"/>
              </a:rPr>
              <a:t>connector</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16" name="椭圆形标注 15"/>
          <p:cNvSpPr/>
          <p:nvPr/>
        </p:nvSpPr>
        <p:spPr>
          <a:xfrm>
            <a:off x="3790259" y="1976328"/>
            <a:ext cx="1209253" cy="529259"/>
          </a:xfrm>
          <a:prstGeom prst="wedgeEllipseCallout">
            <a:avLst>
              <a:gd name="adj1" fmla="val -42213"/>
              <a:gd name="adj2" fmla="val 105237"/>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Inlet</a:t>
            </a:r>
            <a:endParaRPr lang="zh-CN" altLang="en-US" sz="1600" dirty="0" smtClean="0">
              <a:solidFill>
                <a:schemeClr val="bg1"/>
              </a:solidFill>
              <a:effectLst>
                <a:outerShdw blurRad="38100" dist="38100" dir="2700000" algn="tl">
                  <a:srgbClr val="C0C0C0"/>
                </a:outerShdw>
              </a:effectLst>
              <a:ea typeface="黑体" panose="02010609060101010101" pitchFamily="49" charset="-122"/>
            </a:endParaRPr>
          </a:p>
        </p:txBody>
      </p:sp>
      <p:sp>
        <p:nvSpPr>
          <p:cNvPr id="17" name="椭圆形标注 16"/>
          <p:cNvSpPr/>
          <p:nvPr/>
        </p:nvSpPr>
        <p:spPr>
          <a:xfrm>
            <a:off x="3290193" y="4905286"/>
            <a:ext cx="1695576" cy="595416"/>
          </a:xfrm>
          <a:prstGeom prst="wedgeEllipseCallout">
            <a:avLst>
              <a:gd name="adj1" fmla="val -70452"/>
              <a:gd name="adj2" fmla="val -38540"/>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Top strainer</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18" name="椭圆形标注 17"/>
          <p:cNvSpPr/>
          <p:nvPr/>
        </p:nvSpPr>
        <p:spPr>
          <a:xfrm>
            <a:off x="4032641" y="3055308"/>
            <a:ext cx="1073750" cy="529259"/>
          </a:xfrm>
          <a:prstGeom prst="wedgeEllipseCallout">
            <a:avLst>
              <a:gd name="adj1" fmla="val -39773"/>
              <a:gd name="adj2" fmla="val 88018"/>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Outlet</a:t>
            </a:r>
            <a:endParaRPr lang="zh-CN" altLang="en-US" sz="1600" dirty="0" smtClean="0">
              <a:solidFill>
                <a:schemeClr val="bg1"/>
              </a:solidFill>
              <a:effectLst>
                <a:outerShdw blurRad="38100" dist="38100" dir="2700000" algn="tl">
                  <a:srgbClr val="C0C0C0"/>
                </a:outerShdw>
              </a:effectLst>
              <a:ea typeface="黑体" panose="02010609060101010101" pitchFamily="49" charset="-122"/>
            </a:endParaRPr>
          </a:p>
        </p:txBody>
      </p:sp>
      <p:pic>
        <p:nvPicPr>
          <p:cNvPr id="19" name="Picture 3"/>
          <p:cNvPicPr>
            <a:picLocks noChangeAspect="1" noChangeArrowheads="1"/>
          </p:cNvPicPr>
          <p:nvPr/>
        </p:nvPicPr>
        <p:blipFill>
          <a:blip r:embed="rId4"/>
          <a:srcRect/>
          <a:stretch>
            <a:fillRect/>
          </a:stretch>
        </p:blipFill>
        <p:spPr bwMode="auto">
          <a:xfrm>
            <a:off x="5076825" y="1976438"/>
            <a:ext cx="3867150" cy="3381375"/>
          </a:xfrm>
          <a:prstGeom prst="rect">
            <a:avLst/>
          </a:prstGeom>
          <a:noFill/>
          <a:ln w="9525">
            <a:noFill/>
            <a:miter lim="800000"/>
            <a:headEnd/>
            <a:tailEnd/>
          </a:ln>
        </p:spPr>
      </p:pic>
      <p:sp>
        <p:nvSpPr>
          <p:cNvPr id="20" name="椭圆形标注 19"/>
          <p:cNvSpPr/>
          <p:nvPr/>
        </p:nvSpPr>
        <p:spPr>
          <a:xfrm>
            <a:off x="6505347" y="5119600"/>
            <a:ext cx="1695576" cy="595416"/>
          </a:xfrm>
          <a:prstGeom prst="wedgeEllipseCallout">
            <a:avLst>
              <a:gd name="adj1" fmla="val -20206"/>
              <a:gd name="adj2" fmla="val -112160"/>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Riser pipe</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
        <p:nvSpPr>
          <p:cNvPr id="22" name="椭圆形标注 21"/>
          <p:cNvSpPr/>
          <p:nvPr/>
        </p:nvSpPr>
        <p:spPr>
          <a:xfrm>
            <a:off x="7076407" y="1619138"/>
            <a:ext cx="1428760" cy="504056"/>
          </a:xfrm>
          <a:prstGeom prst="wedgeEllipseCallout">
            <a:avLst>
              <a:gd name="adj1" fmla="val -33804"/>
              <a:gd name="adj2" fmla="val 100975"/>
            </a:avLst>
          </a:prstGeom>
          <a:solidFill>
            <a:schemeClr val="bg1">
              <a:lumMod val="50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dirty="0" smtClean="0">
                <a:solidFill>
                  <a:schemeClr val="bg1"/>
                </a:solidFill>
                <a:effectLst>
                  <a:outerShdw blurRad="38100" dist="38100" dir="2700000" algn="tl">
                    <a:srgbClr val="C0C0C0"/>
                  </a:outerShdw>
                </a:effectLst>
                <a:ea typeface="黑体" panose="02010609060101010101" pitchFamily="49" charset="-122"/>
              </a:rPr>
              <a:t>Handle</a:t>
            </a:r>
            <a:endParaRPr lang="zh-CN" altLang="en-US" sz="1600" dirty="0">
              <a:solidFill>
                <a:schemeClr val="bg1"/>
              </a:solidFill>
              <a:effectLst>
                <a:outerShdw blurRad="38100" dist="38100" dir="2700000" algn="tl">
                  <a:srgbClr val="C0C0C0"/>
                </a:outerShdw>
              </a:effectLst>
              <a:ea typeface="黑体" panose="02010609060101010101" pitchFamily="49"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5</a:t>
            </a:fld>
            <a:endParaRPr lang="zh-CN" altLang="en-US"/>
          </a:p>
        </p:txBody>
      </p:sp>
      <p:grpSp>
        <p:nvGrpSpPr>
          <p:cNvPr id="2" name="组合 59"/>
          <p:cNvGrpSpPr/>
          <p:nvPr/>
        </p:nvGrpSpPr>
        <p:grpSpPr>
          <a:xfrm rot="17100000">
            <a:off x="235171" y="392189"/>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21"/>
          <p:cNvSpPr txBox="1"/>
          <p:nvPr/>
        </p:nvSpPr>
        <p:spPr>
          <a:xfrm>
            <a:off x="656347" y="344386"/>
            <a:ext cx="6670729" cy="463136"/>
          </a:xfrm>
          <a:prstGeom prst="rect">
            <a:avLst/>
          </a:prstGeom>
          <a:solidFill>
            <a:srgbClr val="A6CAEE"/>
          </a:solidFill>
        </p:spPr>
        <p:txBody>
          <a:bodyPr/>
          <a:lstStyle/>
          <a:p>
            <a:r>
              <a:rPr lang="en-US" sz="2400" b="1" dirty="0" smtClean="0">
                <a:latin typeface="Arial" pitchFamily="34" charset="0"/>
                <a:cs typeface="Arial" pitchFamily="34" charset="0"/>
              </a:rPr>
              <a:t>Sticker and Decorative cover of F139/F139S</a:t>
            </a:r>
            <a:endParaRPr lang="zh-CN" altLang="en-US" sz="2400" b="1" dirty="0">
              <a:latin typeface="Arial" pitchFamily="34" charset="0"/>
              <a:cs typeface="Arial" pitchFamily="34" charset="0"/>
            </a:endParaRPr>
          </a:p>
        </p:txBody>
      </p:sp>
      <p:pic>
        <p:nvPicPr>
          <p:cNvPr id="14" name="Picture 2"/>
          <p:cNvPicPr>
            <a:picLocks noChangeAspect="1" noChangeArrowheads="1"/>
          </p:cNvPicPr>
          <p:nvPr/>
        </p:nvPicPr>
        <p:blipFill>
          <a:blip r:embed="rId3"/>
          <a:srcRect l="8333" t="11502" r="2777" b="5112"/>
          <a:stretch>
            <a:fillRect/>
          </a:stretch>
        </p:blipFill>
        <p:spPr bwMode="auto">
          <a:xfrm>
            <a:off x="5786438" y="1867395"/>
            <a:ext cx="3357562" cy="3043238"/>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0" y="1039648"/>
            <a:ext cx="5532376" cy="5028643"/>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6</a:t>
            </a:fld>
            <a:endParaRPr lang="zh-CN" altLang="en-US"/>
          </a:p>
        </p:txBody>
      </p:sp>
      <p:grpSp>
        <p:nvGrpSpPr>
          <p:cNvPr id="2" name="组合 59"/>
          <p:cNvGrpSpPr/>
          <p:nvPr/>
        </p:nvGrpSpPr>
        <p:grpSpPr>
          <a:xfrm rot="17100000">
            <a:off x="187671" y="356565"/>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标题 21"/>
          <p:cNvSpPr txBox="1"/>
          <p:nvPr/>
        </p:nvSpPr>
        <p:spPr>
          <a:xfrm>
            <a:off x="680098" y="344384"/>
            <a:ext cx="6670729" cy="415635"/>
          </a:xfrm>
          <a:prstGeom prst="rect">
            <a:avLst/>
          </a:prstGeom>
          <a:solidFill>
            <a:srgbClr val="A6CAEE"/>
          </a:solidFill>
        </p:spPr>
        <p:txBody>
          <a:bodyPr/>
          <a:lstStyle/>
          <a:p>
            <a:r>
              <a:rPr lang="en-US" sz="2400" b="1" dirty="0" smtClean="0">
                <a:latin typeface="Arial" pitchFamily="34" charset="0"/>
                <a:cs typeface="Arial" pitchFamily="34" charset="0"/>
              </a:rPr>
              <a:t>Characteristics of F139/F139S</a:t>
            </a:r>
            <a:endParaRPr lang="zh-CN" altLang="en-US" sz="2400" b="1" dirty="0">
              <a:latin typeface="Arial" pitchFamily="34" charset="0"/>
              <a:cs typeface="Arial" pitchFamily="34" charset="0"/>
            </a:endParaRPr>
          </a:p>
        </p:txBody>
      </p:sp>
      <p:sp>
        <p:nvSpPr>
          <p:cNvPr id="19" name="矩形 18"/>
          <p:cNvSpPr/>
          <p:nvPr/>
        </p:nvSpPr>
        <p:spPr>
          <a:xfrm>
            <a:off x="0" y="1026888"/>
            <a:ext cx="9144000" cy="4483263"/>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0" name="组合 19"/>
          <p:cNvGrpSpPr/>
          <p:nvPr/>
        </p:nvGrpSpPr>
        <p:grpSpPr>
          <a:xfrm>
            <a:off x="362686" y="1437252"/>
            <a:ext cx="848598" cy="534052"/>
            <a:chOff x="3207002" y="2256658"/>
            <a:chExt cx="427775" cy="560960"/>
          </a:xfrm>
        </p:grpSpPr>
        <p:sp>
          <p:nvSpPr>
            <p:cNvPr id="22" name="矩形 21"/>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01</a:t>
              </a:r>
              <a:endParaRPr lang="zh-CN" altLang="en-US" sz="2800" dirty="0">
                <a:solidFill>
                  <a:schemeClr val="bg1"/>
                </a:solidFill>
              </a:endParaRPr>
            </a:p>
          </p:txBody>
        </p:sp>
      </p:grpSp>
      <p:sp>
        <p:nvSpPr>
          <p:cNvPr id="24" name="文本框 9"/>
          <p:cNvSpPr txBox="1"/>
          <p:nvPr/>
        </p:nvSpPr>
        <p:spPr>
          <a:xfrm>
            <a:off x="1246905" y="1515540"/>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Adopt hermetic head faces structure, more wear and corrosion resistance.</a:t>
            </a:r>
            <a:endParaRPr lang="zh-CN" altLang="en-US" dirty="0" smtClean="0">
              <a:solidFill>
                <a:schemeClr val="bg1"/>
              </a:solidFill>
              <a:ea typeface="黑体" panose="02010609060101010101" pitchFamily="49" charset="-122"/>
            </a:endParaRPr>
          </a:p>
          <a:p>
            <a:endParaRPr lang="zh-CN" altLang="en-US" dirty="0">
              <a:solidFill>
                <a:schemeClr val="bg1"/>
              </a:solidFill>
              <a:ea typeface="黑体" panose="02010609060101010101" pitchFamily="49" charset="-122"/>
            </a:endParaRPr>
          </a:p>
        </p:txBody>
      </p:sp>
      <p:grpSp>
        <p:nvGrpSpPr>
          <p:cNvPr id="26" name="组合 25"/>
          <p:cNvGrpSpPr/>
          <p:nvPr/>
        </p:nvGrpSpPr>
        <p:grpSpPr>
          <a:xfrm>
            <a:off x="360707" y="2302171"/>
            <a:ext cx="848598" cy="534052"/>
            <a:chOff x="3207002" y="2256658"/>
            <a:chExt cx="427775" cy="560960"/>
          </a:xfrm>
        </p:grpSpPr>
        <p:sp>
          <p:nvSpPr>
            <p:cNvPr id="27" name="矩形 26"/>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8"/>
            <p:cNvSpPr txBox="1"/>
            <p:nvPr/>
          </p:nvSpPr>
          <p:spPr>
            <a:xfrm>
              <a:off x="3207002" y="2256658"/>
              <a:ext cx="427775" cy="549582"/>
            </a:xfrm>
            <a:prstGeom prst="rect">
              <a:avLst/>
            </a:prstGeom>
            <a:noFill/>
          </p:spPr>
          <p:txBody>
            <a:bodyPr wrap="square" rtlCol="0">
              <a:spAutoFit/>
            </a:bodyPr>
            <a:lstStyle/>
            <a:p>
              <a:r>
                <a:rPr lang="en-US" altLang="zh-CN" sz="2800" dirty="0" smtClean="0">
                  <a:solidFill>
                    <a:schemeClr val="bg1"/>
                  </a:solidFill>
                </a:rPr>
                <a:t> 02</a:t>
              </a:r>
              <a:endParaRPr lang="zh-CN" altLang="en-US" sz="2800" dirty="0">
                <a:solidFill>
                  <a:schemeClr val="bg1"/>
                </a:solidFill>
              </a:endParaRPr>
            </a:p>
          </p:txBody>
        </p:sp>
      </p:grpSp>
      <p:sp>
        <p:nvSpPr>
          <p:cNvPr id="29" name="文本框 9"/>
          <p:cNvSpPr txBox="1"/>
          <p:nvPr/>
        </p:nvSpPr>
        <p:spPr>
          <a:xfrm>
            <a:off x="1246905" y="2380460"/>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Top-mounted (clamp connection).</a:t>
            </a:r>
            <a:endParaRPr lang="zh-CN" altLang="en-US" dirty="0" smtClean="0">
              <a:solidFill>
                <a:schemeClr val="bg1"/>
              </a:solidFill>
              <a:ea typeface="黑体" panose="02010609060101010101" pitchFamily="49" charset="-122"/>
            </a:endParaRPr>
          </a:p>
          <a:p>
            <a:endParaRPr lang="zh-CN" altLang="en-US" dirty="0" smtClean="0">
              <a:solidFill>
                <a:schemeClr val="bg1"/>
              </a:solidFill>
              <a:ea typeface="黑体" panose="02010609060101010101" pitchFamily="49" charset="-122"/>
            </a:endParaRPr>
          </a:p>
        </p:txBody>
      </p:sp>
      <p:grpSp>
        <p:nvGrpSpPr>
          <p:cNvPr id="30" name="组合 29"/>
          <p:cNvGrpSpPr/>
          <p:nvPr/>
        </p:nvGrpSpPr>
        <p:grpSpPr>
          <a:xfrm>
            <a:off x="370604" y="3095838"/>
            <a:ext cx="848598" cy="534052"/>
            <a:chOff x="3207002" y="2256658"/>
            <a:chExt cx="427775" cy="560960"/>
          </a:xfrm>
        </p:grpSpPr>
        <p:sp>
          <p:nvSpPr>
            <p:cNvPr id="31" name="矩形 30"/>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8"/>
            <p:cNvSpPr txBox="1"/>
            <p:nvPr/>
          </p:nvSpPr>
          <p:spPr>
            <a:xfrm>
              <a:off x="3207002" y="2256658"/>
              <a:ext cx="427775" cy="549582"/>
            </a:xfrm>
            <a:prstGeom prst="rect">
              <a:avLst/>
            </a:prstGeom>
            <a:noFill/>
          </p:spPr>
          <p:txBody>
            <a:bodyPr wrap="square" rtlCol="0">
              <a:spAutoFit/>
            </a:bodyPr>
            <a:lstStyle/>
            <a:p>
              <a:r>
                <a:rPr lang="en-US" altLang="zh-CN" sz="2800" dirty="0" smtClean="0">
                  <a:solidFill>
                    <a:schemeClr val="bg1"/>
                  </a:solidFill>
                </a:rPr>
                <a:t> 03</a:t>
              </a:r>
              <a:endParaRPr lang="zh-CN" altLang="en-US" sz="2800" dirty="0">
                <a:solidFill>
                  <a:schemeClr val="bg1"/>
                </a:solidFill>
              </a:endParaRPr>
            </a:p>
          </p:txBody>
        </p:sp>
      </p:grpSp>
      <p:sp>
        <p:nvSpPr>
          <p:cNvPr id="33" name="文本框 9"/>
          <p:cNvSpPr txBox="1"/>
          <p:nvPr/>
        </p:nvSpPr>
        <p:spPr>
          <a:xfrm>
            <a:off x="1246905" y="3197879"/>
            <a:ext cx="7897095" cy="646331"/>
          </a:xfrm>
          <a:prstGeom prst="rect">
            <a:avLst/>
          </a:prstGeom>
          <a:noFill/>
        </p:spPr>
        <p:txBody>
          <a:bodyPr wrap="square" rtlCol="0">
            <a:spAutoFit/>
          </a:bodyPr>
          <a:lstStyle/>
          <a:p>
            <a:r>
              <a:rPr lang="en-US" altLang="zh-CN" dirty="0" smtClean="0">
                <a:solidFill>
                  <a:schemeClr val="bg1"/>
                </a:solidFill>
                <a:ea typeface="黑体" panose="02010609060101010101" pitchFamily="49" charset="-122"/>
              </a:rPr>
              <a:t>Glue type connection for inlet/outlet and drain.</a:t>
            </a:r>
            <a:endParaRPr lang="zh-CN" altLang="en-US" dirty="0" smtClean="0">
              <a:solidFill>
                <a:schemeClr val="bg1"/>
              </a:solidFill>
              <a:ea typeface="黑体" panose="02010609060101010101" pitchFamily="49" charset="-122"/>
            </a:endParaRPr>
          </a:p>
          <a:p>
            <a:endParaRPr lang="zh-CN" altLang="en-US" dirty="0" smtClean="0">
              <a:solidFill>
                <a:schemeClr val="bg1"/>
              </a:solidFill>
              <a:ea typeface="黑体" panose="02010609060101010101" pitchFamily="49" charset="-122"/>
            </a:endParaRPr>
          </a:p>
        </p:txBody>
      </p:sp>
      <p:grpSp>
        <p:nvGrpSpPr>
          <p:cNvPr id="34" name="组合 33"/>
          <p:cNvGrpSpPr/>
          <p:nvPr/>
        </p:nvGrpSpPr>
        <p:grpSpPr>
          <a:xfrm>
            <a:off x="368625" y="3877630"/>
            <a:ext cx="848598" cy="534052"/>
            <a:chOff x="3207002" y="2256658"/>
            <a:chExt cx="427775" cy="560960"/>
          </a:xfrm>
        </p:grpSpPr>
        <p:sp>
          <p:nvSpPr>
            <p:cNvPr id="35" name="矩形 34"/>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8"/>
            <p:cNvSpPr txBox="1"/>
            <p:nvPr/>
          </p:nvSpPr>
          <p:spPr>
            <a:xfrm>
              <a:off x="3207002" y="2256658"/>
              <a:ext cx="427775" cy="549582"/>
            </a:xfrm>
            <a:prstGeom prst="rect">
              <a:avLst/>
            </a:prstGeom>
            <a:noFill/>
          </p:spPr>
          <p:txBody>
            <a:bodyPr wrap="square" rtlCol="0">
              <a:spAutoFit/>
            </a:bodyPr>
            <a:lstStyle/>
            <a:p>
              <a:r>
                <a:rPr lang="en-US" altLang="zh-CN" sz="2800" dirty="0" smtClean="0">
                  <a:solidFill>
                    <a:schemeClr val="bg1"/>
                  </a:solidFill>
                </a:rPr>
                <a:t> 04</a:t>
              </a:r>
              <a:endParaRPr lang="zh-CN" altLang="en-US" sz="2800" dirty="0">
                <a:solidFill>
                  <a:schemeClr val="bg1"/>
                </a:solidFill>
              </a:endParaRPr>
            </a:p>
          </p:txBody>
        </p:sp>
      </p:grpSp>
      <p:sp>
        <p:nvSpPr>
          <p:cNvPr id="37" name="文本框 9"/>
          <p:cNvSpPr txBox="1"/>
          <p:nvPr/>
        </p:nvSpPr>
        <p:spPr>
          <a:xfrm>
            <a:off x="1246905" y="3967797"/>
            <a:ext cx="7897095" cy="923330"/>
          </a:xfrm>
          <a:prstGeom prst="rect">
            <a:avLst/>
          </a:prstGeom>
          <a:noFill/>
        </p:spPr>
        <p:txBody>
          <a:bodyPr wrap="square" rtlCol="0">
            <a:spAutoFit/>
          </a:bodyPr>
          <a:lstStyle/>
          <a:p>
            <a:r>
              <a:rPr lang="en-US" dirty="0" smtClean="0">
                <a:solidFill>
                  <a:schemeClr val="bg1"/>
                </a:solidFill>
              </a:rPr>
              <a:t>With 6 functions: filter, backwash, fast rinse, waste, recirculation, closed.</a:t>
            </a:r>
            <a:endParaRPr lang="zh-CN" altLang="en-US" dirty="0" smtClean="0">
              <a:solidFill>
                <a:schemeClr val="bg1"/>
              </a:solidFill>
            </a:endParaRPr>
          </a:p>
          <a:p>
            <a:endParaRPr lang="zh-CN" altLang="en-US" dirty="0" smtClean="0">
              <a:solidFill>
                <a:schemeClr val="bg1"/>
              </a:solidFill>
              <a:ea typeface="黑体" panose="02010609060101010101" pitchFamily="49" charset="-122"/>
            </a:endParaRPr>
          </a:p>
          <a:p>
            <a:endParaRPr lang="zh-CN" altLang="en-US" dirty="0" smtClean="0">
              <a:solidFill>
                <a:schemeClr val="bg1"/>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7</a:t>
            </a:fld>
            <a:endParaRPr lang="zh-CN" altLang="en-US"/>
          </a:p>
        </p:txBody>
      </p:sp>
      <p:pic>
        <p:nvPicPr>
          <p:cNvPr id="8" name="Picture 4"/>
          <p:cNvPicPr>
            <a:picLocks noChangeAspect="1" noChangeArrowheads="1"/>
          </p:cNvPicPr>
          <p:nvPr/>
        </p:nvPicPr>
        <p:blipFill>
          <a:blip r:embed="rId3"/>
          <a:srcRect l="5630" t="8218" r="6863" b="13783"/>
          <a:stretch>
            <a:fillRect/>
          </a:stretch>
        </p:blipFill>
        <p:spPr bwMode="auto">
          <a:xfrm>
            <a:off x="991961" y="2159082"/>
            <a:ext cx="3643313" cy="2214563"/>
          </a:xfrm>
          <a:prstGeom prst="rect">
            <a:avLst/>
          </a:prstGeom>
          <a:noFill/>
          <a:ln w="9525">
            <a:noFill/>
            <a:miter lim="800000"/>
            <a:headEnd/>
            <a:tailEnd/>
          </a:ln>
        </p:spPr>
      </p:pic>
      <p:sp>
        <p:nvSpPr>
          <p:cNvPr id="9" name="标题 21"/>
          <p:cNvSpPr txBox="1"/>
          <p:nvPr/>
        </p:nvSpPr>
        <p:spPr>
          <a:xfrm>
            <a:off x="430713" y="1338905"/>
            <a:ext cx="8535157" cy="430520"/>
          </a:xfrm>
          <a:prstGeom prst="rect">
            <a:avLst/>
          </a:prstGeom>
          <a:solidFill>
            <a:srgbClr val="A6CAEE"/>
          </a:solidFill>
        </p:spPr>
        <p:txBody>
          <a:bodyPr/>
          <a:lstStyle/>
          <a:p>
            <a:pPr>
              <a:lnSpc>
                <a:spcPct val="90000"/>
              </a:lnSpc>
              <a:spcBef>
                <a:spcPct val="0"/>
              </a:spcBef>
            </a:pPr>
            <a:r>
              <a:rPr lang="en-US" altLang="zh-CN" sz="2400" b="1" dirty="0" smtClean="0">
                <a:latin typeface="Arial" panose="020B0604020202020204" pitchFamily="34" charset="0"/>
              </a:rPr>
              <a:t>Structure of traditional swimming pool on current market:</a:t>
            </a:r>
          </a:p>
        </p:txBody>
      </p:sp>
      <p:sp>
        <p:nvSpPr>
          <p:cNvPr id="10" name="矩形 9"/>
          <p:cNvSpPr/>
          <p:nvPr/>
        </p:nvSpPr>
        <p:spPr>
          <a:xfrm>
            <a:off x="4792179" y="2459048"/>
            <a:ext cx="4209317" cy="1459809"/>
          </a:xfrm>
          <a:prstGeom prst="rect">
            <a:avLst/>
          </a:prstGeom>
          <a:noFill/>
          <a:ln w="19050" cap="flat" cmpd="sng" algn="ctr">
            <a:solidFill>
              <a:srgbClr val="C75050"/>
            </a:solidFill>
            <a:prstDash val="solid"/>
            <a:miter lim="800000"/>
          </a:ln>
          <a:effectLst/>
        </p:spPr>
        <p:txBody>
          <a:bodyPr rtlCol="0" anchor="ctr"/>
          <a:lstStyle/>
          <a:p>
            <a:pPr algn="ctr">
              <a:defRPr/>
            </a:pPr>
            <a:endParaRPr lang="zh-CN" altLang="en-US" kern="0">
              <a:solidFill>
                <a:prstClr val="white"/>
              </a:solidFill>
            </a:endParaRPr>
          </a:p>
        </p:txBody>
      </p:sp>
      <p:sp>
        <p:nvSpPr>
          <p:cNvPr id="13" name="TextBox 12"/>
          <p:cNvSpPr txBox="1"/>
          <p:nvPr/>
        </p:nvSpPr>
        <p:spPr>
          <a:xfrm>
            <a:off x="4833255" y="2517568"/>
            <a:ext cx="3811980" cy="1200329"/>
          </a:xfrm>
          <a:prstGeom prst="rect">
            <a:avLst/>
          </a:prstGeom>
          <a:noFill/>
        </p:spPr>
        <p:txBody>
          <a:bodyPr wrap="square" rtlCol="0">
            <a:spAutoFit/>
          </a:bodyPr>
          <a:lstStyle/>
          <a:p>
            <a:r>
              <a:rPr lang="en-US" altLang="zh-CN" dirty="0" smtClean="0"/>
              <a:t>On current market, most of the swimming pool filter valve adopt “reset spring” to switch the working status.</a:t>
            </a:r>
            <a:endParaRPr lang="zh-CN" altLang="en-US" dirty="0"/>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8</a:t>
            </a:fld>
            <a:endParaRPr lang="zh-CN" altLang="en-US"/>
          </a:p>
        </p:txBody>
      </p:sp>
      <p:grpSp>
        <p:nvGrpSpPr>
          <p:cNvPr id="2" name="组合 59"/>
          <p:cNvGrpSpPr/>
          <p:nvPr/>
        </p:nvGrpSpPr>
        <p:grpSpPr>
          <a:xfrm rot="17100000">
            <a:off x="223296" y="344690"/>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21"/>
          <p:cNvSpPr txBox="1"/>
          <p:nvPr/>
        </p:nvSpPr>
        <p:spPr>
          <a:xfrm>
            <a:off x="680098" y="356259"/>
            <a:ext cx="6670729" cy="415635"/>
          </a:xfrm>
          <a:prstGeom prst="rect">
            <a:avLst/>
          </a:prstGeom>
          <a:solidFill>
            <a:srgbClr val="A6CAEE"/>
          </a:solidFill>
        </p:spPr>
        <p:txBody>
          <a:bodyPr/>
          <a:lstStyle/>
          <a:p>
            <a:r>
              <a:rPr lang="en-US" sz="2400" b="1" dirty="0" smtClean="0">
                <a:latin typeface="Arial" pitchFamily="34" charset="0"/>
                <a:cs typeface="Arial" pitchFamily="34" charset="0"/>
              </a:rPr>
              <a:t>Parameters of F139/F139S</a:t>
            </a:r>
            <a:endParaRPr lang="zh-CN" altLang="en-US" sz="2400" b="1" dirty="0">
              <a:latin typeface="Arial" pitchFamily="34" charset="0"/>
              <a:cs typeface="Arial" pitchFamily="34" charset="0"/>
            </a:endParaRPr>
          </a:p>
        </p:txBody>
      </p:sp>
      <p:graphicFrame>
        <p:nvGraphicFramePr>
          <p:cNvPr id="10" name="表格 9"/>
          <p:cNvGraphicFramePr>
            <a:graphicFrameLocks noGrp="1"/>
          </p:cNvGraphicFramePr>
          <p:nvPr>
            <p:custDataLst>
              <p:tags r:id="rId1"/>
            </p:custDataLst>
          </p:nvPr>
        </p:nvGraphicFramePr>
        <p:xfrm>
          <a:off x="226002" y="988249"/>
          <a:ext cx="8643967" cy="5070071"/>
        </p:xfrm>
        <a:graphic>
          <a:graphicData uri="http://schemas.openxmlformats.org/drawingml/2006/table">
            <a:tbl>
              <a:tblPr/>
              <a:tblGrid>
                <a:gridCol w="766806"/>
                <a:gridCol w="2534163"/>
                <a:gridCol w="1226826"/>
                <a:gridCol w="1372068"/>
                <a:gridCol w="1029051"/>
                <a:gridCol w="1715053"/>
              </a:tblGrid>
              <a:tr h="295750">
                <a:tc rowSpan="2">
                  <a:txBody>
                    <a:bodyPr/>
                    <a:lstStyle/>
                    <a:p>
                      <a:pPr marL="0" algn="ctr" defTabSz="914400" rtl="0" eaLnBrk="1" latinLnBrk="0" hangingPunct="1">
                        <a:lnSpc>
                          <a:spcPts val="2300"/>
                        </a:lnSpc>
                        <a:spcAft>
                          <a:spcPts val="0"/>
                        </a:spcAft>
                      </a:pPr>
                      <a:r>
                        <a:rPr lang="en-US" altLang="zh-CN" sz="1600" kern="1200" dirty="0" smtClean="0">
                          <a:solidFill>
                            <a:schemeClr val="tx1"/>
                          </a:solidFill>
                          <a:latin typeface="+mn-lt"/>
                          <a:ea typeface="+mn-ea"/>
                          <a:cs typeface="宋体" panose="02010600030101010101" pitchFamily="2" charset="-122"/>
                        </a:rPr>
                        <a:t>Model</a:t>
                      </a:r>
                      <a:endParaRPr lang="zh-CN" altLang="en-US" sz="1600" kern="1200" dirty="0" smtClean="0">
                        <a:solidFill>
                          <a:schemeClr val="tx1"/>
                        </a:solidFill>
                        <a:latin typeface="+mn-lt"/>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Connector</a:t>
                      </a:r>
                      <a:r>
                        <a:rPr lang="en-US" altLang="zh-CN" sz="2000" kern="1200" baseline="0" dirty="0" smtClean="0">
                          <a:solidFill>
                            <a:schemeClr val="tx1"/>
                          </a:solidFill>
                          <a:latin typeface="Calibri" panose="020F0502020204030204"/>
                          <a:ea typeface="+mn-ea"/>
                          <a:cs typeface="宋体" panose="02010600030101010101" pitchFamily="2" charset="-122"/>
                        </a:rPr>
                        <a:t> size</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rowSpan="2">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Backwash</a:t>
                      </a:r>
                      <a:r>
                        <a:rPr lang="en-US" altLang="en-US" sz="2000" kern="1200" baseline="0" dirty="0" smtClean="0">
                          <a:solidFill>
                            <a:schemeClr val="tx1"/>
                          </a:solidFill>
                          <a:latin typeface="Calibri" panose="020F0502020204030204"/>
                          <a:ea typeface="+mn-ea"/>
                          <a:cs typeface="宋体" panose="02010600030101010101" pitchFamily="2" charset="-122"/>
                        </a:rPr>
                        <a:t> flow rate </a:t>
                      </a:r>
                      <a:r>
                        <a:rPr lang="en-US" altLang="en-US" sz="2000" kern="1200" dirty="0" smtClean="0">
                          <a:solidFill>
                            <a:schemeClr val="tx1"/>
                          </a:solidFill>
                          <a:latin typeface="Calibri" panose="020F0502020204030204"/>
                          <a:ea typeface="+mn-ea"/>
                          <a:cs typeface="宋体" panose="02010600030101010101" pitchFamily="2" charset="-122"/>
                        </a:rPr>
                        <a:t>m3/h</a:t>
                      </a:r>
                      <a:endParaRPr lang="zh-CN" altLang="en-US" sz="2000" kern="1200" dirty="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a:solidFill>
                            <a:schemeClr val="tx1"/>
                          </a:solidFill>
                          <a:latin typeface="Calibri" panose="020F0502020204030204"/>
                          <a:ea typeface="+mn-ea"/>
                          <a:cs typeface="宋体" panose="02010600030101010101" pitchFamily="2" charset="-122"/>
                        </a:rPr>
                        <a:t>@0.1MPa</a:t>
                      </a:r>
                      <a:endParaRPr lang="zh-CN" altLang="en-US" sz="2000" kern="1200" dirty="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Remark</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569">
                <a:tc vMerge="1">
                  <a:txBody>
                    <a:bodyPr/>
                    <a:lstStyle/>
                    <a:p>
                      <a:endParaRPr lang="zh-CN"/>
                    </a:p>
                  </a:txBody>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Inlet/outlet/drain</a:t>
                      </a:r>
                    </a:p>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Glue</a:t>
                      </a:r>
                      <a:r>
                        <a:rPr lang="en-US" altLang="zh-CN" sz="2000" kern="1200" baseline="0" dirty="0" smtClean="0">
                          <a:solidFill>
                            <a:schemeClr val="tx1"/>
                          </a:solidFill>
                          <a:latin typeface="Calibri" panose="020F0502020204030204"/>
                          <a:ea typeface="+mn-ea"/>
                          <a:cs typeface="宋体" panose="02010600030101010101" pitchFamily="2" charset="-122"/>
                        </a:rPr>
                        <a:t> type connection</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Base</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Riser pipe</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p>
                  </a:txBody>
                  <a:tcPr/>
                </a:tc>
                <a:tc vMerge="1">
                  <a:txBody>
                    <a:bodyPr/>
                    <a:lstStyle/>
                    <a:p>
                      <a:endParaRPr lang="zh-CN"/>
                    </a:p>
                  </a:txBody>
                  <a:tcPr/>
                </a:tc>
              </a:tr>
              <a:tr h="1271227">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F139</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2"D-GB</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(OD:</a:t>
                      </a:r>
                      <a:r>
                        <a:rPr lang="en-US" altLang="en-US" sz="2000" kern="1200" baseline="0" dirty="0" smtClean="0">
                          <a:solidFill>
                            <a:schemeClr val="tx1"/>
                          </a:solidFill>
                          <a:latin typeface="Calibri" panose="020F0502020204030204"/>
                          <a:ea typeface="+mn-ea"/>
                          <a:cs typeface="宋体" panose="02010600030101010101" pitchFamily="2" charset="-122"/>
                        </a:rPr>
                        <a:t> </a:t>
                      </a:r>
                      <a:r>
                        <a:rPr lang="en-US" altLang="en-US" sz="2000" kern="1200" dirty="0" smtClean="0">
                          <a:solidFill>
                            <a:schemeClr val="tx1"/>
                          </a:solidFill>
                          <a:latin typeface="Calibri" panose="020F0502020204030204"/>
                          <a:ea typeface="+mn-ea"/>
                          <a:cs typeface="宋体" panose="02010600030101010101" pitchFamily="2" charset="-122"/>
                        </a:rPr>
                        <a:t>63.3mm UPVC</a:t>
                      </a:r>
                      <a:r>
                        <a:rPr lang="zh-CN" altLang="en-US" sz="2000" kern="1200" dirty="0" smtClean="0">
                          <a:solidFill>
                            <a:schemeClr val="tx1"/>
                          </a:solidFill>
                          <a:latin typeface="Calibri" panose="020F0502020204030204"/>
                          <a:ea typeface="+mn-ea"/>
                          <a:cs typeface="宋体" panose="02010600030101010101" pitchFamily="2" charset="-122"/>
                        </a:rPr>
                        <a:t> </a:t>
                      </a:r>
                      <a:r>
                        <a:rPr lang="en-US" altLang="zh-CN" sz="2000" kern="1200" dirty="0" smtClean="0">
                          <a:solidFill>
                            <a:schemeClr val="tx1"/>
                          </a:solidFill>
                          <a:latin typeface="Calibri" panose="020F0502020204030204"/>
                          <a:ea typeface="+mn-ea"/>
                          <a:cs typeface="宋体" panose="02010600030101010101" pitchFamily="2" charset="-122"/>
                        </a:rPr>
                        <a:t>pipe</a:t>
                      </a:r>
                      <a:r>
                        <a:rPr lang="en-US" altLang="en-US" sz="2000" kern="1200" dirty="0" smtClean="0">
                          <a:solidFill>
                            <a:schemeClr val="tx1"/>
                          </a:solidFill>
                          <a:latin typeface="Calibri" panose="020F0502020204030204"/>
                          <a:ea typeface="+mn-ea"/>
                          <a:cs typeface="宋体" panose="02010600030101010101" pitchFamily="2" charset="-122"/>
                        </a:rPr>
                        <a:t>)</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Or</a:t>
                      </a:r>
                      <a:r>
                        <a:rPr lang="en-US" altLang="en-US" sz="2000" kern="1200" baseline="0" dirty="0" smtClean="0">
                          <a:solidFill>
                            <a:schemeClr val="tx1"/>
                          </a:solidFill>
                          <a:latin typeface="Calibri" panose="020F0502020204030204"/>
                          <a:ea typeface="+mn-ea"/>
                          <a:cs typeface="宋体" panose="02010600030101010101" pitchFamily="2" charset="-122"/>
                        </a:rPr>
                        <a:t> </a:t>
                      </a:r>
                      <a:r>
                        <a:rPr lang="en-US" altLang="en-US" sz="2000" kern="1200" dirty="0" smtClean="0">
                          <a:solidFill>
                            <a:schemeClr val="tx1"/>
                          </a:solidFill>
                          <a:latin typeface="Calibri" panose="020F0502020204030204"/>
                          <a:ea typeface="+mn-ea"/>
                          <a:cs typeface="宋体" panose="02010600030101010101" pitchFamily="2" charset="-122"/>
                        </a:rPr>
                        <a:t>2.375"OD</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(OD:</a:t>
                      </a:r>
                      <a:r>
                        <a:rPr lang="en-US" altLang="en-US" sz="2000" kern="1200" baseline="0" dirty="0" smtClean="0">
                          <a:solidFill>
                            <a:schemeClr val="tx1"/>
                          </a:solidFill>
                          <a:latin typeface="Calibri" panose="020F0502020204030204"/>
                          <a:ea typeface="+mn-ea"/>
                          <a:cs typeface="宋体" panose="02010600030101010101" pitchFamily="2" charset="-122"/>
                        </a:rPr>
                        <a:t> </a:t>
                      </a:r>
                      <a:r>
                        <a:rPr lang="en-US" altLang="en-US" sz="2000" kern="1200" dirty="0" smtClean="0">
                          <a:solidFill>
                            <a:schemeClr val="tx1"/>
                          </a:solidFill>
                          <a:latin typeface="Calibri" panose="020F0502020204030204"/>
                          <a:ea typeface="+mn-ea"/>
                          <a:cs typeface="宋体" panose="02010600030101010101" pitchFamily="2" charset="-122"/>
                        </a:rPr>
                        <a:t>60.3mm UPVC</a:t>
                      </a:r>
                      <a:r>
                        <a:rPr lang="zh-CN" altLang="en-US" sz="2000" kern="1200" baseline="0" dirty="0" smtClean="0">
                          <a:solidFill>
                            <a:schemeClr val="tx1"/>
                          </a:solidFill>
                          <a:latin typeface="Calibri" panose="020F0502020204030204"/>
                          <a:ea typeface="+mn-ea"/>
                          <a:cs typeface="宋体" panose="02010600030101010101" pitchFamily="2" charset="-122"/>
                        </a:rPr>
                        <a:t> </a:t>
                      </a:r>
                      <a:r>
                        <a:rPr lang="en-US" altLang="zh-CN" sz="2000" kern="1200" baseline="0" dirty="0" smtClean="0">
                          <a:solidFill>
                            <a:schemeClr val="tx1"/>
                          </a:solidFill>
                          <a:latin typeface="Calibri" panose="020F0502020204030204"/>
                          <a:ea typeface="+mn-ea"/>
                          <a:cs typeface="宋体" panose="02010600030101010101" pitchFamily="2" charset="-122"/>
                        </a:rPr>
                        <a:t>pipe</a:t>
                      </a:r>
                      <a:r>
                        <a:rPr lang="en-US" altLang="en-US" sz="2000" kern="1200" dirty="0" smtClean="0">
                          <a:solidFill>
                            <a:schemeClr val="tx1"/>
                          </a:solidFill>
                          <a:latin typeface="Calibri" panose="020F0502020204030204"/>
                          <a:ea typeface="+mn-ea"/>
                          <a:cs typeface="宋体" panose="02010600030101010101" pitchFamily="2" charset="-122"/>
                        </a:rPr>
                        <a:t>)</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Clamp</a:t>
                      </a:r>
                    </a:p>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(Suitable</a:t>
                      </a:r>
                      <a:r>
                        <a:rPr lang="en-US" altLang="zh-CN" sz="2000" kern="1200" baseline="0" dirty="0" smtClean="0">
                          <a:solidFill>
                            <a:schemeClr val="tx1"/>
                          </a:solidFill>
                          <a:latin typeface="Calibri" panose="020F0502020204030204"/>
                          <a:ea typeface="+mn-ea"/>
                          <a:cs typeface="宋体" panose="02010600030101010101" pitchFamily="2" charset="-122"/>
                        </a:rPr>
                        <a:t> for tank with </a:t>
                      </a:r>
                      <a:r>
                        <a:rPr lang="en-US" altLang="en-US" sz="2000" kern="1200" dirty="0" smtClean="0">
                          <a:solidFill>
                            <a:schemeClr val="tx1"/>
                          </a:solidFill>
                          <a:latin typeface="Calibri" panose="020F0502020204030204"/>
                          <a:ea typeface="+mn-ea"/>
                          <a:cs typeface="宋体" panose="02010600030101010101" pitchFamily="2" charset="-122"/>
                        </a:rPr>
                        <a:t>150mm internal diameter)</a:t>
                      </a:r>
                      <a:endParaRPr lang="zh-CN" altLang="en-US" sz="2000" kern="1200" dirty="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1.5"D-GB</a:t>
                      </a:r>
                      <a:br>
                        <a:rPr lang="en-US" altLang="en-US" sz="2000" kern="1200" dirty="0" smtClean="0">
                          <a:solidFill>
                            <a:schemeClr val="tx1"/>
                          </a:solidFill>
                          <a:latin typeface="Calibri" panose="020F0502020204030204"/>
                          <a:ea typeface="+mn-ea"/>
                          <a:cs typeface="宋体" panose="02010600030101010101" pitchFamily="2" charset="-122"/>
                        </a:rPr>
                      </a:br>
                      <a:r>
                        <a:rPr lang="en-US" altLang="en-US" sz="2000" kern="1200" dirty="0" smtClean="0">
                          <a:solidFill>
                            <a:schemeClr val="tx1"/>
                          </a:solidFill>
                          <a:latin typeface="Calibri" panose="020F0502020204030204"/>
                          <a:ea typeface="+mn-ea"/>
                          <a:cs typeface="宋体" panose="02010600030101010101" pitchFamily="2" charset="-122"/>
                        </a:rPr>
                        <a:t> (OD:</a:t>
                      </a:r>
                      <a:r>
                        <a:rPr lang="en-US" altLang="en-US" sz="2000" kern="1200" baseline="0" dirty="0" smtClean="0">
                          <a:solidFill>
                            <a:schemeClr val="tx1"/>
                          </a:solidFill>
                          <a:latin typeface="Calibri" panose="020F0502020204030204"/>
                          <a:ea typeface="+mn-ea"/>
                          <a:cs typeface="宋体" panose="02010600030101010101" pitchFamily="2" charset="-122"/>
                        </a:rPr>
                        <a:t> </a:t>
                      </a:r>
                      <a:r>
                        <a:rPr lang="en-US" altLang="en-US" sz="2000" kern="1200" dirty="0" smtClean="0">
                          <a:solidFill>
                            <a:schemeClr val="tx1"/>
                          </a:solidFill>
                          <a:latin typeface="Calibri" panose="020F0502020204030204"/>
                          <a:ea typeface="+mn-ea"/>
                          <a:cs typeface="宋体" panose="02010600030101010101" pitchFamily="2" charset="-122"/>
                        </a:rPr>
                        <a:t>50mm)</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or</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1.9″OD</a:t>
                      </a:r>
                      <a:endParaRPr lang="zh-CN" altLang="en-US" sz="2000" kern="1200" dirty="0" smtClean="0">
                        <a:solidFill>
                          <a:schemeClr val="tx1"/>
                        </a:solidFill>
                        <a:latin typeface="Calibri" panose="020F0502020204030204"/>
                        <a:ea typeface="+mn-ea"/>
                        <a:cs typeface="宋体" panose="02010600030101010101" pitchFamily="2" charset="-122"/>
                      </a:endParaRPr>
                    </a:p>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(OD:</a:t>
                      </a:r>
                      <a:r>
                        <a:rPr lang="en-US" altLang="en-US" sz="2000" kern="1200" baseline="0" dirty="0" smtClean="0">
                          <a:solidFill>
                            <a:schemeClr val="tx1"/>
                          </a:solidFill>
                          <a:latin typeface="Calibri" panose="020F0502020204030204"/>
                          <a:ea typeface="+mn-ea"/>
                          <a:cs typeface="宋体" panose="02010600030101010101" pitchFamily="2" charset="-122"/>
                        </a:rPr>
                        <a:t> </a:t>
                      </a:r>
                      <a:r>
                        <a:rPr lang="en-US" altLang="en-US" sz="2000" kern="1200" dirty="0" smtClean="0">
                          <a:solidFill>
                            <a:schemeClr val="tx1"/>
                          </a:solidFill>
                          <a:latin typeface="Calibri" panose="020F0502020204030204"/>
                          <a:ea typeface="+mn-ea"/>
                          <a:cs typeface="宋体" panose="02010600030101010101" pitchFamily="2" charset="-122"/>
                        </a:rPr>
                        <a:t>48.3mm)</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24</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Automatic (Backwash by pressure</a:t>
                      </a:r>
                      <a:r>
                        <a:rPr lang="en-US" altLang="zh-CN" sz="2000" kern="1200" baseline="0" dirty="0" smtClean="0">
                          <a:solidFill>
                            <a:schemeClr val="tx1"/>
                          </a:solidFill>
                          <a:latin typeface="Calibri" panose="020F0502020204030204"/>
                          <a:ea typeface="+mn-ea"/>
                          <a:cs typeface="宋体" panose="02010600030101010101" pitchFamily="2" charset="-122"/>
                        </a:rPr>
                        <a:t> or time)</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6059">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F139S</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Manual</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0185">
                <a:tc gridSpan="6">
                  <a:txBody>
                    <a:bodyPr/>
                    <a:lstStyle/>
                    <a:p>
                      <a:pPr marL="0" algn="l" defTabSz="914400" rtl="0" eaLnBrk="1" latinLnBrk="0" hangingPunct="1">
                        <a:lnSpc>
                          <a:spcPts val="2300"/>
                        </a:lnSpc>
                        <a:spcAft>
                          <a:spcPts val="0"/>
                        </a:spcAft>
                      </a:pPr>
                      <a:r>
                        <a:rPr lang="en-US" altLang="zh-CN" sz="1600" kern="1200" dirty="0" smtClean="0">
                          <a:solidFill>
                            <a:schemeClr val="tx1"/>
                          </a:solidFill>
                          <a:latin typeface="+mn-lt"/>
                          <a:ea typeface="+mn-ea"/>
                          <a:cs typeface="+mn-cs"/>
                        </a:rPr>
                        <a:t>Working</a:t>
                      </a:r>
                      <a:r>
                        <a:rPr lang="en-US" altLang="zh-CN" sz="1600" kern="1200" baseline="0" dirty="0" smtClean="0">
                          <a:solidFill>
                            <a:schemeClr val="tx1"/>
                          </a:solidFill>
                          <a:latin typeface="+mn-lt"/>
                          <a:ea typeface="+mn-ea"/>
                          <a:cs typeface="+mn-cs"/>
                        </a:rPr>
                        <a:t> pressure</a:t>
                      </a:r>
                      <a:r>
                        <a:rPr lang="zh-CN" altLang="en-US" sz="1600" kern="1200" dirty="0" smtClean="0">
                          <a:solidFill>
                            <a:schemeClr val="tx1"/>
                          </a:solidFill>
                          <a:latin typeface="+mn-lt"/>
                          <a:ea typeface="+mn-ea"/>
                          <a:cs typeface="+mn-cs"/>
                        </a:rPr>
                        <a:t>＜</a:t>
                      </a:r>
                      <a:r>
                        <a:rPr lang="en-US" altLang="en-US" sz="1600" kern="1200" dirty="0" smtClean="0">
                          <a:solidFill>
                            <a:schemeClr val="tx1"/>
                          </a:solidFill>
                          <a:latin typeface="+mn-lt"/>
                          <a:ea typeface="+mn-ea"/>
                          <a:cs typeface="+mn-cs"/>
                        </a:rPr>
                        <a:t>0.25MPa(250kpa)</a:t>
                      </a:r>
                      <a:r>
                        <a:rPr lang="zh-CN" altLang="en-US" sz="1600" kern="1200" dirty="0" smtClean="0">
                          <a:solidFill>
                            <a:schemeClr val="tx1"/>
                          </a:solidFill>
                          <a:latin typeface="+mn-lt"/>
                          <a:ea typeface="+mn-ea"/>
                          <a:cs typeface="+mn-cs"/>
                        </a:rPr>
                        <a:t>；</a:t>
                      </a:r>
                      <a:r>
                        <a:rPr lang="en-US" altLang="zh-CN" sz="1600" kern="1200" dirty="0" smtClean="0">
                          <a:solidFill>
                            <a:schemeClr val="tx1"/>
                          </a:solidFill>
                          <a:latin typeface="+mn-lt"/>
                          <a:ea typeface="+mn-ea"/>
                          <a:cs typeface="+mn-cs"/>
                        </a:rPr>
                        <a:t>Inlet</a:t>
                      </a:r>
                      <a:r>
                        <a:rPr lang="en-US" altLang="zh-CN" sz="1600" kern="1200" baseline="0" dirty="0" smtClean="0">
                          <a:solidFill>
                            <a:schemeClr val="tx1"/>
                          </a:solidFill>
                          <a:latin typeface="+mn-lt"/>
                          <a:ea typeface="+mn-ea"/>
                          <a:cs typeface="+mn-cs"/>
                        </a:rPr>
                        <a:t> water temperature</a:t>
                      </a:r>
                      <a:r>
                        <a:rPr lang="zh-CN" altLang="en-US" sz="1600" kern="1200" dirty="0" smtClean="0">
                          <a:solidFill>
                            <a:schemeClr val="tx1"/>
                          </a:solidFill>
                          <a:latin typeface="+mn-lt"/>
                          <a:ea typeface="+mn-ea"/>
                          <a:cs typeface="+mn-cs"/>
                        </a:rPr>
                        <a:t>＜</a:t>
                      </a:r>
                      <a:r>
                        <a:rPr lang="en-US" altLang="zh-CN" sz="1600" kern="1200" dirty="0" smtClean="0">
                          <a:solidFill>
                            <a:schemeClr val="tx1"/>
                          </a:solidFill>
                          <a:latin typeface="+mn-lt"/>
                          <a:ea typeface="+mn-ea"/>
                          <a:cs typeface="+mn-cs"/>
                        </a:rPr>
                        <a:t>50</a:t>
                      </a:r>
                      <a:r>
                        <a:rPr lang="en-US" altLang="en-US" sz="1600" kern="1200" dirty="0" smtClean="0">
                          <a:solidFill>
                            <a:schemeClr val="tx1"/>
                          </a:solidFill>
                          <a:latin typeface="+mn-lt"/>
                          <a:ea typeface="+mn-ea"/>
                          <a:cs typeface="+mn-cs"/>
                        </a:rPr>
                        <a:t>℃</a:t>
                      </a:r>
                      <a:r>
                        <a:rPr lang="zh-CN" altLang="en-US" sz="1600" kern="1200" dirty="0" smtClean="0">
                          <a:solidFill>
                            <a:schemeClr val="tx1"/>
                          </a:solidFill>
                          <a:latin typeface="+mn-lt"/>
                          <a:ea typeface="+mn-ea"/>
                          <a:cs typeface="+mn-cs"/>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
          <p:cNvSpPr txBox="1">
            <a:spLocks noChangeArrowheads="1"/>
          </p:cNvSpPr>
          <p:nvPr/>
        </p:nvSpPr>
        <p:spPr bwMode="auto">
          <a:xfrm>
            <a:off x="3559218" y="3099134"/>
            <a:ext cx="2025565"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2000" dirty="0" smtClean="0">
                <a:solidFill>
                  <a:schemeClr val="bg1"/>
                </a:solidFill>
                <a:latin typeface="黑体" panose="02010609060101010101" pitchFamily="49" charset="-122"/>
                <a:ea typeface="黑体" panose="02010609060101010101" pitchFamily="49" charset="-122"/>
              </a:rPr>
              <a:t>沐浴软水机</a:t>
            </a:r>
            <a:endParaRPr lang="en-US" altLang="zh-CN" sz="2000" dirty="0" smtClean="0">
              <a:solidFill>
                <a:schemeClr val="bg1"/>
              </a:solidFill>
              <a:latin typeface="黑体" panose="02010609060101010101" pitchFamily="49" charset="-122"/>
              <a:ea typeface="黑体" panose="02010609060101010101" pitchFamily="49" charset="-122"/>
            </a:endParaRPr>
          </a:p>
        </p:txBody>
      </p:sp>
      <p:sp>
        <p:nvSpPr>
          <p:cNvPr id="9" name="灯片编号占位符 8"/>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9</a:t>
            </a:fld>
            <a:endParaRPr lang="zh-CN" altLang="en-US"/>
          </a:p>
        </p:txBody>
      </p:sp>
      <p:sp>
        <p:nvSpPr>
          <p:cNvPr id="7" name="标题 21"/>
          <p:cNvSpPr txBox="1"/>
          <p:nvPr/>
        </p:nvSpPr>
        <p:spPr>
          <a:xfrm>
            <a:off x="680098" y="344384"/>
            <a:ext cx="6670729" cy="415635"/>
          </a:xfrm>
          <a:prstGeom prst="rect">
            <a:avLst/>
          </a:prstGeom>
          <a:solidFill>
            <a:srgbClr val="A6CAEE"/>
          </a:solidFill>
        </p:spPr>
        <p:txBody>
          <a:bodyPr/>
          <a:lstStyle/>
          <a:p>
            <a:r>
              <a:rPr lang="en-US" sz="2400" b="1" dirty="0" smtClean="0">
                <a:latin typeface="Arial" pitchFamily="34" charset="0"/>
                <a:cs typeface="Arial" pitchFamily="34" charset="0"/>
              </a:rPr>
              <a:t>Flow rate curve of F139/F139S</a:t>
            </a:r>
            <a:endParaRPr lang="zh-CN" altLang="en-US" sz="2400" b="1" dirty="0">
              <a:latin typeface="Arial" pitchFamily="34" charset="0"/>
              <a:cs typeface="Arial" pitchFamily="34" charset="0"/>
            </a:endParaRPr>
          </a:p>
        </p:txBody>
      </p:sp>
      <p:grpSp>
        <p:nvGrpSpPr>
          <p:cNvPr id="8" name="组合 59"/>
          <p:cNvGrpSpPr/>
          <p:nvPr/>
        </p:nvGrpSpPr>
        <p:grpSpPr>
          <a:xfrm rot="17100000">
            <a:off x="223296" y="344690"/>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Picture 43"/>
          <p:cNvPicPr>
            <a:picLocks noChangeAspect="1" noChangeArrowheads="1"/>
          </p:cNvPicPr>
          <p:nvPr/>
        </p:nvPicPr>
        <p:blipFill>
          <a:blip r:embed="rId3"/>
          <a:srcRect/>
          <a:stretch>
            <a:fillRect/>
          </a:stretch>
        </p:blipFill>
        <p:spPr bwMode="auto">
          <a:xfrm>
            <a:off x="785813" y="923925"/>
            <a:ext cx="7286625" cy="5410200"/>
          </a:xfrm>
          <a:prstGeom prst="rect">
            <a:avLst/>
          </a:prstGeom>
          <a:noFill/>
          <a:ln w="9525">
            <a:noFill/>
            <a:miter lim="800000"/>
            <a:headEnd/>
            <a:tailEnd/>
          </a:ln>
        </p:spPr>
      </p:pic>
      <p:sp>
        <p:nvSpPr>
          <p:cNvPr id="13" name="TextBox 12"/>
          <p:cNvSpPr txBox="1"/>
          <p:nvPr/>
        </p:nvSpPr>
        <p:spPr>
          <a:xfrm>
            <a:off x="261273" y="2814450"/>
            <a:ext cx="461665" cy="2351315"/>
          </a:xfrm>
          <a:prstGeom prst="rect">
            <a:avLst/>
          </a:prstGeom>
          <a:noFill/>
        </p:spPr>
        <p:txBody>
          <a:bodyPr vert="eaVert" wrap="square" rtlCol="0">
            <a:spAutoFit/>
          </a:bodyPr>
          <a:lstStyle/>
          <a:p>
            <a:r>
              <a:rPr lang="en-US" altLang="zh-CN" dirty="0" smtClean="0"/>
              <a:t>Pressure Drop</a:t>
            </a:r>
            <a:endParaRPr lang="zh-CN" altLang="en-US" dirty="0"/>
          </a:p>
        </p:txBody>
      </p:sp>
      <p:sp>
        <p:nvSpPr>
          <p:cNvPr id="14" name="TextBox 13"/>
          <p:cNvSpPr txBox="1"/>
          <p:nvPr/>
        </p:nvSpPr>
        <p:spPr>
          <a:xfrm>
            <a:off x="4275116" y="6322414"/>
            <a:ext cx="1133644" cy="369332"/>
          </a:xfrm>
          <a:prstGeom prst="rect">
            <a:avLst/>
          </a:prstGeom>
          <a:noFill/>
        </p:spPr>
        <p:txBody>
          <a:bodyPr wrap="none" rtlCol="0">
            <a:spAutoFit/>
          </a:bodyPr>
          <a:lstStyle/>
          <a:p>
            <a:r>
              <a:rPr lang="en-US" altLang="zh-CN" dirty="0" smtClean="0"/>
              <a:t>Flow rate</a:t>
            </a:r>
            <a:endParaRPr lang="zh-CN" altLang="en-US" dirty="0"/>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10</a:t>
            </a:fld>
            <a:endParaRPr lang="zh-CN" altLang="en-US"/>
          </a:p>
        </p:txBody>
      </p:sp>
      <p:grpSp>
        <p:nvGrpSpPr>
          <p:cNvPr id="2" name="组合 59"/>
          <p:cNvGrpSpPr/>
          <p:nvPr/>
        </p:nvGrpSpPr>
        <p:grpSpPr>
          <a:xfrm rot="17100000">
            <a:off x="235171" y="344688"/>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标题 21"/>
          <p:cNvSpPr txBox="1"/>
          <p:nvPr/>
        </p:nvSpPr>
        <p:spPr>
          <a:xfrm>
            <a:off x="680098" y="344384"/>
            <a:ext cx="6670729" cy="415635"/>
          </a:xfrm>
          <a:prstGeom prst="rect">
            <a:avLst/>
          </a:prstGeom>
          <a:solidFill>
            <a:srgbClr val="A6CAEE"/>
          </a:solidFill>
        </p:spPr>
        <p:txBody>
          <a:bodyPr/>
          <a:lstStyle/>
          <a:p>
            <a:r>
              <a:rPr lang="en-US" sz="2400" b="1" dirty="0" smtClean="0">
                <a:latin typeface="Arial" pitchFamily="34" charset="0"/>
                <a:cs typeface="Arial" pitchFamily="34" charset="0"/>
              </a:rPr>
              <a:t>Tank configuration of F139/F139S</a:t>
            </a:r>
            <a:endParaRPr lang="zh-CN" altLang="en-US" sz="2400" b="1" dirty="0">
              <a:latin typeface="Arial" pitchFamily="34" charset="0"/>
              <a:cs typeface="Arial" pitchFamily="34" charset="0"/>
            </a:endParaRPr>
          </a:p>
        </p:txBody>
      </p:sp>
      <p:graphicFrame>
        <p:nvGraphicFramePr>
          <p:cNvPr id="15" name="表格 14"/>
          <p:cNvGraphicFramePr>
            <a:graphicFrameLocks noGrp="1"/>
          </p:cNvGraphicFramePr>
          <p:nvPr/>
        </p:nvGraphicFramePr>
        <p:xfrm>
          <a:off x="357188" y="1214438"/>
          <a:ext cx="8358245" cy="4795277"/>
        </p:xfrm>
        <a:graphic>
          <a:graphicData uri="http://schemas.openxmlformats.org/drawingml/2006/table">
            <a:tbl>
              <a:tblPr/>
              <a:tblGrid>
                <a:gridCol w="2418202"/>
                <a:gridCol w="906205"/>
                <a:gridCol w="2516919"/>
                <a:gridCol w="2516919"/>
              </a:tblGrid>
              <a:tr h="616153">
                <a:tc rowSpan="2">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Tank</a:t>
                      </a:r>
                      <a:r>
                        <a:rPr lang="en-US" altLang="zh-CN" sz="2000" kern="1200" baseline="0" dirty="0" smtClean="0">
                          <a:solidFill>
                            <a:schemeClr val="tx1"/>
                          </a:solidFill>
                          <a:latin typeface="Calibri" panose="020F0502020204030204"/>
                          <a:ea typeface="+mn-ea"/>
                          <a:cs typeface="宋体" panose="02010600030101010101" pitchFamily="2" charset="-122"/>
                        </a:rPr>
                        <a:t> size</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Filter</a:t>
                      </a:r>
                      <a:r>
                        <a:rPr lang="en-US" altLang="zh-CN" sz="2000" kern="1200" baseline="0" dirty="0" smtClean="0">
                          <a:solidFill>
                            <a:schemeClr val="tx1"/>
                          </a:solidFill>
                          <a:latin typeface="Calibri" panose="020F0502020204030204"/>
                          <a:ea typeface="+mn-ea"/>
                          <a:cs typeface="宋体" panose="02010600030101010101" pitchFamily="2" charset="-122"/>
                        </a:rPr>
                        <a:t> media</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Quartz</a:t>
                      </a:r>
                      <a:r>
                        <a:rPr lang="en-US" altLang="zh-CN" sz="2000" kern="1200" baseline="0" dirty="0" smtClean="0">
                          <a:solidFill>
                            <a:schemeClr val="tx1"/>
                          </a:solidFill>
                          <a:latin typeface="Calibri" panose="020F0502020204030204"/>
                          <a:ea typeface="+mn-ea"/>
                          <a:cs typeface="宋体" panose="02010600030101010101" pitchFamily="2" charset="-122"/>
                        </a:rPr>
                        <a:t> sand filter</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r>
              <a:tr h="1098359">
                <a:tc vMerge="1">
                  <a:txBody>
                    <a:bodyPr/>
                    <a:lstStyle/>
                    <a:p>
                      <a:endParaRPr lang="zh-CN"/>
                    </a:p>
                  </a:txBody>
                  <a:tcPr/>
                </a:tc>
                <a:tc vMerge="1">
                  <a:txBody>
                    <a:bodyPr/>
                    <a:lstStyle/>
                    <a:p>
                      <a:endParaRPr lang="zh-CN"/>
                    </a:p>
                  </a:txBody>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Filter</a:t>
                      </a:r>
                      <a:r>
                        <a:rPr lang="en-US" altLang="zh-CN" sz="2000" kern="1200" baseline="0" dirty="0" smtClean="0">
                          <a:solidFill>
                            <a:schemeClr val="tx1"/>
                          </a:solidFill>
                          <a:latin typeface="Calibri" panose="020F0502020204030204"/>
                          <a:ea typeface="+mn-ea"/>
                          <a:cs typeface="宋体" panose="02010600030101010101" pitchFamily="2" charset="-122"/>
                        </a:rPr>
                        <a:t> flow rate (</a:t>
                      </a:r>
                      <a:r>
                        <a:rPr lang="en-US" altLang="en-US" sz="2000" kern="1200" dirty="0" smtClean="0">
                          <a:solidFill>
                            <a:schemeClr val="tx1"/>
                          </a:solidFill>
                          <a:latin typeface="Calibri" panose="020F0502020204030204"/>
                          <a:ea typeface="+mn-ea"/>
                          <a:cs typeface="宋体" panose="02010600030101010101" pitchFamily="2" charset="-122"/>
                        </a:rPr>
                        <a:t>@0.1MPa)</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zh-CN" sz="2000" kern="1200" dirty="0" smtClean="0">
                          <a:solidFill>
                            <a:schemeClr val="tx1"/>
                          </a:solidFill>
                          <a:latin typeface="Calibri" panose="020F0502020204030204"/>
                          <a:ea typeface="+mn-ea"/>
                          <a:cs typeface="宋体" panose="02010600030101010101" pitchFamily="2" charset="-122"/>
                        </a:rPr>
                        <a:t>Backwash</a:t>
                      </a:r>
                      <a:r>
                        <a:rPr lang="en-US" altLang="zh-CN" sz="2000" kern="1200" baseline="0" dirty="0" smtClean="0">
                          <a:solidFill>
                            <a:schemeClr val="tx1"/>
                          </a:solidFill>
                          <a:latin typeface="Calibri" panose="020F0502020204030204"/>
                          <a:ea typeface="+mn-ea"/>
                          <a:cs typeface="宋体" panose="02010600030101010101" pitchFamily="2" charset="-122"/>
                        </a:rPr>
                        <a:t> flow rate (</a:t>
                      </a:r>
                      <a:r>
                        <a:rPr lang="en-US" altLang="en-US" sz="2000" kern="1200" dirty="0" smtClean="0">
                          <a:solidFill>
                            <a:schemeClr val="tx1"/>
                          </a:solidFill>
                          <a:latin typeface="Calibri" panose="020F0502020204030204"/>
                          <a:ea typeface="+mn-ea"/>
                          <a:cs typeface="宋体" panose="02010600030101010101" pitchFamily="2" charset="-122"/>
                        </a:rPr>
                        <a:t>@0.1MPa)</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6153">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mm</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kg</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m3/h</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m3/h</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6153">
                <a:tc>
                  <a:txBody>
                    <a:bodyPr/>
                    <a:lstStyle/>
                    <a:p>
                      <a:pPr marL="0" algn="ctr" defTabSz="914400" rtl="0" eaLnBrk="1" latinLnBrk="0" hangingPunct="1">
                        <a:lnSpc>
                          <a:spcPts val="2300"/>
                        </a:lnSpc>
                        <a:spcAft>
                          <a:spcPts val="0"/>
                        </a:spcAft>
                      </a:pPr>
                      <a:r>
                        <a:rPr lang="zh-CN" altLang="en-US" sz="2000" kern="1200" dirty="0" smtClean="0">
                          <a:solidFill>
                            <a:schemeClr val="tx1"/>
                          </a:solidFill>
                          <a:latin typeface="Calibri" panose="020F0502020204030204"/>
                          <a:ea typeface="+mn-ea"/>
                          <a:cs typeface="宋体" panose="02010600030101010101" pitchFamily="2" charset="-122"/>
                        </a:rPr>
                        <a:t>φ</a:t>
                      </a:r>
                      <a:r>
                        <a:rPr lang="en-US" altLang="en-US" sz="2000" kern="1200" dirty="0" smtClean="0">
                          <a:solidFill>
                            <a:schemeClr val="tx1"/>
                          </a:solidFill>
                          <a:latin typeface="Calibri" panose="020F0502020204030204"/>
                          <a:ea typeface="+mn-ea"/>
                          <a:cs typeface="宋体" panose="02010600030101010101" pitchFamily="2" charset="-122"/>
                        </a:rPr>
                        <a:t>700</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210</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19</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20</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6153">
                <a:tc>
                  <a:txBody>
                    <a:bodyPr/>
                    <a:lstStyle/>
                    <a:p>
                      <a:pPr marL="0" algn="ctr" defTabSz="914400" rtl="0" eaLnBrk="1" latinLnBrk="0" hangingPunct="1">
                        <a:lnSpc>
                          <a:spcPts val="2300"/>
                        </a:lnSpc>
                        <a:spcAft>
                          <a:spcPts val="0"/>
                        </a:spcAft>
                      </a:pPr>
                      <a:r>
                        <a:rPr lang="zh-CN" altLang="en-US" sz="2000" kern="1200" dirty="0" smtClean="0">
                          <a:solidFill>
                            <a:schemeClr val="tx1"/>
                          </a:solidFill>
                          <a:latin typeface="Calibri" panose="020F0502020204030204"/>
                          <a:ea typeface="+mn-ea"/>
                          <a:cs typeface="宋体" panose="02010600030101010101" pitchFamily="2" charset="-122"/>
                        </a:rPr>
                        <a:t>φ</a:t>
                      </a:r>
                      <a:r>
                        <a:rPr lang="en-US" altLang="en-US" sz="2000" kern="1200" dirty="0" smtClean="0">
                          <a:solidFill>
                            <a:schemeClr val="tx1"/>
                          </a:solidFill>
                          <a:latin typeface="Calibri" panose="020F0502020204030204"/>
                          <a:ea typeface="+mn-ea"/>
                          <a:cs typeface="宋体" panose="02010600030101010101" pitchFamily="2" charset="-122"/>
                        </a:rPr>
                        <a:t>635</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155</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16</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17</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6153">
                <a:tc>
                  <a:txBody>
                    <a:bodyPr/>
                    <a:lstStyle/>
                    <a:p>
                      <a:pPr marL="0" algn="ctr" defTabSz="914400" rtl="0" eaLnBrk="1" latinLnBrk="0" hangingPunct="1">
                        <a:lnSpc>
                          <a:spcPts val="2300"/>
                        </a:lnSpc>
                        <a:spcAft>
                          <a:spcPts val="0"/>
                        </a:spcAft>
                      </a:pPr>
                      <a:r>
                        <a:rPr lang="zh-CN" altLang="en-US" sz="2000" kern="1200" dirty="0" smtClean="0">
                          <a:solidFill>
                            <a:schemeClr val="tx1"/>
                          </a:solidFill>
                          <a:latin typeface="Calibri" panose="020F0502020204030204"/>
                          <a:ea typeface="+mn-ea"/>
                          <a:cs typeface="宋体" panose="02010600030101010101" pitchFamily="2" charset="-122"/>
                        </a:rPr>
                        <a:t>φ</a:t>
                      </a:r>
                      <a:r>
                        <a:rPr lang="en-US" altLang="en-US" sz="2000" kern="1200" dirty="0" smtClean="0">
                          <a:solidFill>
                            <a:schemeClr val="tx1"/>
                          </a:solidFill>
                          <a:latin typeface="Calibri" panose="020F0502020204030204"/>
                          <a:ea typeface="+mn-ea"/>
                          <a:cs typeface="宋体" panose="02010600030101010101" pitchFamily="2" charset="-122"/>
                        </a:rPr>
                        <a:t>534</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85</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12</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12</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6153">
                <a:tc>
                  <a:txBody>
                    <a:bodyPr/>
                    <a:lstStyle/>
                    <a:p>
                      <a:pPr marL="0" algn="ctr" defTabSz="914400" rtl="0" eaLnBrk="1" latinLnBrk="0" hangingPunct="1">
                        <a:lnSpc>
                          <a:spcPts val="2300"/>
                        </a:lnSpc>
                        <a:spcAft>
                          <a:spcPts val="0"/>
                        </a:spcAft>
                      </a:pPr>
                      <a:r>
                        <a:rPr lang="zh-CN" altLang="en-US" sz="2000" kern="1200" dirty="0" smtClean="0">
                          <a:solidFill>
                            <a:schemeClr val="tx1"/>
                          </a:solidFill>
                          <a:latin typeface="Calibri" panose="020F0502020204030204"/>
                          <a:ea typeface="+mn-ea"/>
                          <a:cs typeface="宋体" panose="02010600030101010101" pitchFamily="2" charset="-122"/>
                        </a:rPr>
                        <a:t>φ</a:t>
                      </a:r>
                      <a:r>
                        <a:rPr lang="en-US" altLang="en-US" sz="2000" kern="1200" dirty="0" smtClean="0">
                          <a:solidFill>
                            <a:schemeClr val="tx1"/>
                          </a:solidFill>
                          <a:latin typeface="Calibri" panose="020F0502020204030204"/>
                          <a:ea typeface="+mn-ea"/>
                          <a:cs typeface="宋体" panose="02010600030101010101" pitchFamily="2" charset="-122"/>
                        </a:rPr>
                        <a:t>454</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40</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8</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ts val="2300"/>
                        </a:lnSpc>
                        <a:spcAft>
                          <a:spcPts val="0"/>
                        </a:spcAft>
                      </a:pPr>
                      <a:r>
                        <a:rPr lang="en-US" altLang="en-US" sz="2000" kern="1200" dirty="0" smtClean="0">
                          <a:solidFill>
                            <a:schemeClr val="tx1"/>
                          </a:solidFill>
                          <a:latin typeface="Calibri" panose="020F0502020204030204"/>
                          <a:ea typeface="+mn-ea"/>
                          <a:cs typeface="宋体" panose="02010600030101010101" pitchFamily="2" charset="-122"/>
                        </a:rPr>
                        <a:t>8</a:t>
                      </a:r>
                      <a:endParaRPr lang="zh-CN" altLang="en-US" sz="2000" kern="1200" dirty="0" smtClean="0">
                        <a:solidFill>
                          <a:schemeClr val="tx1"/>
                        </a:solidFill>
                        <a:latin typeface="Calibri" panose="020F0502020204030204"/>
                        <a:ea typeface="+mn-ea"/>
                        <a:cs typeface="宋体"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solidFill>
                  <a:schemeClr val="tx1"/>
                </a:solidFill>
              </a:rPr>
              <a:pPr/>
              <a:t>11</a:t>
            </a:fld>
            <a:endParaRPr lang="zh-CN" altLang="en-US">
              <a:solidFill>
                <a:schemeClr val="tx1"/>
              </a:solidFill>
            </a:endParaRPr>
          </a:p>
        </p:txBody>
      </p:sp>
      <p:grpSp>
        <p:nvGrpSpPr>
          <p:cNvPr id="2" name="组合 59"/>
          <p:cNvGrpSpPr/>
          <p:nvPr/>
        </p:nvGrpSpPr>
        <p:grpSpPr>
          <a:xfrm rot="17100000">
            <a:off x="235169" y="356564"/>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6" name="标题 21"/>
          <p:cNvSpPr txBox="1"/>
          <p:nvPr/>
        </p:nvSpPr>
        <p:spPr>
          <a:xfrm>
            <a:off x="680098" y="344384"/>
            <a:ext cx="6670729" cy="415635"/>
          </a:xfrm>
          <a:prstGeom prst="rect">
            <a:avLst/>
          </a:prstGeom>
          <a:solidFill>
            <a:srgbClr val="A6CAEE"/>
          </a:solidFill>
        </p:spPr>
        <p:txBody>
          <a:bodyPr/>
          <a:lstStyle/>
          <a:p>
            <a:r>
              <a:rPr lang="en-US" altLang="zh-CN" sz="2400" b="1" dirty="0" smtClean="0">
                <a:latin typeface="Arial" pitchFamily="34" charset="0"/>
                <a:ea typeface="黑体" panose="02010609060101010101" pitchFamily="49" charset="-122"/>
                <a:cs typeface="Arial" pitchFamily="34" charset="0"/>
              </a:rPr>
              <a:t>Internal structure of filter tank </a:t>
            </a:r>
            <a:endParaRPr lang="zh-CN" altLang="en-US" sz="2400" b="1" dirty="0" smtClean="0">
              <a:latin typeface="Arial" pitchFamily="34" charset="0"/>
              <a:ea typeface="黑体" panose="02010609060101010101" pitchFamily="49" charset="-122"/>
              <a:cs typeface="Arial" pitchFamily="34" charset="0"/>
            </a:endParaRPr>
          </a:p>
        </p:txBody>
      </p:sp>
      <p:pic>
        <p:nvPicPr>
          <p:cNvPr id="57" name="Picture 4" descr="“意万仕”塑料顶出沙缸-3"/>
          <p:cNvPicPr>
            <a:picLocks noChangeAspect="1" noChangeArrowheads="1"/>
          </p:cNvPicPr>
          <p:nvPr/>
        </p:nvPicPr>
        <p:blipFill>
          <a:blip r:embed="rId3"/>
          <a:srcRect/>
          <a:stretch>
            <a:fillRect/>
          </a:stretch>
        </p:blipFill>
        <p:spPr bwMode="auto">
          <a:xfrm>
            <a:off x="144463" y="990600"/>
            <a:ext cx="4525962" cy="5022850"/>
          </a:xfrm>
          <a:prstGeom prst="rect">
            <a:avLst/>
          </a:prstGeom>
          <a:noFill/>
          <a:ln w="9525">
            <a:noFill/>
            <a:miter lim="800000"/>
            <a:headEnd/>
            <a:tailEnd/>
          </a:ln>
        </p:spPr>
      </p:pic>
      <p:sp>
        <p:nvSpPr>
          <p:cNvPr id="68" name="AutoShape 10"/>
          <p:cNvSpPr>
            <a:spLocks noChangeArrowheads="1"/>
          </p:cNvSpPr>
          <p:nvPr/>
        </p:nvSpPr>
        <p:spPr bwMode="auto">
          <a:xfrm>
            <a:off x="2808288" y="1854200"/>
            <a:ext cx="1655762" cy="144463"/>
          </a:xfrm>
          <a:prstGeom prst="leftArrow">
            <a:avLst>
              <a:gd name="adj1" fmla="val 50000"/>
              <a:gd name="adj2" fmla="val 383323"/>
            </a:avLst>
          </a:prstGeom>
          <a:solidFill>
            <a:schemeClr val="bg1">
              <a:lumMod val="85000"/>
            </a:schemeClr>
          </a:solidFill>
          <a:ln w="9525">
            <a:solidFill>
              <a:schemeClr val="tx1"/>
            </a:solidFill>
            <a:miter lim="800000"/>
          </a:ln>
        </p:spPr>
        <p:txBody>
          <a:bodyPr wrap="none" anchor="ctr"/>
          <a:lstStyle/>
          <a:p>
            <a:endParaRPr lang="zh-CN" altLang="en-US"/>
          </a:p>
        </p:txBody>
      </p:sp>
      <p:sp>
        <p:nvSpPr>
          <p:cNvPr id="69" name="AutoShape 12"/>
          <p:cNvSpPr>
            <a:spLocks noChangeArrowheads="1"/>
          </p:cNvSpPr>
          <p:nvPr/>
        </p:nvSpPr>
        <p:spPr bwMode="auto">
          <a:xfrm>
            <a:off x="2447925" y="3294063"/>
            <a:ext cx="936625" cy="142875"/>
          </a:xfrm>
          <a:prstGeom prst="leftArrow">
            <a:avLst>
              <a:gd name="adj1" fmla="val 50000"/>
              <a:gd name="adj2" fmla="val 163889"/>
            </a:avLst>
          </a:prstGeom>
          <a:solidFill>
            <a:schemeClr val="bg1">
              <a:lumMod val="85000"/>
            </a:schemeClr>
          </a:solidFill>
          <a:ln w="9525">
            <a:solidFill>
              <a:schemeClr val="tx1"/>
            </a:solidFill>
            <a:miter lim="800000"/>
          </a:ln>
        </p:spPr>
        <p:txBody>
          <a:bodyPr wrap="none" anchor="ctr"/>
          <a:lstStyle/>
          <a:p>
            <a:endParaRPr lang="zh-CN" altLang="en-US"/>
          </a:p>
        </p:txBody>
      </p:sp>
      <p:sp>
        <p:nvSpPr>
          <p:cNvPr id="70" name="AutoShape 12"/>
          <p:cNvSpPr>
            <a:spLocks noChangeArrowheads="1"/>
          </p:cNvSpPr>
          <p:nvPr/>
        </p:nvSpPr>
        <p:spPr bwMode="auto">
          <a:xfrm>
            <a:off x="3384550" y="4878388"/>
            <a:ext cx="936625" cy="142875"/>
          </a:xfrm>
          <a:prstGeom prst="leftArrow">
            <a:avLst>
              <a:gd name="adj1" fmla="val 50000"/>
              <a:gd name="adj2" fmla="val 163889"/>
            </a:avLst>
          </a:prstGeom>
          <a:solidFill>
            <a:schemeClr val="bg1">
              <a:lumMod val="85000"/>
            </a:schemeClr>
          </a:solidFill>
          <a:ln w="9525">
            <a:solidFill>
              <a:schemeClr val="tx1"/>
            </a:solidFill>
            <a:miter lim="800000"/>
          </a:ln>
        </p:spPr>
        <p:txBody>
          <a:bodyPr wrap="none" anchor="ctr"/>
          <a:lstStyle/>
          <a:p>
            <a:endParaRPr lang="zh-CN" altLang="en-US"/>
          </a:p>
        </p:txBody>
      </p:sp>
      <p:sp>
        <p:nvSpPr>
          <p:cNvPr id="71" name="AutoShape 12"/>
          <p:cNvSpPr>
            <a:spLocks noChangeArrowheads="1"/>
          </p:cNvSpPr>
          <p:nvPr/>
        </p:nvSpPr>
        <p:spPr bwMode="auto">
          <a:xfrm>
            <a:off x="2881313" y="4375150"/>
            <a:ext cx="1511300" cy="142875"/>
          </a:xfrm>
          <a:prstGeom prst="leftArrow">
            <a:avLst>
              <a:gd name="adj1" fmla="val 50000"/>
              <a:gd name="adj2" fmla="val 165082"/>
            </a:avLst>
          </a:prstGeom>
          <a:solidFill>
            <a:schemeClr val="bg1">
              <a:lumMod val="85000"/>
            </a:schemeClr>
          </a:solidFill>
          <a:ln w="9525">
            <a:solidFill>
              <a:schemeClr val="tx1"/>
            </a:solidFill>
            <a:miter lim="800000"/>
          </a:ln>
        </p:spPr>
        <p:txBody>
          <a:bodyPr wrap="none" anchor="ctr"/>
          <a:lstStyle/>
          <a:p>
            <a:endParaRPr lang="zh-CN" altLang="en-US"/>
          </a:p>
        </p:txBody>
      </p:sp>
      <p:sp>
        <p:nvSpPr>
          <p:cNvPr id="72" name="圆角矩形 24"/>
          <p:cNvSpPr>
            <a:spLocks noChangeArrowheads="1"/>
          </p:cNvSpPr>
          <p:nvPr/>
        </p:nvSpPr>
        <p:spPr bwMode="auto">
          <a:xfrm>
            <a:off x="4392613" y="4230688"/>
            <a:ext cx="1188790" cy="441162"/>
          </a:xfrm>
          <a:prstGeom prst="roundRect">
            <a:avLst>
              <a:gd name="adj" fmla="val 7741"/>
            </a:avLst>
          </a:prstGeom>
          <a:solidFill>
            <a:schemeClr val="bg2">
              <a:lumMod val="50000"/>
            </a:schemeClr>
          </a:solidFill>
          <a:ln w="9525" cmpd="sng">
            <a:solidFill>
              <a:srgbClr val="D9D9D9"/>
            </a:solidFill>
            <a:round/>
          </a:ln>
          <a:effectLst>
            <a:outerShdw dist="23000" dir="5400000" algn="ctr" rotWithShape="0">
              <a:srgbClr val="000000">
                <a:alpha val="34000"/>
              </a:srgbClr>
            </a:outerShdw>
          </a:effectLst>
        </p:spPr>
        <p:txBody>
          <a:bodyPr wrap="square" anchor="ctr">
            <a:spAutoFit/>
          </a:bodyPr>
          <a:lstStyle/>
          <a:p>
            <a:pPr eaLnBrk="0" hangingPunct="0">
              <a:lnSpc>
                <a:spcPct val="120000"/>
              </a:lnSpc>
              <a:defRPr/>
            </a:pPr>
            <a:r>
              <a:rPr lang="en-US" altLang="zh-CN" dirty="0" smtClean="0">
                <a:solidFill>
                  <a:schemeClr val="bg1"/>
                </a:solidFill>
                <a:latin typeface="Franklin Gothic Book" pitchFamily="2" charset="0"/>
                <a:ea typeface="黑体" panose="02010609060101010101" pitchFamily="49" charset="-122"/>
              </a:rPr>
              <a:t>Strainer</a:t>
            </a:r>
            <a:endParaRPr lang="en-US" altLang="zh-CN" dirty="0">
              <a:solidFill>
                <a:schemeClr val="bg1"/>
              </a:solidFill>
              <a:latin typeface="Franklin Gothic Book" pitchFamily="2" charset="0"/>
              <a:ea typeface="黑体" panose="02010609060101010101" pitchFamily="49" charset="-122"/>
            </a:endParaRPr>
          </a:p>
        </p:txBody>
      </p:sp>
      <p:sp>
        <p:nvSpPr>
          <p:cNvPr id="73" name="圆角矩形 24"/>
          <p:cNvSpPr>
            <a:spLocks noChangeArrowheads="1"/>
          </p:cNvSpPr>
          <p:nvPr/>
        </p:nvSpPr>
        <p:spPr bwMode="auto">
          <a:xfrm>
            <a:off x="4321175" y="4737100"/>
            <a:ext cx="1150938" cy="441162"/>
          </a:xfrm>
          <a:prstGeom prst="roundRect">
            <a:avLst>
              <a:gd name="adj" fmla="val 7741"/>
            </a:avLst>
          </a:prstGeom>
          <a:solidFill>
            <a:schemeClr val="bg2">
              <a:lumMod val="50000"/>
            </a:schemeClr>
          </a:solidFill>
          <a:ln w="9525" cmpd="sng">
            <a:solidFill>
              <a:srgbClr val="D9D9D9"/>
            </a:solidFill>
            <a:round/>
          </a:ln>
          <a:effectLst>
            <a:outerShdw dist="23000" dir="5400000" algn="ctr" rotWithShape="0">
              <a:srgbClr val="000000">
                <a:alpha val="34000"/>
              </a:srgbClr>
            </a:outerShdw>
          </a:effectLst>
        </p:spPr>
        <p:txBody>
          <a:bodyPr wrap="square" anchor="ctr">
            <a:spAutoFit/>
          </a:bodyPr>
          <a:lstStyle/>
          <a:p>
            <a:pPr eaLnBrk="0" hangingPunct="0">
              <a:lnSpc>
                <a:spcPct val="120000"/>
              </a:lnSpc>
              <a:defRPr/>
            </a:pPr>
            <a:r>
              <a:rPr lang="en-US" altLang="zh-CN" dirty="0" smtClean="0">
                <a:solidFill>
                  <a:schemeClr val="bg1"/>
                </a:solidFill>
                <a:latin typeface="Franklin Gothic Book" pitchFamily="2" charset="0"/>
                <a:ea typeface="黑体" panose="02010609060101010101" pitchFamily="49" charset="-122"/>
              </a:rPr>
              <a:t>Drain</a:t>
            </a:r>
            <a:endParaRPr lang="zh-CN" altLang="en-US" dirty="0">
              <a:solidFill>
                <a:schemeClr val="bg1"/>
              </a:solidFill>
              <a:latin typeface="Franklin Gothic Book" pitchFamily="2" charset="0"/>
              <a:ea typeface="黑体" panose="02010609060101010101" pitchFamily="49" charset="-122"/>
            </a:endParaRPr>
          </a:p>
        </p:txBody>
      </p:sp>
      <p:sp>
        <p:nvSpPr>
          <p:cNvPr id="74" name="圆角矩形 24"/>
          <p:cNvSpPr>
            <a:spLocks noChangeArrowheads="1"/>
          </p:cNvSpPr>
          <p:nvPr/>
        </p:nvSpPr>
        <p:spPr bwMode="auto">
          <a:xfrm>
            <a:off x="4464050" y="1725613"/>
            <a:ext cx="1422400" cy="1131677"/>
          </a:xfrm>
          <a:prstGeom prst="roundRect">
            <a:avLst>
              <a:gd name="adj" fmla="val 7741"/>
            </a:avLst>
          </a:prstGeom>
          <a:solidFill>
            <a:schemeClr val="bg2">
              <a:lumMod val="50000"/>
            </a:schemeClr>
          </a:solidFill>
          <a:ln w="9525" cmpd="sng">
            <a:solidFill>
              <a:srgbClr val="D9D9D9"/>
            </a:solidFill>
            <a:round/>
          </a:ln>
          <a:effectLst>
            <a:outerShdw dist="23000" dir="5400000" algn="ctr" rotWithShape="0">
              <a:srgbClr val="000000">
                <a:alpha val="34000"/>
              </a:srgbClr>
            </a:outerShdw>
          </a:effectLst>
        </p:spPr>
        <p:txBody>
          <a:bodyPr anchor="ctr">
            <a:spAutoFit/>
          </a:bodyPr>
          <a:lstStyle/>
          <a:p>
            <a:pPr eaLnBrk="0" hangingPunct="0">
              <a:lnSpc>
                <a:spcPct val="120000"/>
              </a:lnSpc>
              <a:defRPr/>
            </a:pPr>
            <a:r>
              <a:rPr lang="en-US" altLang="zh-CN" dirty="0" smtClean="0">
                <a:solidFill>
                  <a:schemeClr val="bg1"/>
                </a:solidFill>
                <a:latin typeface="Franklin Gothic Book" pitchFamily="2" charset="0"/>
                <a:ea typeface="黑体" panose="02010609060101010101" pitchFamily="49" charset="-122"/>
              </a:rPr>
              <a:t>Swimming pool filter valve</a:t>
            </a:r>
            <a:endParaRPr lang="zh-CN" altLang="en-US" dirty="0">
              <a:solidFill>
                <a:schemeClr val="bg1"/>
              </a:solidFill>
              <a:latin typeface="Franklin Gothic Book" pitchFamily="2" charset="0"/>
              <a:ea typeface="黑体" panose="02010609060101010101" pitchFamily="49" charset="-122"/>
            </a:endParaRPr>
          </a:p>
        </p:txBody>
      </p:sp>
      <p:sp>
        <p:nvSpPr>
          <p:cNvPr id="75" name="圆角矩形 24"/>
          <p:cNvSpPr>
            <a:spLocks noChangeArrowheads="1"/>
          </p:cNvSpPr>
          <p:nvPr/>
        </p:nvSpPr>
        <p:spPr bwMode="auto">
          <a:xfrm>
            <a:off x="3168650" y="3078163"/>
            <a:ext cx="1000125" cy="754718"/>
          </a:xfrm>
          <a:prstGeom prst="roundRect">
            <a:avLst>
              <a:gd name="adj" fmla="val 7741"/>
            </a:avLst>
          </a:prstGeom>
          <a:solidFill>
            <a:schemeClr val="bg2">
              <a:lumMod val="50000"/>
            </a:schemeClr>
          </a:solidFill>
          <a:ln w="9525" cmpd="sng">
            <a:solidFill>
              <a:srgbClr val="D9D9D9"/>
            </a:solidFill>
            <a:round/>
          </a:ln>
          <a:effectLst>
            <a:outerShdw dist="23000" dir="5400000" algn="ctr" rotWithShape="0">
              <a:srgbClr val="000000">
                <a:alpha val="34000"/>
              </a:srgbClr>
            </a:outerShdw>
          </a:effectLst>
        </p:spPr>
        <p:txBody>
          <a:bodyPr anchor="ctr">
            <a:spAutoFit/>
          </a:bodyPr>
          <a:lstStyle/>
          <a:p>
            <a:pPr eaLnBrk="0" hangingPunct="0">
              <a:lnSpc>
                <a:spcPct val="120000"/>
              </a:lnSpc>
              <a:defRPr/>
            </a:pPr>
            <a:r>
              <a:rPr lang="en-US" altLang="zh-CN" dirty="0" smtClean="0">
                <a:solidFill>
                  <a:schemeClr val="bg1"/>
                </a:solidFill>
                <a:latin typeface="Franklin Gothic Book" pitchFamily="2" charset="0"/>
                <a:ea typeface="黑体" panose="02010609060101010101" pitchFamily="49" charset="-122"/>
              </a:rPr>
              <a:t>Quartz sand</a:t>
            </a:r>
            <a:endParaRPr lang="zh-CN" altLang="en-US" dirty="0">
              <a:solidFill>
                <a:schemeClr val="bg1"/>
              </a:solidFill>
              <a:latin typeface="Franklin Gothic Book" pitchFamily="2" charset="0"/>
              <a:ea typeface="黑体" panose="02010609060101010101" pitchFamily="49" charset="-122"/>
            </a:endParaRPr>
          </a:p>
        </p:txBody>
      </p:sp>
      <p:pic>
        <p:nvPicPr>
          <p:cNvPr id="76" name="Picture 7" descr="IMG_5465"/>
          <p:cNvPicPr>
            <a:picLocks noChangeAspect="1" noChangeArrowheads="1"/>
          </p:cNvPicPr>
          <p:nvPr/>
        </p:nvPicPr>
        <p:blipFill>
          <a:blip r:embed="rId4" cstate="print"/>
          <a:srcRect/>
          <a:stretch>
            <a:fillRect/>
          </a:stretch>
        </p:blipFill>
        <p:spPr bwMode="auto">
          <a:xfrm>
            <a:off x="5943497" y="2620281"/>
            <a:ext cx="3034248" cy="2284228"/>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12</a:t>
            </a:fld>
            <a:endParaRPr lang="zh-CN" altLang="en-US"/>
          </a:p>
        </p:txBody>
      </p:sp>
      <p:grpSp>
        <p:nvGrpSpPr>
          <p:cNvPr id="2" name="组合 59"/>
          <p:cNvGrpSpPr/>
          <p:nvPr/>
        </p:nvGrpSpPr>
        <p:grpSpPr>
          <a:xfrm rot="17100000">
            <a:off x="211419" y="33281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21"/>
          <p:cNvSpPr txBox="1"/>
          <p:nvPr/>
        </p:nvSpPr>
        <p:spPr>
          <a:xfrm>
            <a:off x="680098" y="344384"/>
            <a:ext cx="7074489" cy="415635"/>
          </a:xfrm>
          <a:prstGeom prst="rect">
            <a:avLst/>
          </a:prstGeom>
          <a:solidFill>
            <a:srgbClr val="A6CAEE"/>
          </a:solidFill>
        </p:spPr>
        <p:txBody>
          <a:bodyPr/>
          <a:lstStyle/>
          <a:p>
            <a:r>
              <a:rPr lang="en-US" sz="2000" b="1" dirty="0" smtClean="0">
                <a:latin typeface="Arial" pitchFamily="34" charset="0"/>
                <a:cs typeface="Arial" pitchFamily="34" charset="0"/>
              </a:rPr>
              <a:t>Working principle of swimming pool filter valve-- </a:t>
            </a:r>
            <a:r>
              <a:rPr lang="en-US" sz="2000" b="1" dirty="0" smtClean="0">
                <a:solidFill>
                  <a:srgbClr val="0000FF"/>
                </a:solidFill>
                <a:latin typeface="Arial" pitchFamily="34" charset="0"/>
                <a:cs typeface="Arial" pitchFamily="34" charset="0"/>
              </a:rPr>
              <a:t>Filter</a:t>
            </a:r>
            <a:endParaRPr lang="zh-CN" altLang="en-US" sz="2000" b="1" dirty="0" smtClean="0">
              <a:solidFill>
                <a:srgbClr val="0000FF"/>
              </a:solidFill>
              <a:latin typeface="Arial" pitchFamily="34" charset="0"/>
              <a:ea typeface="黑体" panose="02010609060101010101" pitchFamily="49" charset="-122"/>
              <a:cs typeface="Arial" pitchFamily="34" charset="0"/>
            </a:endParaRPr>
          </a:p>
        </p:txBody>
      </p:sp>
      <p:pic>
        <p:nvPicPr>
          <p:cNvPr id="17" name="Picture 4" descr="“意万仕”塑料顶出沙缸-3"/>
          <p:cNvPicPr>
            <a:picLocks noChangeAspect="1" noChangeArrowheads="1"/>
          </p:cNvPicPr>
          <p:nvPr/>
        </p:nvPicPr>
        <p:blipFill>
          <a:blip r:embed="rId3"/>
          <a:srcRect/>
          <a:stretch>
            <a:fillRect/>
          </a:stretch>
        </p:blipFill>
        <p:spPr bwMode="auto">
          <a:xfrm>
            <a:off x="161039" y="1137595"/>
            <a:ext cx="4541176" cy="5039734"/>
          </a:xfrm>
          <a:prstGeom prst="rect">
            <a:avLst/>
          </a:prstGeom>
          <a:noFill/>
          <a:ln w="9525">
            <a:noFill/>
            <a:miter lim="800000"/>
            <a:headEnd/>
            <a:tailEnd/>
          </a:ln>
        </p:spPr>
      </p:pic>
      <p:sp>
        <p:nvSpPr>
          <p:cNvPr id="18" name="AutoShape 5"/>
          <p:cNvSpPr>
            <a:spLocks noChangeArrowheads="1"/>
          </p:cNvSpPr>
          <p:nvPr/>
        </p:nvSpPr>
        <p:spPr bwMode="auto">
          <a:xfrm>
            <a:off x="2447925" y="1854200"/>
            <a:ext cx="1584325" cy="215900"/>
          </a:xfrm>
          <a:prstGeom prst="leftArrow">
            <a:avLst>
              <a:gd name="adj1" fmla="val 50000"/>
              <a:gd name="adj2" fmla="val 183456"/>
            </a:avLst>
          </a:prstGeom>
          <a:solidFill>
            <a:schemeClr val="accent1"/>
          </a:solidFill>
          <a:ln w="9525">
            <a:solidFill>
              <a:schemeClr val="tx1"/>
            </a:solidFill>
            <a:miter lim="800000"/>
          </a:ln>
        </p:spPr>
        <p:txBody>
          <a:bodyPr wrap="none" anchor="ctr"/>
          <a:lstStyle/>
          <a:p>
            <a:endParaRPr lang="zh-CN" altLang="en-US"/>
          </a:p>
        </p:txBody>
      </p:sp>
      <p:sp>
        <p:nvSpPr>
          <p:cNvPr id="20" name="AutoShape 7"/>
          <p:cNvSpPr>
            <a:spLocks noChangeArrowheads="1"/>
          </p:cNvSpPr>
          <p:nvPr/>
        </p:nvSpPr>
        <p:spPr bwMode="auto">
          <a:xfrm>
            <a:off x="1539875" y="3700145"/>
            <a:ext cx="114935" cy="755650"/>
          </a:xfrm>
          <a:prstGeom prst="downArrow">
            <a:avLst>
              <a:gd name="adj1" fmla="val 50000"/>
              <a:gd name="adj2" fmla="val 183272"/>
            </a:avLst>
          </a:prstGeom>
          <a:solidFill>
            <a:schemeClr val="accent1"/>
          </a:solidFill>
          <a:ln w="9525">
            <a:solidFill>
              <a:schemeClr val="tx1"/>
            </a:solidFill>
            <a:miter lim="800000"/>
          </a:ln>
        </p:spPr>
        <p:txBody>
          <a:bodyPr vert="eaVert" wrap="none" anchor="ctr"/>
          <a:lstStyle/>
          <a:p>
            <a:endParaRPr lang="zh-CN" altLang="en-US"/>
          </a:p>
        </p:txBody>
      </p:sp>
      <p:sp>
        <p:nvSpPr>
          <p:cNvPr id="21" name="AutoShape 8"/>
          <p:cNvSpPr>
            <a:spLocks noChangeArrowheads="1"/>
          </p:cNvSpPr>
          <p:nvPr/>
        </p:nvSpPr>
        <p:spPr bwMode="auto">
          <a:xfrm>
            <a:off x="2025015" y="2564130"/>
            <a:ext cx="109220" cy="83248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pic>
        <p:nvPicPr>
          <p:cNvPr id="2050" name="Picture 2"/>
          <p:cNvPicPr>
            <a:picLocks noChangeAspect="1" noChangeArrowheads="1"/>
          </p:cNvPicPr>
          <p:nvPr/>
        </p:nvPicPr>
        <p:blipFill>
          <a:blip r:embed="rId4"/>
          <a:srcRect/>
          <a:stretch>
            <a:fillRect/>
          </a:stretch>
        </p:blipFill>
        <p:spPr bwMode="auto">
          <a:xfrm>
            <a:off x="5218279" y="2232561"/>
            <a:ext cx="2814452" cy="3752603"/>
          </a:xfrm>
          <a:prstGeom prst="rect">
            <a:avLst/>
          </a:prstGeom>
          <a:noFill/>
          <a:ln w="9525">
            <a:noFill/>
            <a:miter lim="800000"/>
            <a:headEnd/>
            <a:tailEnd/>
          </a:ln>
          <a:effectLst/>
        </p:spPr>
      </p:pic>
      <p:sp>
        <p:nvSpPr>
          <p:cNvPr id="27" name="AutoShape 5"/>
          <p:cNvSpPr>
            <a:spLocks noChangeArrowheads="1"/>
          </p:cNvSpPr>
          <p:nvPr/>
        </p:nvSpPr>
        <p:spPr bwMode="auto">
          <a:xfrm rot="5400000">
            <a:off x="5524614" y="4622091"/>
            <a:ext cx="776411" cy="192190"/>
          </a:xfrm>
          <a:prstGeom prst="leftArrow">
            <a:avLst>
              <a:gd name="adj1" fmla="val 50000"/>
              <a:gd name="adj2" fmla="val 184231"/>
            </a:avLst>
          </a:prstGeom>
          <a:solidFill>
            <a:schemeClr val="accent1"/>
          </a:solidFill>
          <a:ln w="9525">
            <a:solidFill>
              <a:schemeClr val="tx1"/>
            </a:solidFill>
            <a:miter lim="800000"/>
          </a:ln>
        </p:spPr>
        <p:txBody>
          <a:bodyPr wrap="none" anchor="ctr"/>
          <a:lstStyle/>
          <a:p>
            <a:endParaRPr lang="zh-CN" altLang="en-US"/>
          </a:p>
        </p:txBody>
      </p:sp>
      <p:sp>
        <p:nvSpPr>
          <p:cNvPr id="28" name="AutoShape 9"/>
          <p:cNvSpPr>
            <a:spLocks noChangeArrowheads="1"/>
          </p:cNvSpPr>
          <p:nvPr/>
        </p:nvSpPr>
        <p:spPr bwMode="auto">
          <a:xfrm rot="5400000">
            <a:off x="6180724" y="4541935"/>
            <a:ext cx="914402" cy="190768"/>
          </a:xfrm>
          <a:prstGeom prst="rightArrow">
            <a:avLst>
              <a:gd name="adj1" fmla="val 50000"/>
              <a:gd name="adj2" fmla="val 189278"/>
            </a:avLst>
          </a:prstGeom>
          <a:solidFill>
            <a:srgbClr val="00FF00"/>
          </a:solidFill>
          <a:ln w="9525">
            <a:solidFill>
              <a:schemeClr val="tx1"/>
            </a:solidFill>
            <a:miter lim="800000"/>
          </a:ln>
        </p:spPr>
        <p:txBody>
          <a:bodyPr wrap="none" anchor="ctr"/>
          <a:lstStyle/>
          <a:p>
            <a:pPr algn="ctr"/>
            <a:endParaRPr lang="zh-CN" altLang="en-US">
              <a:solidFill>
                <a:srgbClr val="FF33CC"/>
              </a:solidFill>
            </a:endParaRPr>
          </a:p>
        </p:txBody>
      </p:sp>
      <p:sp>
        <p:nvSpPr>
          <p:cNvPr id="31" name="圆角矩形 24"/>
          <p:cNvSpPr>
            <a:spLocks noChangeArrowheads="1"/>
          </p:cNvSpPr>
          <p:nvPr/>
        </p:nvSpPr>
        <p:spPr bwMode="auto">
          <a:xfrm>
            <a:off x="4972978" y="1064986"/>
            <a:ext cx="3600450" cy="754718"/>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anchor="ctr">
            <a:spAutoFit/>
          </a:bodyPr>
          <a:lstStyle/>
          <a:p>
            <a:pPr eaLnBrk="0" hangingPunct="0">
              <a:lnSpc>
                <a:spcPct val="120000"/>
              </a:lnSpc>
              <a:defRPr/>
            </a:pPr>
            <a:r>
              <a:rPr lang="en-US" altLang="zh-CN" dirty="0" smtClean="0"/>
              <a:t>Application: Water filter of swimming pool</a:t>
            </a:r>
            <a:endParaRPr lang="en-US" altLang="zh-CN" dirty="0"/>
          </a:p>
        </p:txBody>
      </p:sp>
      <p:sp>
        <p:nvSpPr>
          <p:cNvPr id="3" name="AutoShape 8"/>
          <p:cNvSpPr>
            <a:spLocks noChangeArrowheads="1"/>
          </p:cNvSpPr>
          <p:nvPr/>
        </p:nvSpPr>
        <p:spPr bwMode="auto">
          <a:xfrm>
            <a:off x="2025015" y="3497580"/>
            <a:ext cx="109220" cy="83248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4" name="AutoShape 9"/>
          <p:cNvSpPr>
            <a:spLocks noChangeArrowheads="1"/>
          </p:cNvSpPr>
          <p:nvPr/>
        </p:nvSpPr>
        <p:spPr bwMode="auto">
          <a:xfrm>
            <a:off x="2572385" y="2141220"/>
            <a:ext cx="1459865" cy="194310"/>
          </a:xfrm>
          <a:prstGeom prst="rightArrow">
            <a:avLst>
              <a:gd name="adj1" fmla="val 50000"/>
              <a:gd name="adj2" fmla="val 250246"/>
            </a:avLst>
          </a:prstGeom>
          <a:solidFill>
            <a:srgbClr val="00FF00"/>
          </a:solidFill>
          <a:ln w="9525">
            <a:solidFill>
              <a:schemeClr val="tx1"/>
            </a:solidFill>
            <a:miter lim="800000"/>
          </a:ln>
        </p:spPr>
        <p:txBody>
          <a:bodyPr wrap="none" anchor="ctr"/>
          <a:lstStyle/>
          <a:p>
            <a:pPr algn="ctr"/>
            <a:endParaRPr lang="zh-CN" altLang="en-US">
              <a:solidFill>
                <a:srgbClr val="FF33CC"/>
              </a:solidFill>
            </a:endParaRPr>
          </a:p>
        </p:txBody>
      </p:sp>
      <p:sp>
        <p:nvSpPr>
          <p:cNvPr id="5" name="AutoShape 7"/>
          <p:cNvSpPr>
            <a:spLocks noChangeArrowheads="1"/>
          </p:cNvSpPr>
          <p:nvPr/>
        </p:nvSpPr>
        <p:spPr bwMode="auto">
          <a:xfrm>
            <a:off x="1539875" y="2790825"/>
            <a:ext cx="114935" cy="750570"/>
          </a:xfrm>
          <a:prstGeom prst="downArrow">
            <a:avLst>
              <a:gd name="adj1" fmla="val 50000"/>
              <a:gd name="adj2" fmla="val 183272"/>
            </a:avLst>
          </a:prstGeom>
          <a:solidFill>
            <a:schemeClr val="accent1"/>
          </a:solidFill>
          <a:ln w="9525">
            <a:solidFill>
              <a:schemeClr val="tx1"/>
            </a:solidFill>
            <a:miter lim="800000"/>
          </a:ln>
        </p:spPr>
        <p:txBody>
          <a:bodyPr vert="eaVert" wrap="none" anchor="ctr"/>
          <a:lstStyle/>
          <a:p>
            <a:endParaRPr lang="zh-CN" altLang="en-US"/>
          </a:p>
        </p:txBody>
      </p:sp>
      <p:sp>
        <p:nvSpPr>
          <p:cNvPr id="6" name="AutoShape 7"/>
          <p:cNvSpPr>
            <a:spLocks noChangeArrowheads="1"/>
          </p:cNvSpPr>
          <p:nvPr/>
        </p:nvSpPr>
        <p:spPr bwMode="auto">
          <a:xfrm>
            <a:off x="2447925" y="2790825"/>
            <a:ext cx="114935" cy="750570"/>
          </a:xfrm>
          <a:prstGeom prst="downArrow">
            <a:avLst>
              <a:gd name="adj1" fmla="val 50000"/>
              <a:gd name="adj2" fmla="val 183272"/>
            </a:avLst>
          </a:prstGeom>
          <a:solidFill>
            <a:schemeClr val="accent1"/>
          </a:solidFill>
          <a:ln w="9525">
            <a:solidFill>
              <a:schemeClr val="tx1"/>
            </a:solidFill>
            <a:miter lim="800000"/>
          </a:ln>
        </p:spPr>
        <p:txBody>
          <a:bodyPr vert="eaVert" wrap="none" anchor="ctr"/>
          <a:lstStyle/>
          <a:p>
            <a:endParaRPr lang="zh-CN" altLang="en-US"/>
          </a:p>
        </p:txBody>
      </p:sp>
      <p:sp>
        <p:nvSpPr>
          <p:cNvPr id="7" name="AutoShape 7"/>
          <p:cNvSpPr>
            <a:spLocks noChangeArrowheads="1"/>
          </p:cNvSpPr>
          <p:nvPr/>
        </p:nvSpPr>
        <p:spPr bwMode="auto">
          <a:xfrm>
            <a:off x="2447925" y="3659505"/>
            <a:ext cx="125095" cy="750570"/>
          </a:xfrm>
          <a:prstGeom prst="downArrow">
            <a:avLst>
              <a:gd name="adj1" fmla="val 50000"/>
              <a:gd name="adj2" fmla="val 183272"/>
            </a:avLst>
          </a:prstGeom>
          <a:solidFill>
            <a:schemeClr val="accent1"/>
          </a:solidFill>
          <a:ln w="9525">
            <a:solidFill>
              <a:schemeClr val="tx1"/>
            </a:solidFill>
            <a:miter lim="800000"/>
          </a:ln>
        </p:spPr>
        <p:txBody>
          <a:bodyPr vert="eaVert" wrap="none" anchor="ctr"/>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repeatCount="indefinite" fill="hold" grpId="0" nodeType="withEffect">
                                  <p:stCondLst>
                                    <p:cond delay="0"/>
                                  </p:stCondLst>
                                  <p:childTnLst>
                                    <p:animEffect transition="out" filter="fade">
                                      <p:cBhvr>
                                        <p:cTn id="6" dur="2000"/>
                                        <p:tgtEl>
                                          <p:spTgt spid="21"/>
                                        </p:tgtEl>
                                      </p:cBhvr>
                                    </p:animEffect>
                                    <p:anim calcmode="lin" valueType="num">
                                      <p:cBhvr>
                                        <p:cTn id="7" dur="2000"/>
                                        <p:tgtEl>
                                          <p:spTgt spid="21"/>
                                        </p:tgtEl>
                                        <p:attrNameLst>
                                          <p:attrName>ppt_x</p:attrName>
                                        </p:attrNameLst>
                                      </p:cBhvr>
                                      <p:tavLst>
                                        <p:tav tm="0">
                                          <p:val>
                                            <p:strVal val="ppt_x"/>
                                          </p:val>
                                        </p:tav>
                                        <p:tav tm="100000">
                                          <p:val>
                                            <p:strVal val="ppt_x"/>
                                          </p:val>
                                        </p:tav>
                                      </p:tavLst>
                                    </p:anim>
                                    <p:anim calcmode="lin" valueType="num">
                                      <p:cBhvr>
                                        <p:cTn id="8" dur="2000"/>
                                        <p:tgtEl>
                                          <p:spTgt spid="21"/>
                                        </p:tgtEl>
                                        <p:attrNameLst>
                                          <p:attrName>ppt_y</p:attrName>
                                        </p:attrNameLst>
                                      </p:cBhvr>
                                      <p:tavLst>
                                        <p:tav tm="0">
                                          <p:val>
                                            <p:strVal val="ppt_y"/>
                                          </p:val>
                                        </p:tav>
                                        <p:tav tm="100000">
                                          <p:val>
                                            <p:strVal val="ppt_y-.1"/>
                                          </p:val>
                                        </p:tav>
                                      </p:tavLst>
                                    </p:anim>
                                    <p:set>
                                      <p:cBhvr>
                                        <p:cTn id="9" dur="1" fill="hold">
                                          <p:stCondLst>
                                            <p:cond delay="1998"/>
                                          </p:stCondLst>
                                        </p:cTn>
                                        <p:tgtEl>
                                          <p:spTgt spid="21"/>
                                        </p:tgtEl>
                                        <p:attrNameLst>
                                          <p:attrName>style.visibility</p:attrName>
                                        </p:attrNameLst>
                                      </p:cBhvr>
                                      <p:to>
                                        <p:strVal val="hidden"/>
                                      </p:to>
                                    </p:set>
                                  </p:childTnLst>
                                </p:cTn>
                              </p:par>
                              <p:par>
                                <p:cTn id="10" presetID="47" presetClass="exit" presetSubtype="0" repeatCount="indefinite" fill="hold" grpId="0" nodeType="withEffect">
                                  <p:stCondLst>
                                    <p:cond delay="0"/>
                                  </p:stCondLst>
                                  <p:childTnLst>
                                    <p:animEffect transition="out" filter="fade">
                                      <p:cBhvr>
                                        <p:cTn id="11" dur="1000"/>
                                        <p:tgtEl>
                                          <p:spTgt spid="3"/>
                                        </p:tgtEl>
                                      </p:cBhvr>
                                    </p:animEffect>
                                    <p:anim calcmode="lin" valueType="num">
                                      <p:cBhvr>
                                        <p:cTn id="12" dur="1000"/>
                                        <p:tgtEl>
                                          <p:spTgt spid="3"/>
                                        </p:tgtEl>
                                        <p:attrNameLst>
                                          <p:attrName>ppt_x</p:attrName>
                                        </p:attrNameLst>
                                      </p:cBhvr>
                                      <p:tavLst>
                                        <p:tav tm="0">
                                          <p:val>
                                            <p:strVal val="ppt_x"/>
                                          </p:val>
                                        </p:tav>
                                        <p:tav tm="100000">
                                          <p:val>
                                            <p:strVal val="ppt_x"/>
                                          </p:val>
                                        </p:tav>
                                      </p:tavLst>
                                    </p:anim>
                                    <p:anim calcmode="lin" valueType="num">
                                      <p:cBhvr>
                                        <p:cTn id="13" dur="1000"/>
                                        <p:tgtEl>
                                          <p:spTgt spid="3"/>
                                        </p:tgtEl>
                                        <p:attrNameLst>
                                          <p:attrName>ppt_y</p:attrName>
                                        </p:attrNameLst>
                                      </p:cBhvr>
                                      <p:tavLst>
                                        <p:tav tm="0">
                                          <p:val>
                                            <p:strVal val="ppt_y"/>
                                          </p:val>
                                        </p:tav>
                                        <p:tav tm="100000">
                                          <p:val>
                                            <p:strVal val="ppt_y-.1"/>
                                          </p:val>
                                        </p:tav>
                                      </p:tavLst>
                                    </p:anim>
                                    <p:set>
                                      <p:cBhvr>
                                        <p:cTn id="14" dur="1" fill="hold">
                                          <p:stCondLst>
                                            <p:cond delay="999"/>
                                          </p:stCondLst>
                                        </p:cTn>
                                        <p:tgtEl>
                                          <p:spTgt spid="3"/>
                                        </p:tgtEl>
                                        <p:attrNameLst>
                                          <p:attrName>style.visibility</p:attrName>
                                        </p:attrNameLst>
                                      </p:cBhvr>
                                      <p:to>
                                        <p:strVal val="hidden"/>
                                      </p:to>
                                    </p:set>
                                  </p:childTnLst>
                                </p:cTn>
                              </p:par>
                              <p:par>
                                <p:cTn id="15" presetID="47" presetClass="entr" presetSubtype="0" repeatCount="indefinite"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repeatCount="indefinite"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7" presetClass="entr" presetSubtype="0" repeatCount="indefinite"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7" presetClass="entr" presetSubtype="0" repeatCount="indefinite"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7" presetClass="exit" presetSubtype="0" repeatCount="indefinite" fill="hold" grpId="0" nodeType="withEffect">
                                  <p:stCondLst>
                                    <p:cond delay="0"/>
                                  </p:stCondLst>
                                  <p:childTnLst>
                                    <p:animEffect transition="out" filter="fade">
                                      <p:cBhvr>
                                        <p:cTn id="36" dur="1000"/>
                                        <p:tgtEl>
                                          <p:spTgt spid="27"/>
                                        </p:tgtEl>
                                      </p:cBhvr>
                                    </p:animEffect>
                                    <p:anim calcmode="lin" valueType="num">
                                      <p:cBhvr>
                                        <p:cTn id="37" dur="1000"/>
                                        <p:tgtEl>
                                          <p:spTgt spid="27"/>
                                        </p:tgtEl>
                                        <p:attrNameLst>
                                          <p:attrName>ppt_x</p:attrName>
                                        </p:attrNameLst>
                                      </p:cBhvr>
                                      <p:tavLst>
                                        <p:tav tm="0">
                                          <p:val>
                                            <p:strVal val="ppt_x"/>
                                          </p:val>
                                        </p:tav>
                                        <p:tav tm="100000">
                                          <p:val>
                                            <p:strVal val="ppt_x"/>
                                          </p:val>
                                        </p:tav>
                                      </p:tavLst>
                                    </p:anim>
                                    <p:anim calcmode="lin" valueType="num">
                                      <p:cBhvr>
                                        <p:cTn id="38" dur="1000"/>
                                        <p:tgtEl>
                                          <p:spTgt spid="27"/>
                                        </p:tgtEl>
                                        <p:attrNameLst>
                                          <p:attrName>ppt_y</p:attrName>
                                        </p:attrNameLst>
                                      </p:cBhvr>
                                      <p:tavLst>
                                        <p:tav tm="0">
                                          <p:val>
                                            <p:strVal val="ppt_y"/>
                                          </p:val>
                                        </p:tav>
                                        <p:tav tm="100000">
                                          <p:val>
                                            <p:strVal val="ppt_y-.1"/>
                                          </p:val>
                                        </p:tav>
                                      </p:tavLst>
                                    </p:anim>
                                    <p:set>
                                      <p:cBhvr>
                                        <p:cTn id="39" dur="1" fill="hold">
                                          <p:stCondLst>
                                            <p:cond delay="999"/>
                                          </p:stCondLst>
                                        </p:cTn>
                                        <p:tgtEl>
                                          <p:spTgt spid="27"/>
                                        </p:tgtEl>
                                        <p:attrNameLst>
                                          <p:attrName>style.visibility</p:attrName>
                                        </p:attrNameLst>
                                      </p:cBhvr>
                                      <p:to>
                                        <p:strVal val="hidden"/>
                                      </p:to>
                                    </p:set>
                                  </p:childTnLst>
                                </p:cTn>
                              </p:par>
                              <p:par>
                                <p:cTn id="40" presetID="47" presetClass="entr" presetSubtype="0" repeatCount="indefinite"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7" grpId="0" animBg="1"/>
      <p:bldP spid="28" grpId="0" animBg="1"/>
      <p:bldP spid="3" grpId="0" animBg="1"/>
      <p:bldP spid="5" grpId="0" bldLvl="0" animBg="1"/>
      <p:bldP spid="6" grpId="0" bldLvl="0" animBg="1"/>
      <p:bldP spid="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13</a:t>
            </a:fld>
            <a:endParaRPr lang="zh-CN" altLang="en-US"/>
          </a:p>
        </p:txBody>
      </p:sp>
      <p:pic>
        <p:nvPicPr>
          <p:cNvPr id="4098" name="Picture 2"/>
          <p:cNvPicPr>
            <a:picLocks noChangeAspect="1" noChangeArrowheads="1"/>
          </p:cNvPicPr>
          <p:nvPr/>
        </p:nvPicPr>
        <p:blipFill>
          <a:blip r:embed="rId2"/>
          <a:srcRect/>
          <a:stretch>
            <a:fillRect/>
          </a:stretch>
        </p:blipFill>
        <p:spPr bwMode="auto">
          <a:xfrm>
            <a:off x="0" y="1351747"/>
            <a:ext cx="9104313" cy="2943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14</a:t>
            </a:fld>
            <a:endParaRPr lang="zh-CN" altLang="en-US"/>
          </a:p>
        </p:txBody>
      </p:sp>
      <p:grpSp>
        <p:nvGrpSpPr>
          <p:cNvPr id="2" name="组合 59"/>
          <p:cNvGrpSpPr/>
          <p:nvPr/>
        </p:nvGrpSpPr>
        <p:grpSpPr>
          <a:xfrm rot="17100000">
            <a:off x="199545" y="380314"/>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标题 21"/>
          <p:cNvSpPr txBox="1"/>
          <p:nvPr/>
        </p:nvSpPr>
        <p:spPr>
          <a:xfrm>
            <a:off x="680098" y="344384"/>
            <a:ext cx="7074489" cy="415635"/>
          </a:xfrm>
          <a:prstGeom prst="rect">
            <a:avLst/>
          </a:prstGeom>
          <a:solidFill>
            <a:srgbClr val="A6CAEE"/>
          </a:solidFill>
        </p:spPr>
        <p:txBody>
          <a:bodyPr/>
          <a:lstStyle/>
          <a:p>
            <a:r>
              <a:rPr lang="en-US" sz="2000" dirty="0" smtClean="0"/>
              <a:t>Working principle of swimming pool filter valve-- </a:t>
            </a:r>
            <a:r>
              <a:rPr lang="en-US" sz="2000" dirty="0" smtClean="0">
                <a:solidFill>
                  <a:srgbClr val="0000FF"/>
                </a:solidFill>
              </a:rPr>
              <a:t>Backwash</a:t>
            </a:r>
            <a:endParaRPr lang="zh-CN" altLang="en-US" sz="2000" dirty="0" smtClean="0">
              <a:solidFill>
                <a:srgbClr val="0000FF"/>
              </a:solidFill>
              <a:ea typeface="黑体" panose="02010609060101010101" pitchFamily="49" charset="-122"/>
            </a:endParaRPr>
          </a:p>
        </p:txBody>
      </p:sp>
      <p:pic>
        <p:nvPicPr>
          <p:cNvPr id="14" name="Picture 5" descr="“意万仕”塑料顶出沙缸-3"/>
          <p:cNvPicPr>
            <a:picLocks noChangeAspect="1" noChangeArrowheads="1"/>
          </p:cNvPicPr>
          <p:nvPr/>
        </p:nvPicPr>
        <p:blipFill>
          <a:blip r:embed="rId3"/>
          <a:srcRect/>
          <a:stretch>
            <a:fillRect/>
          </a:stretch>
        </p:blipFill>
        <p:spPr bwMode="auto">
          <a:xfrm>
            <a:off x="148908" y="1256983"/>
            <a:ext cx="4525962" cy="5022850"/>
          </a:xfrm>
          <a:prstGeom prst="rect">
            <a:avLst/>
          </a:prstGeom>
          <a:noFill/>
          <a:ln w="9525">
            <a:noFill/>
            <a:miter lim="800000"/>
            <a:headEnd/>
            <a:tailEnd/>
          </a:ln>
        </p:spPr>
      </p:pic>
      <p:sp>
        <p:nvSpPr>
          <p:cNvPr id="15" name="AutoShape 6"/>
          <p:cNvSpPr>
            <a:spLocks noChangeArrowheads="1"/>
          </p:cNvSpPr>
          <p:nvPr/>
        </p:nvSpPr>
        <p:spPr bwMode="auto">
          <a:xfrm>
            <a:off x="2447925" y="1854200"/>
            <a:ext cx="1584325" cy="215900"/>
          </a:xfrm>
          <a:prstGeom prst="leftArrow">
            <a:avLst>
              <a:gd name="adj1" fmla="val 50000"/>
              <a:gd name="adj2" fmla="val 183456"/>
            </a:avLst>
          </a:prstGeom>
          <a:solidFill>
            <a:schemeClr val="accent1"/>
          </a:solidFill>
          <a:ln w="9525">
            <a:solidFill>
              <a:schemeClr val="tx1"/>
            </a:solidFill>
            <a:miter lim="800000"/>
          </a:ln>
        </p:spPr>
        <p:txBody>
          <a:bodyPr wrap="none" anchor="ctr"/>
          <a:lstStyle/>
          <a:p>
            <a:endParaRPr lang="zh-CN" altLang="en-US"/>
          </a:p>
        </p:txBody>
      </p:sp>
      <p:sp>
        <p:nvSpPr>
          <p:cNvPr id="16" name="AutoShape 7"/>
          <p:cNvSpPr>
            <a:spLocks noChangeArrowheads="1"/>
          </p:cNvSpPr>
          <p:nvPr/>
        </p:nvSpPr>
        <p:spPr bwMode="auto">
          <a:xfrm>
            <a:off x="1964055" y="3626485"/>
            <a:ext cx="154940" cy="953135"/>
          </a:xfrm>
          <a:prstGeom prst="downArrow">
            <a:avLst>
              <a:gd name="adj1" fmla="val 50000"/>
              <a:gd name="adj2" fmla="val 297552"/>
            </a:avLst>
          </a:prstGeom>
          <a:solidFill>
            <a:schemeClr val="accent1"/>
          </a:solidFill>
          <a:ln w="9525">
            <a:solidFill>
              <a:schemeClr val="tx1"/>
            </a:solidFill>
            <a:miter lim="800000"/>
          </a:ln>
        </p:spPr>
        <p:txBody>
          <a:bodyPr vert="eaVert" wrap="none" anchor="ctr"/>
          <a:lstStyle/>
          <a:p>
            <a:endParaRPr lang="zh-CN" altLang="en-US"/>
          </a:p>
        </p:txBody>
      </p:sp>
      <p:sp>
        <p:nvSpPr>
          <p:cNvPr id="18" name="AutoShape 10"/>
          <p:cNvSpPr>
            <a:spLocks noChangeArrowheads="1"/>
          </p:cNvSpPr>
          <p:nvPr/>
        </p:nvSpPr>
        <p:spPr bwMode="auto">
          <a:xfrm>
            <a:off x="215900" y="2214563"/>
            <a:ext cx="1368425" cy="215900"/>
          </a:xfrm>
          <a:prstGeom prst="leftArrow">
            <a:avLst>
              <a:gd name="adj1" fmla="val 50000"/>
              <a:gd name="adj2" fmla="val 158456"/>
            </a:avLst>
          </a:prstGeom>
          <a:solidFill>
            <a:srgbClr val="00CC00"/>
          </a:solidFill>
          <a:ln w="9525">
            <a:solidFill>
              <a:schemeClr val="tx1"/>
            </a:solidFill>
            <a:miter lim="800000"/>
          </a:ln>
        </p:spPr>
        <p:txBody>
          <a:bodyPr wrap="none" anchor="ctr"/>
          <a:lstStyle/>
          <a:p>
            <a:endParaRPr lang="zh-CN" altLang="en-US"/>
          </a:p>
        </p:txBody>
      </p:sp>
      <p:sp>
        <p:nvSpPr>
          <p:cNvPr id="19" name="AutoShape 11"/>
          <p:cNvSpPr>
            <a:spLocks noChangeArrowheads="1"/>
          </p:cNvSpPr>
          <p:nvPr/>
        </p:nvSpPr>
        <p:spPr bwMode="auto">
          <a:xfrm>
            <a:off x="1550035" y="2665730"/>
            <a:ext cx="162560" cy="88582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20" name="椭圆形标注 19"/>
          <p:cNvSpPr/>
          <p:nvPr/>
        </p:nvSpPr>
        <p:spPr>
          <a:xfrm>
            <a:off x="2179105" y="795646"/>
            <a:ext cx="1525996" cy="602805"/>
          </a:xfrm>
          <a:prstGeom prst="wedgeEllipseCallout">
            <a:avLst>
              <a:gd name="adj1" fmla="val -65298"/>
              <a:gd name="adj2" fmla="val 147550"/>
            </a:avLst>
          </a:prstGeom>
          <a:solidFill>
            <a:schemeClr val="bg1">
              <a:lumMod val="65000"/>
            </a:schemeClr>
          </a:solidFill>
        </p:spPr>
        <p:style>
          <a:lnRef idx="0">
            <a:schemeClr val="accent1"/>
          </a:lnRef>
          <a:fillRef idx="3">
            <a:schemeClr val="accent1"/>
          </a:fillRef>
          <a:effectRef idx="3">
            <a:schemeClr val="accent1"/>
          </a:effectRef>
          <a:fontRef idx="minor">
            <a:schemeClr val="lt1"/>
          </a:fontRef>
        </p:style>
        <p:txBody>
          <a:bodyPr anchor="ctr"/>
          <a:lstStyle/>
          <a:p>
            <a:pPr>
              <a:defRPr/>
            </a:pPr>
            <a:r>
              <a:rPr lang="en-US" altLang="zh-CN" sz="1600" b="1" dirty="0" smtClean="0">
                <a:solidFill>
                  <a:schemeClr val="bg1"/>
                </a:solidFill>
                <a:effectLst>
                  <a:outerShdw blurRad="38100" dist="38100" dir="2700000" algn="tl">
                    <a:srgbClr val="C0C0C0"/>
                  </a:outerShdw>
                </a:effectLst>
                <a:ea typeface="黑体" panose="02010609060101010101" pitchFamily="49" charset="-122"/>
              </a:rPr>
              <a:t>Pressure gauge</a:t>
            </a:r>
            <a:endParaRPr lang="zh-CN" altLang="en-US" sz="1600" b="1" dirty="0">
              <a:solidFill>
                <a:schemeClr val="bg1"/>
              </a:solidFill>
              <a:effectLst>
                <a:outerShdw blurRad="38100" dist="38100" dir="2700000" algn="tl">
                  <a:srgbClr val="C0C0C0"/>
                </a:outerShdw>
              </a:effectLst>
              <a:ea typeface="黑体" panose="02010609060101010101" pitchFamily="49" charset="-122"/>
            </a:endParaRPr>
          </a:p>
        </p:txBody>
      </p:sp>
      <p:pic>
        <p:nvPicPr>
          <p:cNvPr id="21" name="Picture 2" descr="D:\My Received Files\微信图片_20201008154751.jpg"/>
          <p:cNvPicPr>
            <a:picLocks noChangeAspect="1" noChangeArrowheads="1"/>
          </p:cNvPicPr>
          <p:nvPr/>
        </p:nvPicPr>
        <p:blipFill>
          <a:blip r:embed="rId4" cstate="print"/>
          <a:srcRect t="19687" r="5501" b="25977"/>
          <a:stretch>
            <a:fillRect/>
          </a:stretch>
        </p:blipFill>
        <p:spPr bwMode="auto">
          <a:xfrm>
            <a:off x="3768850" y="768660"/>
            <a:ext cx="676468" cy="692005"/>
          </a:xfrm>
          <a:prstGeom prst="rect">
            <a:avLst/>
          </a:prstGeom>
          <a:noFill/>
          <a:ln w="9525">
            <a:noFill/>
            <a:miter lim="800000"/>
            <a:headEnd/>
            <a:tailEnd/>
          </a:ln>
        </p:spPr>
      </p:pic>
      <p:pic>
        <p:nvPicPr>
          <p:cNvPr id="3076" name="Picture 4"/>
          <p:cNvPicPr>
            <a:picLocks noChangeAspect="1" noChangeArrowheads="1"/>
          </p:cNvPicPr>
          <p:nvPr/>
        </p:nvPicPr>
        <p:blipFill>
          <a:blip r:embed="rId5"/>
          <a:srcRect/>
          <a:stretch>
            <a:fillRect/>
          </a:stretch>
        </p:blipFill>
        <p:spPr bwMode="auto">
          <a:xfrm>
            <a:off x="5048020" y="2268251"/>
            <a:ext cx="2598178" cy="3802390"/>
          </a:xfrm>
          <a:prstGeom prst="rect">
            <a:avLst/>
          </a:prstGeom>
          <a:noFill/>
          <a:ln w="9525">
            <a:noFill/>
            <a:miter lim="800000"/>
            <a:headEnd/>
            <a:tailEnd/>
          </a:ln>
          <a:effectLst/>
        </p:spPr>
      </p:pic>
      <p:sp>
        <p:nvSpPr>
          <p:cNvPr id="27" name="AutoShape 5"/>
          <p:cNvSpPr>
            <a:spLocks noChangeArrowheads="1"/>
          </p:cNvSpPr>
          <p:nvPr/>
        </p:nvSpPr>
        <p:spPr bwMode="auto">
          <a:xfrm rot="5400000">
            <a:off x="5875482" y="4927684"/>
            <a:ext cx="684212" cy="152667"/>
          </a:xfrm>
          <a:prstGeom prst="leftArrow">
            <a:avLst>
              <a:gd name="adj1" fmla="val 50000"/>
              <a:gd name="adj2" fmla="val 183072"/>
            </a:avLst>
          </a:prstGeom>
          <a:solidFill>
            <a:schemeClr val="accent1"/>
          </a:solidFill>
          <a:ln w="9525">
            <a:solidFill>
              <a:schemeClr val="tx1"/>
            </a:solidFill>
            <a:miter lim="800000"/>
          </a:ln>
        </p:spPr>
        <p:txBody>
          <a:bodyPr wrap="none" anchor="ctr"/>
          <a:lstStyle/>
          <a:p>
            <a:endParaRPr lang="zh-CN" altLang="en-US"/>
          </a:p>
        </p:txBody>
      </p:sp>
      <p:sp>
        <p:nvSpPr>
          <p:cNvPr id="30" name="圆角矩形 24"/>
          <p:cNvSpPr>
            <a:spLocks noChangeArrowheads="1"/>
          </p:cNvSpPr>
          <p:nvPr/>
        </p:nvSpPr>
        <p:spPr bwMode="auto">
          <a:xfrm>
            <a:off x="4859400" y="893432"/>
            <a:ext cx="4130221" cy="1374636"/>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anchor="ctr">
            <a:spAutoFit/>
          </a:bodyPr>
          <a:lstStyle/>
          <a:p>
            <a:r>
              <a:rPr lang="en-US" sz="1600" dirty="0" smtClean="0"/>
              <a:t>Application: When the pressure gauge of the filter tank reaches the set value, it will backwash to wash away the internal dirt. After backwash for about 3 minutes, it can be switched to fast rinse.</a:t>
            </a:r>
            <a:endParaRPr lang="zh-CN" altLang="en-US" sz="1600" dirty="0"/>
          </a:p>
        </p:txBody>
      </p:sp>
      <p:sp>
        <p:nvSpPr>
          <p:cNvPr id="3" name="AutoShape 11"/>
          <p:cNvSpPr>
            <a:spLocks noChangeArrowheads="1"/>
          </p:cNvSpPr>
          <p:nvPr/>
        </p:nvSpPr>
        <p:spPr bwMode="auto">
          <a:xfrm>
            <a:off x="1550035" y="3626485"/>
            <a:ext cx="162560" cy="88582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4" name="AutoShape 11"/>
          <p:cNvSpPr>
            <a:spLocks noChangeArrowheads="1"/>
          </p:cNvSpPr>
          <p:nvPr/>
        </p:nvSpPr>
        <p:spPr bwMode="auto">
          <a:xfrm>
            <a:off x="2285365" y="2665730"/>
            <a:ext cx="162560" cy="88582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5" name="AutoShape 11"/>
          <p:cNvSpPr>
            <a:spLocks noChangeArrowheads="1"/>
          </p:cNvSpPr>
          <p:nvPr/>
        </p:nvSpPr>
        <p:spPr bwMode="auto">
          <a:xfrm>
            <a:off x="2285365" y="3626485"/>
            <a:ext cx="162560" cy="88582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6" name="AutoShape 7"/>
          <p:cNvSpPr>
            <a:spLocks noChangeArrowheads="1"/>
          </p:cNvSpPr>
          <p:nvPr/>
        </p:nvSpPr>
        <p:spPr bwMode="auto">
          <a:xfrm>
            <a:off x="1964055" y="2632075"/>
            <a:ext cx="154940" cy="919480"/>
          </a:xfrm>
          <a:prstGeom prst="downArrow">
            <a:avLst>
              <a:gd name="adj1" fmla="val 50000"/>
              <a:gd name="adj2" fmla="val 297552"/>
            </a:avLst>
          </a:prstGeom>
          <a:solidFill>
            <a:schemeClr val="accent1"/>
          </a:solidFill>
          <a:ln w="9525">
            <a:solidFill>
              <a:schemeClr val="tx1"/>
            </a:solidFill>
            <a:miter lim="800000"/>
          </a:ln>
        </p:spPr>
        <p:txBody>
          <a:bodyPr vert="eaVert" wrap="none" anchor="ctr"/>
          <a:lstStyle/>
          <a:p>
            <a:endParaRPr lang="zh-CN" altLang="en-US"/>
          </a:p>
        </p:txBody>
      </p:sp>
      <p:sp>
        <p:nvSpPr>
          <p:cNvPr id="7" name="AutoShape 11"/>
          <p:cNvSpPr>
            <a:spLocks noChangeArrowheads="1"/>
          </p:cNvSpPr>
          <p:nvPr/>
        </p:nvSpPr>
        <p:spPr bwMode="auto">
          <a:xfrm>
            <a:off x="6141085" y="2632075"/>
            <a:ext cx="162560" cy="885825"/>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47" presetClass="exit" presetSubtype="0" repeatCount="indefinite" fill="hold" grpId="0" nodeType="withEffect">
                                  <p:stCondLst>
                                    <p:cond delay="0"/>
                                  </p:stCondLst>
                                  <p:childTnLst>
                                    <p:animEffect transition="out" filter="fade">
                                      <p:cBhvr>
                                        <p:cTn id="10" dur="1000"/>
                                        <p:tgtEl>
                                          <p:spTgt spid="19"/>
                                        </p:tgtEl>
                                      </p:cBhvr>
                                    </p:animEffect>
                                    <p:anim calcmode="lin" valueType="num">
                                      <p:cBhvr>
                                        <p:cTn id="11" dur="1000"/>
                                        <p:tgtEl>
                                          <p:spTgt spid="19"/>
                                        </p:tgtEl>
                                        <p:attrNameLst>
                                          <p:attrName>ppt_x</p:attrName>
                                        </p:attrNameLst>
                                      </p:cBhvr>
                                      <p:tavLst>
                                        <p:tav tm="0">
                                          <p:val>
                                            <p:strVal val="ppt_x"/>
                                          </p:val>
                                        </p:tav>
                                        <p:tav tm="100000">
                                          <p:val>
                                            <p:strVal val="ppt_x"/>
                                          </p:val>
                                        </p:tav>
                                      </p:tavLst>
                                    </p:anim>
                                    <p:anim calcmode="lin" valueType="num">
                                      <p:cBhvr>
                                        <p:cTn id="12" dur="1000"/>
                                        <p:tgtEl>
                                          <p:spTgt spid="19"/>
                                        </p:tgtEl>
                                        <p:attrNameLst>
                                          <p:attrName>ppt_y</p:attrName>
                                        </p:attrNameLst>
                                      </p:cBhvr>
                                      <p:tavLst>
                                        <p:tav tm="0">
                                          <p:val>
                                            <p:strVal val="ppt_y"/>
                                          </p:val>
                                        </p:tav>
                                        <p:tav tm="100000">
                                          <p:val>
                                            <p:strVal val="ppt_y-.1"/>
                                          </p:val>
                                        </p:tav>
                                      </p:tavLst>
                                    </p:anim>
                                    <p:set>
                                      <p:cBhvr>
                                        <p:cTn id="13" dur="1" fill="hold">
                                          <p:stCondLst>
                                            <p:cond delay="999"/>
                                          </p:stCondLst>
                                        </p:cTn>
                                        <p:tgtEl>
                                          <p:spTgt spid="19"/>
                                        </p:tgtEl>
                                        <p:attrNameLst>
                                          <p:attrName>style.visibility</p:attrName>
                                        </p:attrNameLst>
                                      </p:cBhvr>
                                      <p:to>
                                        <p:strVal val="hidden"/>
                                      </p:to>
                                    </p:set>
                                  </p:childTnLst>
                                </p:cTn>
                              </p:par>
                              <p:par>
                                <p:cTn id="14" presetID="47" presetClass="exit" presetSubtype="0" repeatCount="indefinite" fill="hold" grpId="0" nodeType="withEffect">
                                  <p:stCondLst>
                                    <p:cond delay="0"/>
                                  </p:stCondLst>
                                  <p:childTnLst>
                                    <p:animEffect transition="out" filter="fade">
                                      <p:cBhvr>
                                        <p:cTn id="15" dur="1000"/>
                                        <p:tgtEl>
                                          <p:spTgt spid="3"/>
                                        </p:tgtEl>
                                      </p:cBhvr>
                                    </p:animEffect>
                                    <p:anim calcmode="lin" valueType="num">
                                      <p:cBhvr>
                                        <p:cTn id="16" dur="1000"/>
                                        <p:tgtEl>
                                          <p:spTgt spid="3"/>
                                        </p:tgtEl>
                                        <p:attrNameLst>
                                          <p:attrName>ppt_x</p:attrName>
                                        </p:attrNameLst>
                                      </p:cBhvr>
                                      <p:tavLst>
                                        <p:tav tm="0">
                                          <p:val>
                                            <p:strVal val="ppt_x"/>
                                          </p:val>
                                        </p:tav>
                                        <p:tav tm="100000">
                                          <p:val>
                                            <p:strVal val="ppt_x"/>
                                          </p:val>
                                        </p:tav>
                                      </p:tavLst>
                                    </p:anim>
                                    <p:anim calcmode="lin" valueType="num">
                                      <p:cBhvr>
                                        <p:cTn id="17" dur="1000"/>
                                        <p:tgtEl>
                                          <p:spTgt spid="3"/>
                                        </p:tgtEl>
                                        <p:attrNameLst>
                                          <p:attrName>ppt_y</p:attrName>
                                        </p:attrNameLst>
                                      </p:cBhvr>
                                      <p:tavLst>
                                        <p:tav tm="0">
                                          <p:val>
                                            <p:strVal val="ppt_y"/>
                                          </p:val>
                                        </p:tav>
                                        <p:tav tm="100000">
                                          <p:val>
                                            <p:strVal val="ppt_y-.1"/>
                                          </p:val>
                                        </p:tav>
                                      </p:tavLst>
                                    </p:anim>
                                    <p:set>
                                      <p:cBhvr>
                                        <p:cTn id="18" dur="1" fill="hold">
                                          <p:stCondLst>
                                            <p:cond delay="999"/>
                                          </p:stCondLst>
                                        </p:cTn>
                                        <p:tgtEl>
                                          <p:spTgt spid="3"/>
                                        </p:tgtEl>
                                        <p:attrNameLst>
                                          <p:attrName>style.visibility</p:attrName>
                                        </p:attrNameLst>
                                      </p:cBhvr>
                                      <p:to>
                                        <p:strVal val="hidden"/>
                                      </p:to>
                                    </p:set>
                                  </p:childTnLst>
                                </p:cTn>
                              </p:par>
                              <p:par>
                                <p:cTn id="19" presetID="47" presetClass="exit" presetSubtype="0" repeatCount="indefinite" fill="hold" grpId="0" nodeType="withEffect">
                                  <p:stCondLst>
                                    <p:cond delay="0"/>
                                  </p:stCondLst>
                                  <p:childTnLst>
                                    <p:animEffect transition="out" filter="fade">
                                      <p:cBhvr>
                                        <p:cTn id="20" dur="1000"/>
                                        <p:tgtEl>
                                          <p:spTgt spid="4"/>
                                        </p:tgtEl>
                                      </p:cBhvr>
                                    </p:animEffect>
                                    <p:anim calcmode="lin" valueType="num">
                                      <p:cBhvr>
                                        <p:cTn id="21" dur="1000"/>
                                        <p:tgtEl>
                                          <p:spTgt spid="4"/>
                                        </p:tgtEl>
                                        <p:attrNameLst>
                                          <p:attrName>ppt_x</p:attrName>
                                        </p:attrNameLst>
                                      </p:cBhvr>
                                      <p:tavLst>
                                        <p:tav tm="0">
                                          <p:val>
                                            <p:strVal val="ppt_x"/>
                                          </p:val>
                                        </p:tav>
                                        <p:tav tm="100000">
                                          <p:val>
                                            <p:strVal val="ppt_x"/>
                                          </p:val>
                                        </p:tav>
                                      </p:tavLst>
                                    </p:anim>
                                    <p:anim calcmode="lin" valueType="num">
                                      <p:cBhvr>
                                        <p:cTn id="22" dur="1000"/>
                                        <p:tgtEl>
                                          <p:spTgt spid="4"/>
                                        </p:tgtEl>
                                        <p:attrNameLst>
                                          <p:attrName>ppt_y</p:attrName>
                                        </p:attrNameLst>
                                      </p:cBhvr>
                                      <p:tavLst>
                                        <p:tav tm="0">
                                          <p:val>
                                            <p:strVal val="ppt_y"/>
                                          </p:val>
                                        </p:tav>
                                        <p:tav tm="100000">
                                          <p:val>
                                            <p:strVal val="ppt_y-.1"/>
                                          </p:val>
                                        </p:tav>
                                      </p:tavLst>
                                    </p:anim>
                                    <p:set>
                                      <p:cBhvr>
                                        <p:cTn id="23" dur="1" fill="hold">
                                          <p:stCondLst>
                                            <p:cond delay="999"/>
                                          </p:stCondLst>
                                        </p:cTn>
                                        <p:tgtEl>
                                          <p:spTgt spid="4"/>
                                        </p:tgtEl>
                                        <p:attrNameLst>
                                          <p:attrName>style.visibility</p:attrName>
                                        </p:attrNameLst>
                                      </p:cBhvr>
                                      <p:to>
                                        <p:strVal val="hidden"/>
                                      </p:to>
                                    </p:set>
                                  </p:childTnLst>
                                </p:cTn>
                              </p:par>
                              <p:par>
                                <p:cTn id="24" presetID="47" presetClass="exit" presetSubtype="0" repeatCount="indefinite" fill="hold" grpId="0" nodeType="withEffect">
                                  <p:stCondLst>
                                    <p:cond delay="0"/>
                                  </p:stCondLst>
                                  <p:childTnLst>
                                    <p:animEffect transition="out" filter="fade">
                                      <p:cBhvr>
                                        <p:cTn id="25" dur="1000"/>
                                        <p:tgtEl>
                                          <p:spTgt spid="5"/>
                                        </p:tgtEl>
                                      </p:cBhvr>
                                    </p:animEffect>
                                    <p:anim calcmode="lin" valueType="num">
                                      <p:cBhvr>
                                        <p:cTn id="26" dur="1000"/>
                                        <p:tgtEl>
                                          <p:spTgt spid="5"/>
                                        </p:tgtEl>
                                        <p:attrNameLst>
                                          <p:attrName>ppt_x</p:attrName>
                                        </p:attrNameLst>
                                      </p:cBhvr>
                                      <p:tavLst>
                                        <p:tav tm="0">
                                          <p:val>
                                            <p:strVal val="ppt_x"/>
                                          </p:val>
                                        </p:tav>
                                        <p:tav tm="100000">
                                          <p:val>
                                            <p:strVal val="ppt_x"/>
                                          </p:val>
                                        </p:tav>
                                      </p:tavLst>
                                    </p:anim>
                                    <p:anim calcmode="lin" valueType="num">
                                      <p:cBhvr>
                                        <p:cTn id="27" dur="1000"/>
                                        <p:tgtEl>
                                          <p:spTgt spid="5"/>
                                        </p:tgtEl>
                                        <p:attrNameLst>
                                          <p:attrName>ppt_y</p:attrName>
                                        </p:attrNameLst>
                                      </p:cBhvr>
                                      <p:tavLst>
                                        <p:tav tm="0">
                                          <p:val>
                                            <p:strVal val="ppt_y"/>
                                          </p:val>
                                        </p:tav>
                                        <p:tav tm="100000">
                                          <p:val>
                                            <p:strVal val="ppt_y-.1"/>
                                          </p:val>
                                        </p:tav>
                                      </p:tavLst>
                                    </p:anim>
                                    <p:set>
                                      <p:cBhvr>
                                        <p:cTn id="28" dur="1" fill="hold">
                                          <p:stCondLst>
                                            <p:cond delay="999"/>
                                          </p:stCondLst>
                                        </p:cTn>
                                        <p:tgtEl>
                                          <p:spTgt spid="5"/>
                                        </p:tgtEl>
                                        <p:attrNameLst>
                                          <p:attrName>style.visibility</p:attrName>
                                        </p:attrNameLst>
                                      </p:cBhvr>
                                      <p:to>
                                        <p:strVal val="hidden"/>
                                      </p:to>
                                    </p:set>
                                  </p:childTnLst>
                                </p:cTn>
                              </p:par>
                              <p:par>
                                <p:cTn id="29" presetID="47" presetClass="entr" presetSubtype="0" repeatCount="indefinite"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7" presetClass="entr" presetSubtype="0" repeatCount="indefinite"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par>
                                <p:cTn id="39" presetID="47" presetClass="exit" presetSubtype="0" repeatCount="indefinite" fill="hold" grpId="0" nodeType="withEffect">
                                  <p:stCondLst>
                                    <p:cond delay="0"/>
                                  </p:stCondLst>
                                  <p:childTnLst>
                                    <p:animEffect transition="out" filter="fade">
                                      <p:cBhvr>
                                        <p:cTn id="40" dur="1000"/>
                                        <p:tgtEl>
                                          <p:spTgt spid="7"/>
                                        </p:tgtEl>
                                      </p:cBhvr>
                                    </p:animEffect>
                                    <p:anim calcmode="lin" valueType="num">
                                      <p:cBhvr>
                                        <p:cTn id="41" dur="1000"/>
                                        <p:tgtEl>
                                          <p:spTgt spid="7"/>
                                        </p:tgtEl>
                                        <p:attrNameLst>
                                          <p:attrName>ppt_x</p:attrName>
                                        </p:attrNameLst>
                                      </p:cBhvr>
                                      <p:tavLst>
                                        <p:tav tm="0">
                                          <p:val>
                                            <p:strVal val="ppt_x"/>
                                          </p:val>
                                        </p:tav>
                                        <p:tav tm="100000">
                                          <p:val>
                                            <p:strVal val="ppt_x"/>
                                          </p:val>
                                        </p:tav>
                                      </p:tavLst>
                                    </p:anim>
                                    <p:anim calcmode="lin" valueType="num">
                                      <p:cBhvr>
                                        <p:cTn id="42" dur="1000"/>
                                        <p:tgtEl>
                                          <p:spTgt spid="7"/>
                                        </p:tgtEl>
                                        <p:attrNameLst>
                                          <p:attrName>ppt_y</p:attrName>
                                        </p:attrNameLst>
                                      </p:cBhvr>
                                      <p:tavLst>
                                        <p:tav tm="0">
                                          <p:val>
                                            <p:strVal val="ppt_y"/>
                                          </p:val>
                                        </p:tav>
                                        <p:tav tm="100000">
                                          <p:val>
                                            <p:strVal val="ppt_y-.1"/>
                                          </p:val>
                                        </p:tav>
                                      </p:tavLst>
                                    </p:anim>
                                    <p:set>
                                      <p:cBhvr>
                                        <p:cTn id="43" dur="1" fill="hold">
                                          <p:stCondLst>
                                            <p:cond delay="999"/>
                                          </p:stCondLst>
                                        </p:cTn>
                                        <p:tgtEl>
                                          <p:spTgt spid="7"/>
                                        </p:tgtEl>
                                        <p:attrNameLst>
                                          <p:attrName>style.visibility</p:attrName>
                                        </p:attrNameLst>
                                      </p:cBhvr>
                                      <p:to>
                                        <p:strVal val="hidden"/>
                                      </p:to>
                                    </p:set>
                                  </p:childTnLst>
                                </p:cTn>
                              </p:par>
                              <p:par>
                                <p:cTn id="44" presetID="47" presetClass="exit" presetSubtype="0" repeatCount="indefinite" fill="hold" grpId="0" nodeType="withEffect">
                                  <p:stCondLst>
                                    <p:cond delay="0"/>
                                  </p:stCondLst>
                                  <p:childTnLst>
                                    <p:animEffect transition="out" filter="fade">
                                      <p:cBhvr>
                                        <p:cTn id="45" dur="1000"/>
                                        <p:tgtEl>
                                          <p:spTgt spid="27"/>
                                        </p:tgtEl>
                                      </p:cBhvr>
                                    </p:animEffect>
                                    <p:anim calcmode="lin" valueType="num">
                                      <p:cBhvr>
                                        <p:cTn id="46" dur="1000"/>
                                        <p:tgtEl>
                                          <p:spTgt spid="27"/>
                                        </p:tgtEl>
                                        <p:attrNameLst>
                                          <p:attrName>ppt_x</p:attrName>
                                        </p:attrNameLst>
                                      </p:cBhvr>
                                      <p:tavLst>
                                        <p:tav tm="0">
                                          <p:val>
                                            <p:strVal val="ppt_x"/>
                                          </p:val>
                                        </p:tav>
                                        <p:tav tm="100000">
                                          <p:val>
                                            <p:strVal val="ppt_x"/>
                                          </p:val>
                                        </p:tav>
                                      </p:tavLst>
                                    </p:anim>
                                    <p:anim calcmode="lin" valueType="num">
                                      <p:cBhvr>
                                        <p:cTn id="47" dur="1000"/>
                                        <p:tgtEl>
                                          <p:spTgt spid="27"/>
                                        </p:tgtEl>
                                        <p:attrNameLst>
                                          <p:attrName>ppt_y</p:attrName>
                                        </p:attrNameLst>
                                      </p:cBhvr>
                                      <p:tavLst>
                                        <p:tav tm="0">
                                          <p:val>
                                            <p:strVal val="ppt_y"/>
                                          </p:val>
                                        </p:tav>
                                        <p:tav tm="100000">
                                          <p:val>
                                            <p:strVal val="ppt_y-.1"/>
                                          </p:val>
                                        </p:tav>
                                      </p:tavLst>
                                    </p:anim>
                                    <p:set>
                                      <p:cBhvr>
                                        <p:cTn id="48"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bldLvl="0" animBg="1"/>
      <p:bldP spid="27" grpId="0" animBg="1"/>
      <p:bldP spid="3" grpId="0" bldLvl="0" animBg="1"/>
      <p:bldP spid="4" grpId="0" bldLvl="0" animBg="1"/>
      <p:bldP spid="5" grpId="0" bldLvl="0" animBg="1"/>
      <p:bldP spid="6" grpId="0" bldLvl="0" animBg="1"/>
      <p:bldP spid="7"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15</a:t>
            </a:fld>
            <a:endParaRPr lang="zh-CN" altLang="en-US"/>
          </a:p>
        </p:txBody>
      </p:sp>
      <p:pic>
        <p:nvPicPr>
          <p:cNvPr id="5122" name="Picture 2"/>
          <p:cNvPicPr>
            <a:picLocks noChangeAspect="1" noChangeArrowheads="1"/>
          </p:cNvPicPr>
          <p:nvPr/>
        </p:nvPicPr>
        <p:blipFill>
          <a:blip r:embed="rId2"/>
          <a:srcRect/>
          <a:stretch>
            <a:fillRect/>
          </a:stretch>
        </p:blipFill>
        <p:spPr bwMode="auto">
          <a:xfrm>
            <a:off x="0" y="1617394"/>
            <a:ext cx="9144000" cy="32194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16</a:t>
            </a:fld>
            <a:endParaRPr lang="zh-CN" altLang="en-US"/>
          </a:p>
        </p:txBody>
      </p:sp>
      <p:grpSp>
        <p:nvGrpSpPr>
          <p:cNvPr id="2" name="组合 59"/>
          <p:cNvGrpSpPr/>
          <p:nvPr/>
        </p:nvGrpSpPr>
        <p:grpSpPr>
          <a:xfrm rot="17100000">
            <a:off x="223296" y="225935"/>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标题 21"/>
          <p:cNvSpPr txBox="1"/>
          <p:nvPr/>
        </p:nvSpPr>
        <p:spPr>
          <a:xfrm>
            <a:off x="596971" y="190005"/>
            <a:ext cx="7074489" cy="415635"/>
          </a:xfrm>
          <a:prstGeom prst="rect">
            <a:avLst/>
          </a:prstGeom>
          <a:solidFill>
            <a:srgbClr val="A6CAEE"/>
          </a:solidFill>
        </p:spPr>
        <p:txBody>
          <a:bodyPr/>
          <a:lstStyle/>
          <a:p>
            <a:r>
              <a:rPr lang="en-US" sz="2000" dirty="0" smtClean="0"/>
              <a:t>Working principle of swimming pool filter valve—</a:t>
            </a:r>
            <a:r>
              <a:rPr lang="en-US" sz="2000" dirty="0" smtClean="0">
                <a:solidFill>
                  <a:srgbClr val="0000FF"/>
                </a:solidFill>
              </a:rPr>
              <a:t>Fast rinse</a:t>
            </a:r>
            <a:endParaRPr lang="zh-CN" altLang="en-US" sz="2000" dirty="0" smtClean="0">
              <a:solidFill>
                <a:srgbClr val="0000FF"/>
              </a:solidFill>
              <a:ea typeface="黑体" panose="02010609060101010101" pitchFamily="49" charset="-122"/>
            </a:endParaRPr>
          </a:p>
        </p:txBody>
      </p:sp>
      <p:pic>
        <p:nvPicPr>
          <p:cNvPr id="16" name="Picture 4" descr="“意万仕”塑料顶出沙缸-3"/>
          <p:cNvPicPr>
            <a:picLocks noChangeAspect="1" noChangeArrowheads="1"/>
          </p:cNvPicPr>
          <p:nvPr/>
        </p:nvPicPr>
        <p:blipFill>
          <a:blip r:embed="rId3"/>
          <a:srcRect/>
          <a:stretch>
            <a:fillRect/>
          </a:stretch>
        </p:blipFill>
        <p:spPr bwMode="auto">
          <a:xfrm>
            <a:off x="71438" y="1358900"/>
            <a:ext cx="4525962" cy="5022850"/>
          </a:xfrm>
          <a:prstGeom prst="rect">
            <a:avLst/>
          </a:prstGeom>
          <a:noFill/>
          <a:ln w="9525">
            <a:noFill/>
            <a:miter lim="800000"/>
            <a:headEnd/>
            <a:tailEnd/>
          </a:ln>
        </p:spPr>
      </p:pic>
      <p:sp>
        <p:nvSpPr>
          <p:cNvPr id="17" name="AutoShape 5"/>
          <p:cNvSpPr>
            <a:spLocks noChangeArrowheads="1"/>
          </p:cNvSpPr>
          <p:nvPr/>
        </p:nvSpPr>
        <p:spPr bwMode="auto">
          <a:xfrm>
            <a:off x="2374900" y="1982788"/>
            <a:ext cx="1584325" cy="215900"/>
          </a:xfrm>
          <a:prstGeom prst="leftArrow">
            <a:avLst>
              <a:gd name="adj1" fmla="val 50000"/>
              <a:gd name="adj2" fmla="val 183456"/>
            </a:avLst>
          </a:prstGeom>
          <a:solidFill>
            <a:schemeClr val="accent1"/>
          </a:solidFill>
          <a:ln w="9525">
            <a:solidFill>
              <a:schemeClr val="tx1"/>
            </a:solidFill>
            <a:miter lim="800000"/>
          </a:ln>
        </p:spPr>
        <p:txBody>
          <a:bodyPr wrap="none" anchor="ctr"/>
          <a:lstStyle/>
          <a:p>
            <a:endParaRPr lang="zh-CN" altLang="en-US"/>
          </a:p>
        </p:txBody>
      </p:sp>
      <p:sp>
        <p:nvSpPr>
          <p:cNvPr id="19" name="AutoShape 8"/>
          <p:cNvSpPr>
            <a:spLocks noChangeArrowheads="1"/>
          </p:cNvSpPr>
          <p:nvPr/>
        </p:nvSpPr>
        <p:spPr bwMode="auto">
          <a:xfrm>
            <a:off x="142875" y="2343150"/>
            <a:ext cx="1873250" cy="215900"/>
          </a:xfrm>
          <a:prstGeom prst="leftArrow">
            <a:avLst>
              <a:gd name="adj1" fmla="val 50000"/>
              <a:gd name="adj2" fmla="val 216912"/>
            </a:avLst>
          </a:prstGeom>
          <a:solidFill>
            <a:srgbClr val="00CC00"/>
          </a:solidFill>
          <a:ln w="9525">
            <a:solidFill>
              <a:schemeClr val="tx1"/>
            </a:solidFill>
            <a:miter lim="800000"/>
          </a:ln>
        </p:spPr>
        <p:txBody>
          <a:bodyPr wrap="none" anchor="ctr"/>
          <a:lstStyle/>
          <a:p>
            <a:endParaRPr lang="zh-CN" altLang="en-US"/>
          </a:p>
        </p:txBody>
      </p:sp>
      <p:sp>
        <p:nvSpPr>
          <p:cNvPr id="20" name="AutoShape 9"/>
          <p:cNvSpPr>
            <a:spLocks noChangeArrowheads="1"/>
          </p:cNvSpPr>
          <p:nvPr/>
        </p:nvSpPr>
        <p:spPr bwMode="auto">
          <a:xfrm>
            <a:off x="1872615" y="2668270"/>
            <a:ext cx="143510" cy="1090930"/>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21" name="AutoShape 10"/>
          <p:cNvSpPr>
            <a:spLocks noChangeArrowheads="1"/>
          </p:cNvSpPr>
          <p:nvPr/>
        </p:nvSpPr>
        <p:spPr bwMode="auto">
          <a:xfrm>
            <a:off x="1488440" y="3839210"/>
            <a:ext cx="168275" cy="948690"/>
          </a:xfrm>
          <a:prstGeom prst="downArrow">
            <a:avLst>
              <a:gd name="adj1" fmla="val 50000"/>
              <a:gd name="adj2" fmla="val 224816"/>
            </a:avLst>
          </a:prstGeom>
          <a:solidFill>
            <a:schemeClr val="accent1"/>
          </a:solidFill>
          <a:ln w="9525">
            <a:solidFill>
              <a:schemeClr val="tx1"/>
            </a:solidFill>
            <a:miter lim="800000"/>
          </a:ln>
        </p:spPr>
        <p:txBody>
          <a:bodyPr vert="eaVert" wrap="none" anchor="ctr"/>
          <a:lstStyle/>
          <a:p>
            <a:endParaRPr lang="zh-CN" altLang="en-US"/>
          </a:p>
        </p:txBody>
      </p:sp>
      <p:pic>
        <p:nvPicPr>
          <p:cNvPr id="6146" name="Picture 2"/>
          <p:cNvPicPr>
            <a:picLocks noChangeAspect="1" noChangeArrowheads="1"/>
          </p:cNvPicPr>
          <p:nvPr/>
        </p:nvPicPr>
        <p:blipFill>
          <a:blip r:embed="rId4"/>
          <a:srcRect/>
          <a:stretch>
            <a:fillRect/>
          </a:stretch>
        </p:blipFill>
        <p:spPr bwMode="auto">
          <a:xfrm>
            <a:off x="5162242" y="2812041"/>
            <a:ext cx="1927328" cy="3590916"/>
          </a:xfrm>
          <a:prstGeom prst="rect">
            <a:avLst/>
          </a:prstGeom>
          <a:noFill/>
          <a:ln w="9525">
            <a:noFill/>
            <a:miter lim="800000"/>
            <a:headEnd/>
            <a:tailEnd/>
          </a:ln>
          <a:effectLst/>
        </p:spPr>
      </p:pic>
      <p:sp>
        <p:nvSpPr>
          <p:cNvPr id="24" name="AutoShape 5"/>
          <p:cNvSpPr>
            <a:spLocks noChangeArrowheads="1"/>
          </p:cNvSpPr>
          <p:nvPr/>
        </p:nvSpPr>
        <p:spPr bwMode="auto">
          <a:xfrm rot="5400000">
            <a:off x="5262586" y="5127172"/>
            <a:ext cx="684213" cy="161203"/>
          </a:xfrm>
          <a:prstGeom prst="leftArrow">
            <a:avLst>
              <a:gd name="adj1" fmla="val 50000"/>
              <a:gd name="adj2" fmla="val 184231"/>
            </a:avLst>
          </a:prstGeom>
          <a:solidFill>
            <a:schemeClr val="accent1"/>
          </a:solidFill>
          <a:ln w="9525">
            <a:solidFill>
              <a:schemeClr val="tx1"/>
            </a:solidFill>
            <a:miter lim="800000"/>
          </a:ln>
        </p:spPr>
        <p:txBody>
          <a:bodyPr wrap="none" anchor="ctr"/>
          <a:lstStyle/>
          <a:p>
            <a:endParaRPr lang="zh-CN" altLang="en-US"/>
          </a:p>
        </p:txBody>
      </p:sp>
      <p:sp>
        <p:nvSpPr>
          <p:cNvPr id="25" name="圆角矩形 24"/>
          <p:cNvSpPr>
            <a:spLocks noChangeArrowheads="1"/>
          </p:cNvSpPr>
          <p:nvPr/>
        </p:nvSpPr>
        <p:spPr bwMode="auto">
          <a:xfrm>
            <a:off x="4866842" y="1249506"/>
            <a:ext cx="4277158" cy="1118890"/>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en-US" sz="1600" dirty="0" smtClean="0"/>
              <a:t>Application: After backwash, switch to Fast rinse status to flush the remaining sewage in the pipe, open it for about 2 minutes, and then switch to Service.</a:t>
            </a:r>
            <a:endParaRPr lang="zh-CN" altLang="en-US" sz="1600" dirty="0"/>
          </a:p>
        </p:txBody>
      </p:sp>
      <p:sp>
        <p:nvSpPr>
          <p:cNvPr id="3" name="AutoShape 10"/>
          <p:cNvSpPr>
            <a:spLocks noChangeArrowheads="1"/>
          </p:cNvSpPr>
          <p:nvPr/>
        </p:nvSpPr>
        <p:spPr bwMode="auto">
          <a:xfrm>
            <a:off x="1488440" y="2846705"/>
            <a:ext cx="168275" cy="948690"/>
          </a:xfrm>
          <a:prstGeom prst="downArrow">
            <a:avLst>
              <a:gd name="adj1" fmla="val 50000"/>
              <a:gd name="adj2" fmla="val 224816"/>
            </a:avLst>
          </a:prstGeom>
          <a:solidFill>
            <a:schemeClr val="accent1"/>
          </a:solidFill>
          <a:ln w="9525">
            <a:solidFill>
              <a:schemeClr val="tx1"/>
            </a:solidFill>
            <a:miter lim="800000"/>
          </a:ln>
        </p:spPr>
        <p:txBody>
          <a:bodyPr vert="eaVert" wrap="none" anchor="ctr"/>
          <a:lstStyle/>
          <a:p>
            <a:endParaRPr lang="zh-CN" altLang="en-US"/>
          </a:p>
        </p:txBody>
      </p:sp>
      <p:sp>
        <p:nvSpPr>
          <p:cNvPr id="4" name="AutoShape 10"/>
          <p:cNvSpPr>
            <a:spLocks noChangeArrowheads="1"/>
          </p:cNvSpPr>
          <p:nvPr/>
        </p:nvSpPr>
        <p:spPr bwMode="auto">
          <a:xfrm>
            <a:off x="2250440" y="2846705"/>
            <a:ext cx="168275" cy="912495"/>
          </a:xfrm>
          <a:prstGeom prst="downArrow">
            <a:avLst>
              <a:gd name="adj1" fmla="val 50000"/>
              <a:gd name="adj2" fmla="val 224816"/>
            </a:avLst>
          </a:prstGeom>
          <a:solidFill>
            <a:schemeClr val="accent1"/>
          </a:solidFill>
          <a:ln w="9525">
            <a:solidFill>
              <a:schemeClr val="tx1"/>
            </a:solidFill>
            <a:miter lim="800000"/>
          </a:ln>
        </p:spPr>
        <p:txBody>
          <a:bodyPr vert="eaVert" wrap="none" anchor="ctr"/>
          <a:lstStyle/>
          <a:p>
            <a:endParaRPr lang="zh-CN" altLang="en-US"/>
          </a:p>
        </p:txBody>
      </p:sp>
      <p:sp>
        <p:nvSpPr>
          <p:cNvPr id="5" name="AutoShape 10"/>
          <p:cNvSpPr>
            <a:spLocks noChangeArrowheads="1"/>
          </p:cNvSpPr>
          <p:nvPr/>
        </p:nvSpPr>
        <p:spPr bwMode="auto">
          <a:xfrm>
            <a:off x="2250440" y="3795395"/>
            <a:ext cx="168275" cy="948690"/>
          </a:xfrm>
          <a:prstGeom prst="downArrow">
            <a:avLst>
              <a:gd name="adj1" fmla="val 50000"/>
              <a:gd name="adj2" fmla="val 224816"/>
            </a:avLst>
          </a:prstGeom>
          <a:solidFill>
            <a:schemeClr val="accent1"/>
          </a:solidFill>
          <a:ln w="9525">
            <a:solidFill>
              <a:schemeClr val="tx1"/>
            </a:solidFill>
            <a:miter lim="800000"/>
          </a:ln>
        </p:spPr>
        <p:txBody>
          <a:bodyPr vert="eaVert" wrap="none" anchor="ctr"/>
          <a:lstStyle/>
          <a:p>
            <a:endParaRPr lang="zh-CN" altLang="en-US"/>
          </a:p>
        </p:txBody>
      </p:sp>
      <p:sp>
        <p:nvSpPr>
          <p:cNvPr id="6" name="AutoShape 9"/>
          <p:cNvSpPr>
            <a:spLocks noChangeArrowheads="1"/>
          </p:cNvSpPr>
          <p:nvPr/>
        </p:nvSpPr>
        <p:spPr bwMode="auto">
          <a:xfrm>
            <a:off x="1872615" y="3870325"/>
            <a:ext cx="143510" cy="798830"/>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
        <p:nvSpPr>
          <p:cNvPr id="7" name="AutoShape 9"/>
          <p:cNvSpPr>
            <a:spLocks noChangeArrowheads="1"/>
          </p:cNvSpPr>
          <p:nvPr/>
        </p:nvSpPr>
        <p:spPr bwMode="auto">
          <a:xfrm>
            <a:off x="5532755" y="3040380"/>
            <a:ext cx="143510" cy="798830"/>
          </a:xfrm>
          <a:prstGeom prst="upArrow">
            <a:avLst>
              <a:gd name="adj1" fmla="val 50000"/>
              <a:gd name="adj2" fmla="val 233456"/>
            </a:avLst>
          </a:prstGeom>
          <a:solidFill>
            <a:srgbClr val="00CC00"/>
          </a:solidFill>
          <a:ln w="9525">
            <a:solidFill>
              <a:schemeClr val="tx1"/>
            </a:solidFill>
            <a:miter lim="800000"/>
          </a:ln>
        </p:spPr>
        <p:txBody>
          <a:bodyPr vert="eaVert" wrap="none" anchor="ctr"/>
          <a:lstStyle/>
          <a:p>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repeatCount="indefinite"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repeatCount="indefinite"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repeatCount="indefinite"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repeatCount="indefinite"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xit" presetSubtype="0" repeatCount="indefinite" fill="hold" grpId="0" nodeType="withEffect">
                                  <p:stCondLst>
                                    <p:cond delay="0"/>
                                  </p:stCondLst>
                                  <p:childTnLst>
                                    <p:animEffect transition="out" filter="fade">
                                      <p:cBhvr>
                                        <p:cTn id="26" dur="1000"/>
                                        <p:tgtEl>
                                          <p:spTgt spid="20"/>
                                        </p:tgtEl>
                                      </p:cBhvr>
                                    </p:animEffect>
                                    <p:anim calcmode="lin" valueType="num">
                                      <p:cBhvr>
                                        <p:cTn id="27" dur="1000"/>
                                        <p:tgtEl>
                                          <p:spTgt spid="20"/>
                                        </p:tgtEl>
                                        <p:attrNameLst>
                                          <p:attrName>ppt_x</p:attrName>
                                        </p:attrNameLst>
                                      </p:cBhvr>
                                      <p:tavLst>
                                        <p:tav tm="0">
                                          <p:val>
                                            <p:strVal val="ppt_x"/>
                                          </p:val>
                                        </p:tav>
                                        <p:tav tm="100000">
                                          <p:val>
                                            <p:strVal val="ppt_x"/>
                                          </p:val>
                                        </p:tav>
                                      </p:tavLst>
                                    </p:anim>
                                    <p:anim calcmode="lin" valueType="num">
                                      <p:cBhvr>
                                        <p:cTn id="28" dur="1000"/>
                                        <p:tgtEl>
                                          <p:spTgt spid="20"/>
                                        </p:tgtEl>
                                        <p:attrNameLst>
                                          <p:attrName>ppt_y</p:attrName>
                                        </p:attrNameLst>
                                      </p:cBhvr>
                                      <p:tavLst>
                                        <p:tav tm="0">
                                          <p:val>
                                            <p:strVal val="ppt_y"/>
                                          </p:val>
                                        </p:tav>
                                        <p:tav tm="100000">
                                          <p:val>
                                            <p:strVal val="ppt_y-.1"/>
                                          </p:val>
                                        </p:tav>
                                      </p:tavLst>
                                    </p:anim>
                                    <p:set>
                                      <p:cBhvr>
                                        <p:cTn id="29" dur="1" fill="hold">
                                          <p:stCondLst>
                                            <p:cond delay="999"/>
                                          </p:stCondLst>
                                        </p:cTn>
                                        <p:tgtEl>
                                          <p:spTgt spid="20"/>
                                        </p:tgtEl>
                                        <p:attrNameLst>
                                          <p:attrName>style.visibility</p:attrName>
                                        </p:attrNameLst>
                                      </p:cBhvr>
                                      <p:to>
                                        <p:strVal val="hidden"/>
                                      </p:to>
                                    </p:set>
                                  </p:childTnLst>
                                </p:cTn>
                              </p:par>
                              <p:par>
                                <p:cTn id="30" presetID="47" presetClass="exit" presetSubtype="0" repeatCount="indefinite" fill="hold" grpId="0" nodeType="withEffect">
                                  <p:stCondLst>
                                    <p:cond delay="0"/>
                                  </p:stCondLst>
                                  <p:childTnLst>
                                    <p:animEffect transition="out" filter="fade">
                                      <p:cBhvr>
                                        <p:cTn id="31" dur="1000"/>
                                        <p:tgtEl>
                                          <p:spTgt spid="6"/>
                                        </p:tgtEl>
                                      </p:cBhvr>
                                    </p:animEffect>
                                    <p:anim calcmode="lin" valueType="num">
                                      <p:cBhvr>
                                        <p:cTn id="32" dur="1000"/>
                                        <p:tgtEl>
                                          <p:spTgt spid="6"/>
                                        </p:tgtEl>
                                        <p:attrNameLst>
                                          <p:attrName>ppt_x</p:attrName>
                                        </p:attrNameLst>
                                      </p:cBhvr>
                                      <p:tavLst>
                                        <p:tav tm="0">
                                          <p:val>
                                            <p:strVal val="ppt_x"/>
                                          </p:val>
                                        </p:tav>
                                        <p:tav tm="100000">
                                          <p:val>
                                            <p:strVal val="ppt_x"/>
                                          </p:val>
                                        </p:tav>
                                      </p:tavLst>
                                    </p:anim>
                                    <p:anim calcmode="lin" valueType="num">
                                      <p:cBhvr>
                                        <p:cTn id="33" dur="1000"/>
                                        <p:tgtEl>
                                          <p:spTgt spid="6"/>
                                        </p:tgtEl>
                                        <p:attrNameLst>
                                          <p:attrName>ppt_y</p:attrName>
                                        </p:attrNameLst>
                                      </p:cBhvr>
                                      <p:tavLst>
                                        <p:tav tm="0">
                                          <p:val>
                                            <p:strVal val="ppt_y"/>
                                          </p:val>
                                        </p:tav>
                                        <p:tav tm="100000">
                                          <p:val>
                                            <p:strVal val="ppt_y-.1"/>
                                          </p:val>
                                        </p:tav>
                                      </p:tavLst>
                                    </p:anim>
                                    <p:set>
                                      <p:cBhvr>
                                        <p:cTn id="34" dur="1" fill="hold">
                                          <p:stCondLst>
                                            <p:cond delay="999"/>
                                          </p:stCondLst>
                                        </p:cTn>
                                        <p:tgtEl>
                                          <p:spTgt spid="6"/>
                                        </p:tgtEl>
                                        <p:attrNameLst>
                                          <p:attrName>style.visibility</p:attrName>
                                        </p:attrNameLst>
                                      </p:cBhvr>
                                      <p:to>
                                        <p:strVal val="hidden"/>
                                      </p:to>
                                    </p:set>
                                  </p:childTnLst>
                                </p:cTn>
                              </p:par>
                              <p:par>
                                <p:cTn id="35" presetID="47" presetClass="exit" presetSubtype="0" repeatCount="indefinite" fill="hold" grpId="0" nodeType="withEffect">
                                  <p:stCondLst>
                                    <p:cond delay="0"/>
                                  </p:stCondLst>
                                  <p:childTnLst>
                                    <p:animEffect transition="out" filter="fade">
                                      <p:cBhvr>
                                        <p:cTn id="36" dur="1000"/>
                                        <p:tgtEl>
                                          <p:spTgt spid="7"/>
                                        </p:tgtEl>
                                      </p:cBhvr>
                                    </p:animEffect>
                                    <p:anim calcmode="lin" valueType="num">
                                      <p:cBhvr>
                                        <p:cTn id="37" dur="1000"/>
                                        <p:tgtEl>
                                          <p:spTgt spid="7"/>
                                        </p:tgtEl>
                                        <p:attrNameLst>
                                          <p:attrName>ppt_x</p:attrName>
                                        </p:attrNameLst>
                                      </p:cBhvr>
                                      <p:tavLst>
                                        <p:tav tm="0">
                                          <p:val>
                                            <p:strVal val="ppt_x"/>
                                          </p:val>
                                        </p:tav>
                                        <p:tav tm="100000">
                                          <p:val>
                                            <p:strVal val="ppt_x"/>
                                          </p:val>
                                        </p:tav>
                                      </p:tavLst>
                                    </p:anim>
                                    <p:anim calcmode="lin" valueType="num">
                                      <p:cBhvr>
                                        <p:cTn id="38" dur="1000"/>
                                        <p:tgtEl>
                                          <p:spTgt spid="7"/>
                                        </p:tgtEl>
                                        <p:attrNameLst>
                                          <p:attrName>ppt_y</p:attrName>
                                        </p:attrNameLst>
                                      </p:cBhvr>
                                      <p:tavLst>
                                        <p:tav tm="0">
                                          <p:val>
                                            <p:strVal val="ppt_y"/>
                                          </p:val>
                                        </p:tav>
                                        <p:tav tm="100000">
                                          <p:val>
                                            <p:strVal val="ppt_y-.1"/>
                                          </p:val>
                                        </p:tav>
                                      </p:tavLst>
                                    </p:anim>
                                    <p:set>
                                      <p:cBhvr>
                                        <p:cTn id="39" dur="1" fill="hold">
                                          <p:stCondLst>
                                            <p:cond delay="999"/>
                                          </p:stCondLst>
                                        </p:cTn>
                                        <p:tgtEl>
                                          <p:spTgt spid="7"/>
                                        </p:tgtEl>
                                        <p:attrNameLst>
                                          <p:attrName>style.visibility</p:attrName>
                                        </p:attrNameLst>
                                      </p:cBhvr>
                                      <p:to>
                                        <p:strVal val="hidden"/>
                                      </p:to>
                                    </p:set>
                                  </p:childTnLst>
                                </p:cTn>
                              </p:par>
                              <p:par>
                                <p:cTn id="40" presetID="47" presetClass="exit" presetSubtype="0" repeatCount="indefinite" fill="hold" grpId="0" nodeType="withEffect">
                                  <p:stCondLst>
                                    <p:cond delay="0"/>
                                  </p:stCondLst>
                                  <p:childTnLst>
                                    <p:animEffect transition="out" filter="fade">
                                      <p:cBhvr>
                                        <p:cTn id="41" dur="1000"/>
                                        <p:tgtEl>
                                          <p:spTgt spid="24"/>
                                        </p:tgtEl>
                                      </p:cBhvr>
                                    </p:animEffect>
                                    <p:anim calcmode="lin" valueType="num">
                                      <p:cBhvr>
                                        <p:cTn id="42" dur="1000"/>
                                        <p:tgtEl>
                                          <p:spTgt spid="24"/>
                                        </p:tgtEl>
                                        <p:attrNameLst>
                                          <p:attrName>ppt_x</p:attrName>
                                        </p:attrNameLst>
                                      </p:cBhvr>
                                      <p:tavLst>
                                        <p:tav tm="0">
                                          <p:val>
                                            <p:strVal val="ppt_x"/>
                                          </p:val>
                                        </p:tav>
                                        <p:tav tm="100000">
                                          <p:val>
                                            <p:strVal val="ppt_x"/>
                                          </p:val>
                                        </p:tav>
                                      </p:tavLst>
                                    </p:anim>
                                    <p:anim calcmode="lin" valueType="num">
                                      <p:cBhvr>
                                        <p:cTn id="43" dur="1000"/>
                                        <p:tgtEl>
                                          <p:spTgt spid="24"/>
                                        </p:tgtEl>
                                        <p:attrNameLst>
                                          <p:attrName>ppt_y</p:attrName>
                                        </p:attrNameLst>
                                      </p:cBhvr>
                                      <p:tavLst>
                                        <p:tav tm="0">
                                          <p:val>
                                            <p:strVal val="ppt_y"/>
                                          </p:val>
                                        </p:tav>
                                        <p:tav tm="100000">
                                          <p:val>
                                            <p:strVal val="ppt_y-.1"/>
                                          </p:val>
                                        </p:tav>
                                      </p:tavLst>
                                    </p:anim>
                                    <p:set>
                                      <p:cBhvr>
                                        <p:cTn id="44"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animBg="1"/>
      <p:bldP spid="24" grpId="0" animBg="1"/>
      <p:bldP spid="3" grpId="0" bldLvl="0" animBg="1"/>
      <p:bldP spid="4" grpId="0" bldLvl="0" animBg="1"/>
      <p:bldP spid="5" grpId="0" bldLvl="0" animBg="1"/>
      <p:bldP spid="6" grpId="0" bldLvl="0" animBg="1"/>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17</a:t>
            </a:fld>
            <a:endParaRPr lang="zh-CN" altLang="en-US"/>
          </a:p>
        </p:txBody>
      </p:sp>
      <p:pic>
        <p:nvPicPr>
          <p:cNvPr id="7170" name="Picture 2"/>
          <p:cNvPicPr>
            <a:picLocks noChangeAspect="1" noChangeArrowheads="1"/>
          </p:cNvPicPr>
          <p:nvPr/>
        </p:nvPicPr>
        <p:blipFill>
          <a:blip r:embed="rId2"/>
          <a:srcRect/>
          <a:stretch>
            <a:fillRect/>
          </a:stretch>
        </p:blipFill>
        <p:spPr bwMode="auto">
          <a:xfrm>
            <a:off x="0" y="1802761"/>
            <a:ext cx="9144000" cy="3133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18</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596971" y="190005"/>
            <a:ext cx="7074489" cy="415635"/>
          </a:xfrm>
          <a:prstGeom prst="rect">
            <a:avLst/>
          </a:prstGeom>
          <a:solidFill>
            <a:srgbClr val="A6CAEE"/>
          </a:solidFill>
        </p:spPr>
        <p:txBody>
          <a:bodyPr/>
          <a:lstStyle/>
          <a:p>
            <a:r>
              <a:rPr lang="en-US" sz="2000" dirty="0" smtClean="0"/>
              <a:t>Working principle of swimming pool filter valve—</a:t>
            </a:r>
            <a:r>
              <a:rPr lang="en-US" sz="2000" dirty="0" smtClean="0">
                <a:solidFill>
                  <a:srgbClr val="0000FF"/>
                </a:solidFill>
              </a:rPr>
              <a:t>Waste</a:t>
            </a:r>
            <a:endParaRPr lang="zh-CN" altLang="en-US" sz="2000" dirty="0" smtClean="0">
              <a:solidFill>
                <a:srgbClr val="0000FF"/>
              </a:solidFill>
              <a:ea typeface="黑体" panose="02010609060101010101" pitchFamily="49" charset="-122"/>
            </a:endParaRPr>
          </a:p>
        </p:txBody>
      </p:sp>
      <p:pic>
        <p:nvPicPr>
          <p:cNvPr id="19" name="Picture 4" descr="“意万仕”塑料顶出沙缸-3"/>
          <p:cNvPicPr>
            <a:picLocks noChangeAspect="1" noChangeArrowheads="1"/>
          </p:cNvPicPr>
          <p:nvPr/>
        </p:nvPicPr>
        <p:blipFill>
          <a:blip r:embed="rId3"/>
          <a:srcRect/>
          <a:stretch>
            <a:fillRect/>
          </a:stretch>
        </p:blipFill>
        <p:spPr bwMode="auto">
          <a:xfrm>
            <a:off x="71438" y="1277938"/>
            <a:ext cx="4525962" cy="5022850"/>
          </a:xfrm>
          <a:prstGeom prst="rect">
            <a:avLst/>
          </a:prstGeom>
          <a:noFill/>
          <a:ln w="9525">
            <a:noFill/>
            <a:miter lim="800000"/>
            <a:headEnd/>
            <a:tailEnd/>
          </a:ln>
        </p:spPr>
      </p:pic>
      <p:sp>
        <p:nvSpPr>
          <p:cNvPr id="20" name="AutoShape 5"/>
          <p:cNvSpPr>
            <a:spLocks noChangeArrowheads="1"/>
          </p:cNvSpPr>
          <p:nvPr/>
        </p:nvSpPr>
        <p:spPr bwMode="auto">
          <a:xfrm>
            <a:off x="2374900" y="1854200"/>
            <a:ext cx="1584325" cy="215900"/>
          </a:xfrm>
          <a:prstGeom prst="leftArrow">
            <a:avLst>
              <a:gd name="adj1" fmla="val 50000"/>
              <a:gd name="adj2" fmla="val 183456"/>
            </a:avLst>
          </a:prstGeom>
          <a:solidFill>
            <a:schemeClr val="accent1"/>
          </a:solidFill>
          <a:ln w="9525">
            <a:solidFill>
              <a:schemeClr val="tx1"/>
            </a:solidFill>
            <a:miter lim="800000"/>
          </a:ln>
        </p:spPr>
        <p:txBody>
          <a:bodyPr wrap="none" anchor="ctr"/>
          <a:lstStyle/>
          <a:p>
            <a:endParaRPr lang="zh-CN" altLang="en-US"/>
          </a:p>
        </p:txBody>
      </p:sp>
      <p:sp>
        <p:nvSpPr>
          <p:cNvPr id="21" name="AutoShape 7"/>
          <p:cNvSpPr>
            <a:spLocks noChangeArrowheads="1"/>
          </p:cNvSpPr>
          <p:nvPr/>
        </p:nvSpPr>
        <p:spPr bwMode="auto">
          <a:xfrm>
            <a:off x="142875" y="2214563"/>
            <a:ext cx="1873250" cy="215900"/>
          </a:xfrm>
          <a:prstGeom prst="leftArrow">
            <a:avLst>
              <a:gd name="adj1" fmla="val 50000"/>
              <a:gd name="adj2" fmla="val 216912"/>
            </a:avLst>
          </a:prstGeom>
          <a:solidFill>
            <a:srgbClr val="00CC00"/>
          </a:solidFill>
          <a:ln w="9525">
            <a:solidFill>
              <a:schemeClr val="tx1"/>
            </a:solidFill>
            <a:miter lim="800000"/>
          </a:ln>
        </p:spPr>
        <p:txBody>
          <a:bodyPr wrap="none" anchor="ctr"/>
          <a:lstStyle/>
          <a:p>
            <a:endParaRPr lang="zh-CN" altLang="en-US"/>
          </a:p>
        </p:txBody>
      </p:sp>
      <p:pic>
        <p:nvPicPr>
          <p:cNvPr id="8194" name="Picture 2"/>
          <p:cNvPicPr>
            <a:picLocks noChangeAspect="1" noChangeArrowheads="1"/>
          </p:cNvPicPr>
          <p:nvPr/>
        </p:nvPicPr>
        <p:blipFill>
          <a:blip r:embed="rId4"/>
          <a:srcRect/>
          <a:stretch>
            <a:fillRect/>
          </a:stretch>
        </p:blipFill>
        <p:spPr bwMode="auto">
          <a:xfrm>
            <a:off x="5054992" y="2802145"/>
            <a:ext cx="1963325" cy="3509054"/>
          </a:xfrm>
          <a:prstGeom prst="rect">
            <a:avLst/>
          </a:prstGeom>
          <a:noFill/>
          <a:ln w="9525">
            <a:noFill/>
            <a:miter lim="800000"/>
            <a:headEnd/>
            <a:tailEnd/>
          </a:ln>
          <a:effectLst/>
        </p:spPr>
      </p:pic>
      <p:sp>
        <p:nvSpPr>
          <p:cNvPr id="22" name="AutoShape 5"/>
          <p:cNvSpPr>
            <a:spLocks noChangeArrowheads="1"/>
          </p:cNvSpPr>
          <p:nvPr/>
        </p:nvSpPr>
        <p:spPr bwMode="auto">
          <a:xfrm rot="5400000">
            <a:off x="5213985" y="5101590"/>
            <a:ext cx="837565" cy="185420"/>
          </a:xfrm>
          <a:prstGeom prst="leftArrow">
            <a:avLst>
              <a:gd name="adj1" fmla="val 50000"/>
              <a:gd name="adj2" fmla="val 183072"/>
            </a:avLst>
          </a:prstGeom>
          <a:solidFill>
            <a:schemeClr val="accent1"/>
          </a:solidFill>
          <a:ln w="9525">
            <a:solidFill>
              <a:schemeClr val="tx1"/>
            </a:solidFill>
            <a:miter lim="800000"/>
          </a:ln>
        </p:spPr>
        <p:txBody>
          <a:bodyPr wrap="none" anchor="ctr"/>
          <a:lstStyle/>
          <a:p>
            <a:endParaRPr lang="zh-CN" altLang="en-US"/>
          </a:p>
        </p:txBody>
      </p:sp>
      <p:sp>
        <p:nvSpPr>
          <p:cNvPr id="23" name="AutoShape 8"/>
          <p:cNvSpPr>
            <a:spLocks noChangeArrowheads="1"/>
          </p:cNvSpPr>
          <p:nvPr/>
        </p:nvSpPr>
        <p:spPr bwMode="auto">
          <a:xfrm>
            <a:off x="5503261" y="3189605"/>
            <a:ext cx="184830" cy="792163"/>
          </a:xfrm>
          <a:prstGeom prst="upArrow">
            <a:avLst>
              <a:gd name="adj1" fmla="val 50000"/>
              <a:gd name="adj2" fmla="val 233618"/>
            </a:avLst>
          </a:prstGeom>
          <a:solidFill>
            <a:srgbClr val="00CC00"/>
          </a:solidFill>
          <a:ln w="9525">
            <a:solidFill>
              <a:schemeClr val="tx1"/>
            </a:solidFill>
            <a:miter lim="800000"/>
          </a:ln>
        </p:spPr>
        <p:txBody>
          <a:bodyPr vert="eaVert" wrap="none" anchor="ctr"/>
          <a:lstStyle/>
          <a:p>
            <a:endParaRPr lang="zh-CN" altLang="en-US"/>
          </a:p>
        </p:txBody>
      </p:sp>
      <p:sp>
        <p:nvSpPr>
          <p:cNvPr id="24" name="圆角矩形 24"/>
          <p:cNvSpPr>
            <a:spLocks noChangeArrowheads="1"/>
          </p:cNvSpPr>
          <p:nvPr/>
        </p:nvSpPr>
        <p:spPr bwMode="auto">
          <a:xfrm>
            <a:off x="4950150" y="1641561"/>
            <a:ext cx="3913188" cy="709696"/>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nchor="ctr">
            <a:spAutoFit/>
          </a:bodyPr>
          <a:lstStyle/>
          <a:p>
            <a:pPr>
              <a:lnSpc>
                <a:spcPct val="120000"/>
              </a:lnSpc>
              <a:defRPr/>
            </a:pPr>
            <a:r>
              <a:rPr lang="en-US" altLang="zh-CN" sz="1600" dirty="0" smtClean="0"/>
              <a:t>Application: releasing water from swimming pool.</a:t>
            </a:r>
            <a:endParaRPr lang="en-US" altLang="zh-CN" sz="1600" dirty="0"/>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repeatCount="indefinite" fill="hold" grpId="0" nodeType="withEffect">
                                  <p:stCondLst>
                                    <p:cond delay="0"/>
                                  </p:stCondLst>
                                  <p:childTnLst>
                                    <p:animEffect transition="out" filter="fade">
                                      <p:cBhvr>
                                        <p:cTn id="6" dur="1000"/>
                                        <p:tgtEl>
                                          <p:spTgt spid="23"/>
                                        </p:tgtEl>
                                      </p:cBhvr>
                                    </p:animEffect>
                                    <p:anim calcmode="lin" valueType="num">
                                      <p:cBhvr>
                                        <p:cTn id="7" dur="1000"/>
                                        <p:tgtEl>
                                          <p:spTgt spid="23"/>
                                        </p:tgtEl>
                                        <p:attrNameLst>
                                          <p:attrName>ppt_x</p:attrName>
                                        </p:attrNameLst>
                                      </p:cBhvr>
                                      <p:tavLst>
                                        <p:tav tm="0">
                                          <p:val>
                                            <p:strVal val="ppt_x"/>
                                          </p:val>
                                        </p:tav>
                                        <p:tav tm="100000">
                                          <p:val>
                                            <p:strVal val="ppt_x"/>
                                          </p:val>
                                        </p:tav>
                                      </p:tavLst>
                                    </p:anim>
                                    <p:anim calcmode="lin" valueType="num">
                                      <p:cBhvr>
                                        <p:cTn id="8" dur="1000"/>
                                        <p:tgtEl>
                                          <p:spTgt spid="23"/>
                                        </p:tgtEl>
                                        <p:attrNameLst>
                                          <p:attrName>ppt_y</p:attrName>
                                        </p:attrNameLst>
                                      </p:cBhvr>
                                      <p:tavLst>
                                        <p:tav tm="0">
                                          <p:val>
                                            <p:strVal val="ppt_y"/>
                                          </p:val>
                                        </p:tav>
                                        <p:tav tm="100000">
                                          <p:val>
                                            <p:strVal val="ppt_y-.1"/>
                                          </p:val>
                                        </p:tav>
                                      </p:tavLst>
                                    </p:anim>
                                    <p:set>
                                      <p:cBhvr>
                                        <p:cTn id="9" dur="1" fill="hold">
                                          <p:stCondLst>
                                            <p:cond delay="999"/>
                                          </p:stCondLst>
                                        </p:cTn>
                                        <p:tgtEl>
                                          <p:spTgt spid="23"/>
                                        </p:tgtEl>
                                        <p:attrNameLst>
                                          <p:attrName>style.visibility</p:attrName>
                                        </p:attrNameLst>
                                      </p:cBhvr>
                                      <p:to>
                                        <p:strVal val="hidden"/>
                                      </p:to>
                                    </p:set>
                                  </p:childTnLst>
                                </p:cTn>
                              </p:par>
                              <p:par>
                                <p:cTn id="10" presetID="47" presetClass="exit" presetSubtype="0" repeatCount="indefinite" fill="hold" grpId="0" nodeType="withEffect">
                                  <p:stCondLst>
                                    <p:cond delay="0"/>
                                  </p:stCondLst>
                                  <p:childTnLst>
                                    <p:animEffect transition="out" filter="fade">
                                      <p:cBhvr>
                                        <p:cTn id="11" dur="1000"/>
                                        <p:tgtEl>
                                          <p:spTgt spid="22"/>
                                        </p:tgtEl>
                                      </p:cBhvr>
                                    </p:animEffect>
                                    <p:anim calcmode="lin" valueType="num">
                                      <p:cBhvr>
                                        <p:cTn id="12" dur="1000"/>
                                        <p:tgtEl>
                                          <p:spTgt spid="22"/>
                                        </p:tgtEl>
                                        <p:attrNameLst>
                                          <p:attrName>ppt_x</p:attrName>
                                        </p:attrNameLst>
                                      </p:cBhvr>
                                      <p:tavLst>
                                        <p:tav tm="0">
                                          <p:val>
                                            <p:strVal val="ppt_x"/>
                                          </p:val>
                                        </p:tav>
                                        <p:tav tm="100000">
                                          <p:val>
                                            <p:strVal val="ppt_x"/>
                                          </p:val>
                                        </p:tav>
                                      </p:tavLst>
                                    </p:anim>
                                    <p:anim calcmode="lin" valueType="num">
                                      <p:cBhvr>
                                        <p:cTn id="13" dur="1000"/>
                                        <p:tgtEl>
                                          <p:spTgt spid="22"/>
                                        </p:tgtEl>
                                        <p:attrNameLst>
                                          <p:attrName>ppt_y</p:attrName>
                                        </p:attrNameLst>
                                      </p:cBhvr>
                                      <p:tavLst>
                                        <p:tav tm="0">
                                          <p:val>
                                            <p:strVal val="ppt_y"/>
                                          </p:val>
                                        </p:tav>
                                        <p:tav tm="100000">
                                          <p:val>
                                            <p:strVal val="ppt_y-.1"/>
                                          </p:val>
                                        </p:tav>
                                      </p:tavLst>
                                    </p:anim>
                                    <p:set>
                                      <p:cBhvr>
                                        <p:cTn id="14" dur="1" fill="hold">
                                          <p:stCondLst>
                                            <p:cond delay="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19</a:t>
            </a:fld>
            <a:endParaRPr lang="zh-CN" altLang="en-US"/>
          </a:p>
        </p:txBody>
      </p:sp>
      <p:pic>
        <p:nvPicPr>
          <p:cNvPr id="9218" name="Picture 2"/>
          <p:cNvPicPr>
            <a:picLocks noChangeAspect="1" noChangeArrowheads="1"/>
          </p:cNvPicPr>
          <p:nvPr/>
        </p:nvPicPr>
        <p:blipFill>
          <a:blip r:embed="rId2"/>
          <a:srcRect/>
          <a:stretch>
            <a:fillRect/>
          </a:stretch>
        </p:blipFill>
        <p:spPr bwMode="auto">
          <a:xfrm>
            <a:off x="1" y="1866900"/>
            <a:ext cx="914400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20</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标题 21"/>
          <p:cNvSpPr txBox="1"/>
          <p:nvPr/>
        </p:nvSpPr>
        <p:spPr>
          <a:xfrm>
            <a:off x="596971" y="190005"/>
            <a:ext cx="7074489" cy="415635"/>
          </a:xfrm>
          <a:prstGeom prst="rect">
            <a:avLst/>
          </a:prstGeom>
          <a:solidFill>
            <a:srgbClr val="A6CAEE"/>
          </a:solidFill>
        </p:spPr>
        <p:txBody>
          <a:bodyPr/>
          <a:lstStyle/>
          <a:p>
            <a:r>
              <a:rPr lang="en-US" sz="2000" dirty="0" smtClean="0"/>
              <a:t>Working principle of swimming pool filter valve—</a:t>
            </a:r>
            <a:r>
              <a:rPr lang="en-US" altLang="zh-CN" sz="2000" dirty="0" smtClean="0">
                <a:solidFill>
                  <a:srgbClr val="0000FF"/>
                </a:solidFill>
                <a:latin typeface="+mn-ea"/>
              </a:rPr>
              <a:t>RECIRC</a:t>
            </a:r>
            <a:r>
              <a:rPr lang="en-US" altLang="zh-CN" sz="2000" dirty="0" smtClean="0">
                <a:solidFill>
                  <a:schemeClr val="dk1"/>
                </a:solidFill>
                <a:latin typeface="+mn-ea"/>
              </a:rPr>
              <a:t>.</a:t>
            </a:r>
            <a:endParaRPr lang="zh-CN" altLang="en-US" sz="2000" dirty="0" smtClean="0">
              <a:solidFill>
                <a:schemeClr val="dk1"/>
              </a:solidFill>
              <a:latin typeface="+mn-ea"/>
            </a:endParaRPr>
          </a:p>
          <a:p>
            <a:endParaRPr lang="zh-CN" altLang="en-US" sz="2000" dirty="0" smtClean="0">
              <a:solidFill>
                <a:srgbClr val="0000FF"/>
              </a:solidFill>
              <a:ea typeface="黑体" panose="02010609060101010101" pitchFamily="49" charset="-122"/>
            </a:endParaRPr>
          </a:p>
        </p:txBody>
      </p:sp>
      <p:pic>
        <p:nvPicPr>
          <p:cNvPr id="22" name="Picture 4" descr="“意万仕”塑料顶出沙缸-3"/>
          <p:cNvPicPr>
            <a:picLocks noChangeAspect="1" noChangeArrowheads="1"/>
          </p:cNvPicPr>
          <p:nvPr/>
        </p:nvPicPr>
        <p:blipFill>
          <a:blip r:embed="rId3"/>
          <a:srcRect/>
          <a:stretch>
            <a:fillRect/>
          </a:stretch>
        </p:blipFill>
        <p:spPr bwMode="auto">
          <a:xfrm>
            <a:off x="69850" y="1335088"/>
            <a:ext cx="4525963" cy="5022850"/>
          </a:xfrm>
          <a:prstGeom prst="rect">
            <a:avLst/>
          </a:prstGeom>
          <a:noFill/>
          <a:ln w="9525">
            <a:noFill/>
            <a:miter lim="800000"/>
            <a:headEnd/>
            <a:tailEnd/>
          </a:ln>
        </p:spPr>
      </p:pic>
      <p:sp>
        <p:nvSpPr>
          <p:cNvPr id="23" name="AutoShape 5"/>
          <p:cNvSpPr>
            <a:spLocks noChangeArrowheads="1"/>
          </p:cNvSpPr>
          <p:nvPr/>
        </p:nvSpPr>
        <p:spPr bwMode="auto">
          <a:xfrm>
            <a:off x="2373313" y="1911350"/>
            <a:ext cx="1584325" cy="215900"/>
          </a:xfrm>
          <a:prstGeom prst="leftArrow">
            <a:avLst>
              <a:gd name="adj1" fmla="val 50000"/>
              <a:gd name="adj2" fmla="val 183456"/>
            </a:avLst>
          </a:prstGeom>
          <a:solidFill>
            <a:schemeClr val="accent1"/>
          </a:solidFill>
          <a:ln w="9525">
            <a:solidFill>
              <a:schemeClr val="tx1"/>
            </a:solidFill>
            <a:miter lim="800000"/>
          </a:ln>
        </p:spPr>
        <p:txBody>
          <a:bodyPr wrap="none" anchor="ctr"/>
          <a:lstStyle/>
          <a:p>
            <a:endParaRPr lang="zh-CN" altLang="en-US"/>
          </a:p>
        </p:txBody>
      </p:sp>
      <p:sp>
        <p:nvSpPr>
          <p:cNvPr id="24" name="AutoShape 7"/>
          <p:cNvSpPr>
            <a:spLocks noChangeArrowheads="1"/>
          </p:cNvSpPr>
          <p:nvPr/>
        </p:nvSpPr>
        <p:spPr bwMode="auto">
          <a:xfrm>
            <a:off x="2301875" y="2343150"/>
            <a:ext cx="1800225" cy="215900"/>
          </a:xfrm>
          <a:prstGeom prst="rightArrow">
            <a:avLst>
              <a:gd name="adj1" fmla="val 50000"/>
              <a:gd name="adj2" fmla="val 208456"/>
            </a:avLst>
          </a:prstGeom>
          <a:solidFill>
            <a:srgbClr val="00CC00"/>
          </a:solidFill>
          <a:ln w="9525">
            <a:solidFill>
              <a:schemeClr val="tx1"/>
            </a:solidFill>
            <a:miter lim="800000"/>
          </a:ln>
        </p:spPr>
        <p:txBody>
          <a:bodyPr wrap="none" anchor="ctr"/>
          <a:lstStyle/>
          <a:p>
            <a:endParaRPr lang="zh-CN" altLang="en-US"/>
          </a:p>
        </p:txBody>
      </p:sp>
      <p:pic>
        <p:nvPicPr>
          <p:cNvPr id="10242" name="Picture 2"/>
          <p:cNvPicPr>
            <a:picLocks noChangeAspect="1" noChangeArrowheads="1"/>
          </p:cNvPicPr>
          <p:nvPr/>
        </p:nvPicPr>
        <p:blipFill>
          <a:blip r:embed="rId4"/>
          <a:srcRect/>
          <a:stretch>
            <a:fillRect/>
          </a:stretch>
        </p:blipFill>
        <p:spPr bwMode="auto">
          <a:xfrm>
            <a:off x="5012130" y="2253220"/>
            <a:ext cx="2260372" cy="4088204"/>
          </a:xfrm>
          <a:prstGeom prst="rect">
            <a:avLst/>
          </a:prstGeom>
          <a:noFill/>
          <a:ln w="9525">
            <a:noFill/>
            <a:miter lim="800000"/>
            <a:headEnd/>
            <a:tailEnd/>
          </a:ln>
          <a:effectLst/>
        </p:spPr>
      </p:pic>
      <p:sp>
        <p:nvSpPr>
          <p:cNvPr id="25" name="AutoShape 5"/>
          <p:cNvSpPr>
            <a:spLocks noChangeArrowheads="1"/>
          </p:cNvSpPr>
          <p:nvPr/>
        </p:nvSpPr>
        <p:spPr bwMode="auto">
          <a:xfrm rot="5400000">
            <a:off x="5567632" y="4975061"/>
            <a:ext cx="684212" cy="198354"/>
          </a:xfrm>
          <a:prstGeom prst="leftArrow">
            <a:avLst>
              <a:gd name="adj1" fmla="val 50000"/>
              <a:gd name="adj2" fmla="val 183072"/>
            </a:avLst>
          </a:prstGeom>
          <a:solidFill>
            <a:schemeClr val="accent1"/>
          </a:solidFill>
          <a:ln w="9525">
            <a:solidFill>
              <a:schemeClr val="tx1"/>
            </a:solidFill>
            <a:miter lim="800000"/>
          </a:ln>
        </p:spPr>
        <p:txBody>
          <a:bodyPr wrap="none" anchor="ctr"/>
          <a:lstStyle/>
          <a:p>
            <a:endParaRPr lang="zh-CN" altLang="en-US"/>
          </a:p>
        </p:txBody>
      </p:sp>
      <p:sp>
        <p:nvSpPr>
          <p:cNvPr id="26" name="AutoShape 8"/>
          <p:cNvSpPr>
            <a:spLocks noChangeArrowheads="1"/>
          </p:cNvSpPr>
          <p:nvPr/>
        </p:nvSpPr>
        <p:spPr bwMode="auto">
          <a:xfrm rot="10800000">
            <a:off x="6586847" y="4580618"/>
            <a:ext cx="169662" cy="792163"/>
          </a:xfrm>
          <a:prstGeom prst="upArrow">
            <a:avLst>
              <a:gd name="adj1" fmla="val 50000"/>
              <a:gd name="adj2" fmla="val 233618"/>
            </a:avLst>
          </a:prstGeom>
          <a:solidFill>
            <a:srgbClr val="00CC00"/>
          </a:solidFill>
          <a:ln w="9525">
            <a:solidFill>
              <a:schemeClr val="tx1"/>
            </a:solidFill>
            <a:miter lim="800000"/>
          </a:ln>
        </p:spPr>
        <p:txBody>
          <a:bodyPr vert="eaVert" wrap="none" anchor="ctr"/>
          <a:lstStyle/>
          <a:p>
            <a:endParaRPr lang="zh-CN" altLang="en-US"/>
          </a:p>
        </p:txBody>
      </p:sp>
      <p:sp>
        <p:nvSpPr>
          <p:cNvPr id="27" name="圆角矩形 24"/>
          <p:cNvSpPr>
            <a:spLocks noChangeArrowheads="1"/>
          </p:cNvSpPr>
          <p:nvPr/>
        </p:nvSpPr>
        <p:spPr bwMode="auto">
          <a:xfrm>
            <a:off x="4756583" y="1413927"/>
            <a:ext cx="4387417" cy="607397"/>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en-US" sz="1600" dirty="0" smtClean="0"/>
              <a:t>Application: </a:t>
            </a:r>
            <a:r>
              <a:rPr lang="en-US" altLang="zh-CN" sz="1600" dirty="0" smtClean="0">
                <a:latin typeface="+mn-ea"/>
              </a:rPr>
              <a:t>RECIRC.</a:t>
            </a:r>
            <a:r>
              <a:rPr lang="en-US" sz="1600" dirty="0" smtClean="0"/>
              <a:t>, suitable for where there is no need to filter pool water.</a:t>
            </a:r>
            <a:endParaRPr lang="zh-CN" altLang="en-US" sz="1600" dirty="0"/>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repeatCount="indefinite" fill="hold" grpId="0" nodeType="withEffect">
                                  <p:stCondLst>
                                    <p:cond delay="0"/>
                                  </p:stCondLst>
                                  <p:childTnLst>
                                    <p:animEffect transition="out" filter="fade">
                                      <p:cBhvr>
                                        <p:cTn id="6" dur="1000"/>
                                        <p:tgtEl>
                                          <p:spTgt spid="25"/>
                                        </p:tgtEl>
                                      </p:cBhvr>
                                    </p:animEffect>
                                    <p:anim calcmode="lin" valueType="num">
                                      <p:cBhvr>
                                        <p:cTn id="7" dur="1000"/>
                                        <p:tgtEl>
                                          <p:spTgt spid="25"/>
                                        </p:tgtEl>
                                        <p:attrNameLst>
                                          <p:attrName>ppt_x</p:attrName>
                                        </p:attrNameLst>
                                      </p:cBhvr>
                                      <p:tavLst>
                                        <p:tav tm="0">
                                          <p:val>
                                            <p:strVal val="ppt_x"/>
                                          </p:val>
                                        </p:tav>
                                        <p:tav tm="100000">
                                          <p:val>
                                            <p:strVal val="ppt_x"/>
                                          </p:val>
                                        </p:tav>
                                      </p:tavLst>
                                    </p:anim>
                                    <p:anim calcmode="lin" valueType="num">
                                      <p:cBhvr>
                                        <p:cTn id="8" dur="1000"/>
                                        <p:tgtEl>
                                          <p:spTgt spid="25"/>
                                        </p:tgtEl>
                                        <p:attrNameLst>
                                          <p:attrName>ppt_y</p:attrName>
                                        </p:attrNameLst>
                                      </p:cBhvr>
                                      <p:tavLst>
                                        <p:tav tm="0">
                                          <p:val>
                                            <p:strVal val="ppt_y"/>
                                          </p:val>
                                        </p:tav>
                                        <p:tav tm="100000">
                                          <p:val>
                                            <p:strVal val="ppt_y-.1"/>
                                          </p:val>
                                        </p:tav>
                                      </p:tavLst>
                                    </p:anim>
                                    <p:set>
                                      <p:cBhvr>
                                        <p:cTn id="9" dur="1" fill="hold">
                                          <p:stCondLst>
                                            <p:cond delay="999"/>
                                          </p:stCondLst>
                                        </p:cTn>
                                        <p:tgtEl>
                                          <p:spTgt spid="25"/>
                                        </p:tgtEl>
                                        <p:attrNameLst>
                                          <p:attrName>style.visibility</p:attrName>
                                        </p:attrNameLst>
                                      </p:cBhvr>
                                      <p:to>
                                        <p:strVal val="hidden"/>
                                      </p:to>
                                    </p:set>
                                  </p:childTnLst>
                                </p:cTn>
                              </p:par>
                              <p:par>
                                <p:cTn id="10" presetID="47" presetClass="entr" presetSubtype="0" repeatCount="indefinite"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21</a:t>
            </a:fld>
            <a:endParaRPr lang="zh-CN" altLang="en-US"/>
          </a:p>
        </p:txBody>
      </p:sp>
      <p:pic>
        <p:nvPicPr>
          <p:cNvPr id="12290" name="Picture 2"/>
          <p:cNvPicPr>
            <a:picLocks noChangeAspect="1" noChangeArrowheads="1"/>
          </p:cNvPicPr>
          <p:nvPr/>
        </p:nvPicPr>
        <p:blipFill>
          <a:blip r:embed="rId2"/>
          <a:srcRect/>
          <a:stretch>
            <a:fillRect/>
          </a:stretch>
        </p:blipFill>
        <p:spPr bwMode="auto">
          <a:xfrm>
            <a:off x="150421" y="1959676"/>
            <a:ext cx="8839200" cy="3009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22</a:t>
            </a:fld>
            <a:endParaRPr lang="zh-CN" altLang="en-US"/>
          </a:p>
        </p:txBody>
      </p:sp>
      <p:grpSp>
        <p:nvGrpSpPr>
          <p:cNvPr id="2" name="组合 59"/>
          <p:cNvGrpSpPr/>
          <p:nvPr/>
        </p:nvGrpSpPr>
        <p:grpSpPr>
          <a:xfrm rot="17100000">
            <a:off x="199545" y="214058"/>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21"/>
          <p:cNvSpPr txBox="1"/>
          <p:nvPr/>
        </p:nvSpPr>
        <p:spPr>
          <a:xfrm>
            <a:off x="596971" y="190005"/>
            <a:ext cx="7074489" cy="415635"/>
          </a:xfrm>
          <a:prstGeom prst="rect">
            <a:avLst/>
          </a:prstGeom>
          <a:solidFill>
            <a:srgbClr val="A6CAEE"/>
          </a:solidFill>
        </p:spPr>
        <p:txBody>
          <a:bodyPr/>
          <a:lstStyle/>
          <a:p>
            <a:r>
              <a:rPr lang="en-US" sz="2000" dirty="0" smtClean="0"/>
              <a:t>Working principle of swimming pool filter valve—</a:t>
            </a:r>
            <a:r>
              <a:rPr lang="en-US" altLang="zh-CN" sz="2000" dirty="0" smtClean="0">
                <a:solidFill>
                  <a:srgbClr val="0000FF"/>
                </a:solidFill>
                <a:latin typeface="+mn-ea"/>
              </a:rPr>
              <a:t>Closed</a:t>
            </a:r>
            <a:endParaRPr lang="zh-CN" altLang="en-US" sz="2000" dirty="0" smtClean="0">
              <a:solidFill>
                <a:schemeClr val="dk1"/>
              </a:solidFill>
              <a:latin typeface="+mn-ea"/>
            </a:endParaRPr>
          </a:p>
          <a:p>
            <a:endParaRPr lang="zh-CN" altLang="en-US" sz="2000" dirty="0" smtClean="0">
              <a:solidFill>
                <a:srgbClr val="0000FF"/>
              </a:solidFill>
              <a:ea typeface="黑体" panose="02010609060101010101" pitchFamily="49" charset="-122"/>
            </a:endParaRPr>
          </a:p>
        </p:txBody>
      </p:sp>
      <p:pic>
        <p:nvPicPr>
          <p:cNvPr id="10" name="Picture 4" descr="“意万仕”塑料顶出沙缸-3"/>
          <p:cNvPicPr>
            <a:picLocks noChangeAspect="1" noChangeArrowheads="1"/>
          </p:cNvPicPr>
          <p:nvPr/>
        </p:nvPicPr>
        <p:blipFill>
          <a:blip r:embed="rId3"/>
          <a:srcRect/>
          <a:stretch>
            <a:fillRect/>
          </a:stretch>
        </p:blipFill>
        <p:spPr bwMode="auto">
          <a:xfrm>
            <a:off x="144463" y="1277938"/>
            <a:ext cx="4525962" cy="5022850"/>
          </a:xfrm>
          <a:prstGeom prst="rect">
            <a:avLst/>
          </a:prstGeom>
          <a:noFill/>
          <a:ln w="9525">
            <a:noFill/>
            <a:miter lim="800000"/>
            <a:headEnd/>
            <a:tailEnd/>
          </a:ln>
        </p:spPr>
      </p:pic>
      <p:pic>
        <p:nvPicPr>
          <p:cNvPr id="11266" name="Picture 2"/>
          <p:cNvPicPr>
            <a:picLocks noChangeAspect="1" noChangeArrowheads="1"/>
          </p:cNvPicPr>
          <p:nvPr/>
        </p:nvPicPr>
        <p:blipFill>
          <a:blip r:embed="rId4"/>
          <a:srcRect/>
          <a:stretch>
            <a:fillRect/>
          </a:stretch>
        </p:blipFill>
        <p:spPr bwMode="auto">
          <a:xfrm>
            <a:off x="5071506" y="2919537"/>
            <a:ext cx="2280974" cy="3386261"/>
          </a:xfrm>
          <a:prstGeom prst="rect">
            <a:avLst/>
          </a:prstGeom>
          <a:noFill/>
          <a:ln w="9525">
            <a:noFill/>
            <a:miter lim="800000"/>
            <a:headEnd/>
            <a:tailEnd/>
          </a:ln>
          <a:effectLst/>
        </p:spPr>
      </p:pic>
      <p:sp>
        <p:nvSpPr>
          <p:cNvPr id="12" name="圆角矩形 24"/>
          <p:cNvSpPr>
            <a:spLocks noChangeArrowheads="1"/>
          </p:cNvSpPr>
          <p:nvPr/>
        </p:nvSpPr>
        <p:spPr bwMode="auto">
          <a:xfrm>
            <a:off x="4712442" y="1555792"/>
            <a:ext cx="4431558" cy="607397"/>
          </a:xfrm>
          <a:prstGeom prst="roundRect">
            <a:avLst>
              <a:gd name="adj" fmla="val 7741"/>
            </a:avLst>
          </a:prstGeom>
          <a:solidFill>
            <a:schemeClr val="accent1">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en-US" sz="1600" dirty="0" smtClean="0"/>
              <a:t>Application: filter tank is stopped to use, water pump is closed.</a:t>
            </a:r>
            <a:endParaRPr lang="zh-CN" altLang="en-US" sz="1600" dirty="0"/>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23</a:t>
            </a:fld>
            <a:endParaRPr lang="zh-CN" altLang="en-US"/>
          </a:p>
        </p:txBody>
      </p:sp>
      <p:pic>
        <p:nvPicPr>
          <p:cNvPr id="13314" name="Picture 2"/>
          <p:cNvPicPr>
            <a:picLocks noChangeAspect="1" noChangeArrowheads="1"/>
          </p:cNvPicPr>
          <p:nvPr/>
        </p:nvPicPr>
        <p:blipFill>
          <a:blip r:embed="rId2"/>
          <a:srcRect/>
          <a:stretch>
            <a:fillRect/>
          </a:stretch>
        </p:blipFill>
        <p:spPr bwMode="auto">
          <a:xfrm>
            <a:off x="204788" y="1938338"/>
            <a:ext cx="8732837" cy="2981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24</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357188" y="4357688"/>
            <a:ext cx="8174037" cy="727075"/>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eaLnBrk="1" hangingPunct="1">
              <a:defRPr/>
            </a:pPr>
            <a:endParaRPr lang="en-US" altLang="zh-CN" sz="2000" dirty="0">
              <a:solidFill>
                <a:schemeClr val="tx1"/>
              </a:solidFill>
              <a:ea typeface="方正兰亭黑_GBK" pitchFamily="2" charset="-122"/>
            </a:endParaRPr>
          </a:p>
        </p:txBody>
      </p:sp>
      <p:sp>
        <p:nvSpPr>
          <p:cNvPr id="18" name="标题 21"/>
          <p:cNvSpPr txBox="1"/>
          <p:nvPr/>
        </p:nvSpPr>
        <p:spPr>
          <a:xfrm>
            <a:off x="596971" y="190005"/>
            <a:ext cx="7074489" cy="415635"/>
          </a:xfrm>
          <a:prstGeom prst="rect">
            <a:avLst/>
          </a:prstGeom>
          <a:solidFill>
            <a:srgbClr val="A6CAEE"/>
          </a:solidFill>
        </p:spPr>
        <p:txBody>
          <a:bodyPr/>
          <a:lstStyle/>
          <a:p>
            <a:r>
              <a:rPr lang="en-US" altLang="zh-CN" sz="2400" dirty="0" smtClean="0">
                <a:latin typeface="Arial" pitchFamily="34" charset="0"/>
                <a:ea typeface="黑体" panose="02010609060101010101" pitchFamily="49" charset="-122"/>
                <a:cs typeface="Arial" pitchFamily="34" charset="0"/>
              </a:rPr>
              <a:t>Different functions of valve and meaning of pointer</a:t>
            </a:r>
            <a:endParaRPr lang="zh-CN" altLang="en-US" sz="2400" dirty="0" smtClean="0">
              <a:latin typeface="Arial" pitchFamily="34" charset="0"/>
              <a:ea typeface="黑体" panose="02010609060101010101" pitchFamily="49" charset="-122"/>
              <a:cs typeface="Arial" pitchFamily="34" charset="0"/>
            </a:endParaRPr>
          </a:p>
          <a:p>
            <a:endParaRPr lang="zh-CN" altLang="en-US" sz="2000" dirty="0" smtClean="0">
              <a:solidFill>
                <a:srgbClr val="0000FF"/>
              </a:solidFill>
              <a:ea typeface="黑体" panose="02010609060101010101" pitchFamily="49" charset="-122"/>
            </a:endParaRPr>
          </a:p>
        </p:txBody>
      </p:sp>
      <p:sp>
        <p:nvSpPr>
          <p:cNvPr id="19" name="圆角矩形 24"/>
          <p:cNvSpPr>
            <a:spLocks noChangeArrowheads="1"/>
          </p:cNvSpPr>
          <p:nvPr/>
        </p:nvSpPr>
        <p:spPr bwMode="auto">
          <a:xfrm>
            <a:off x="360363" y="917575"/>
            <a:ext cx="3816350" cy="4769596"/>
          </a:xfrm>
          <a:prstGeom prst="roundRect">
            <a:avLst>
              <a:gd name="adj" fmla="val 7741"/>
            </a:avLst>
          </a:prstGeom>
          <a:solidFill>
            <a:schemeClr val="bg1"/>
          </a:solidFill>
          <a:ln w="9525" cmpd="sng">
            <a:solidFill>
              <a:srgbClr val="D9D9D9"/>
            </a:solidFill>
            <a:round/>
          </a:ln>
          <a:effectLst>
            <a:outerShdw dist="23000" dir="5400000" algn="ctr" rotWithShape="0">
              <a:srgbClr val="000000">
                <a:alpha val="34000"/>
              </a:srgbClr>
            </a:outerShdw>
          </a:effectLst>
        </p:spPr>
        <p:txBody>
          <a:bodyPr anchor="ctr">
            <a:spAutoFit/>
          </a:bodyPr>
          <a:lstStyle/>
          <a:p>
            <a:pPr eaLnBrk="0" hangingPunct="0">
              <a:lnSpc>
                <a:spcPct val="120000"/>
              </a:lnSpc>
              <a:defRPr/>
            </a:pPr>
            <a:r>
              <a:rPr lang="en-US" sz="1400" dirty="0" smtClean="0"/>
              <a:t>    When it is the first time to load or replace the quartz sand, and the pressure gauge reading is higher than 0.1MPa. It is needed to switch the valve to "Fast rinse" status, after two minutes, then switch to "backwash" status, after 15-20 minutes, or if the volume of discharged water is equal to inlet water, then switch to "Fast rinse" status for 2 minutes, finally switch to "Service" status.</a:t>
            </a:r>
            <a:r>
              <a:rPr lang="zh-CN" altLang="en-US" sz="1400" dirty="0" smtClean="0">
                <a:solidFill>
                  <a:srgbClr val="FF0000"/>
                </a:solidFill>
                <a:latin typeface="宋体" panose="02010600030101010101" pitchFamily="2" charset="-122"/>
                <a:ea typeface="宋体" panose="02010600030101010101" pitchFamily="2" charset="-122"/>
              </a:rPr>
              <a:t>    </a:t>
            </a:r>
            <a:endParaRPr lang="en-US" altLang="zh-CN" sz="1400" dirty="0" smtClean="0">
              <a:solidFill>
                <a:srgbClr val="FF0000"/>
              </a:solidFill>
              <a:latin typeface="宋体" panose="02010600030101010101" pitchFamily="2" charset="-122"/>
              <a:ea typeface="宋体" panose="02010600030101010101" pitchFamily="2" charset="-122"/>
            </a:endParaRPr>
          </a:p>
          <a:p>
            <a:pPr eaLnBrk="0" hangingPunct="0">
              <a:lnSpc>
                <a:spcPct val="120000"/>
              </a:lnSpc>
              <a:defRPr/>
            </a:pPr>
            <a:r>
              <a:rPr lang="zh-CN" altLang="en-US" dirty="0" smtClean="0"/>
              <a:t>     </a:t>
            </a:r>
            <a:r>
              <a:rPr lang="en-US" sz="1400" dirty="0" smtClean="0"/>
              <a:t>After backwash, when the pressure gauge reading is still higher than 0.1MPa in the normal filtration state, it is necessary to check whether the pipeline is blocked, whether the pump flow rate is too large, or whether the quartz sand has been used for a long time and needs to be replaced</a:t>
            </a:r>
            <a:r>
              <a:rPr lang="en-US" altLang="zh-CN" sz="1400" dirty="0" smtClean="0"/>
              <a:t>. </a:t>
            </a:r>
            <a:endParaRPr lang="zh-CN" altLang="en-US" sz="1400" dirty="0"/>
          </a:p>
        </p:txBody>
      </p:sp>
      <p:pic>
        <p:nvPicPr>
          <p:cNvPr id="20" name="Picture 2" descr="D:\My Received Files\微信图片_20201008154751.jpg"/>
          <p:cNvPicPr>
            <a:picLocks noChangeAspect="1" noChangeArrowheads="1"/>
          </p:cNvPicPr>
          <p:nvPr/>
        </p:nvPicPr>
        <p:blipFill>
          <a:blip r:embed="rId3"/>
          <a:srcRect t="19687" r="5501" b="25977"/>
          <a:stretch>
            <a:fillRect/>
          </a:stretch>
        </p:blipFill>
        <p:spPr bwMode="auto">
          <a:xfrm>
            <a:off x="6624638" y="3725863"/>
            <a:ext cx="2089150" cy="2135187"/>
          </a:xfrm>
          <a:prstGeom prst="rect">
            <a:avLst/>
          </a:prstGeom>
          <a:noFill/>
          <a:ln w="9525">
            <a:noFill/>
            <a:miter lim="800000"/>
            <a:headEnd/>
            <a:tailEnd/>
          </a:ln>
        </p:spPr>
      </p:pic>
      <p:sp>
        <p:nvSpPr>
          <p:cNvPr id="21" name="圆角矩形标注 20"/>
          <p:cNvSpPr/>
          <p:nvPr/>
        </p:nvSpPr>
        <p:spPr>
          <a:xfrm>
            <a:off x="4537075" y="908050"/>
            <a:ext cx="4464050" cy="2009061"/>
          </a:xfrm>
          <a:prstGeom prst="wedgeRoundRectCallout">
            <a:avLst>
              <a:gd name="adj1" fmla="val -1614"/>
              <a:gd name="adj2" fmla="val 94816"/>
              <a:gd name="adj3" fmla="val 16667"/>
            </a:avLst>
          </a:prstGeom>
          <a:solidFill>
            <a:schemeClr val="bg1"/>
          </a:solidFill>
          <a:ln w="9525" cmpd="sng">
            <a:solidFill>
              <a:srgbClr val="D9D9D9"/>
            </a:solidFill>
            <a:round/>
          </a:ln>
          <a:effectLst>
            <a:outerShdw dist="23000" dir="5400000" algn="ctr" rotWithShape="0">
              <a:srgbClr val="000000">
                <a:alpha val="34000"/>
              </a:srgbClr>
            </a:outerShdw>
          </a:effectLst>
        </p:spPr>
        <p:txBody>
          <a:bodyPr anchor="ctr">
            <a:spAutoFit/>
          </a:bodyPr>
          <a:lstStyle/>
          <a:p>
            <a:r>
              <a:rPr lang="en-US" sz="1400" dirty="0" smtClean="0"/>
              <a:t>The meaning of pressure gauge pointer:</a:t>
            </a:r>
            <a:endParaRPr lang="zh-CN" altLang="en-US" sz="1400" dirty="0" smtClean="0"/>
          </a:p>
          <a:p>
            <a:r>
              <a:rPr lang="en-US" sz="1400" dirty="0" smtClean="0"/>
              <a:t>      For example, when the pointer is set to 0.2MPa, when the quartz sand is too dirty due to long-term operation, and the pressure of filter tank reaches 0.2MPa, the pressure gauge will generate a passive switch signal to the control valve, and the automatic control valve will immediately change from the Service position to the backwash position</a:t>
            </a:r>
            <a:r>
              <a:rPr lang="en-US" altLang="zh-CN" sz="1400" dirty="0" smtClean="0"/>
              <a:t>.</a:t>
            </a:r>
            <a:endParaRPr lang="zh-CN" altLang="en-US" sz="1400" dirty="0"/>
          </a:p>
        </p:txBody>
      </p:sp>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25</a:t>
            </a:fld>
            <a:endParaRPr lang="zh-CN" altLang="en-US"/>
          </a:p>
        </p:txBody>
      </p:sp>
      <p:grpSp>
        <p:nvGrpSpPr>
          <p:cNvPr id="2" name="组合 59"/>
          <p:cNvGrpSpPr/>
          <p:nvPr/>
        </p:nvGrpSpPr>
        <p:grpSpPr>
          <a:xfrm rot="17100000">
            <a:off x="199546" y="392190"/>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标题 21"/>
          <p:cNvSpPr txBox="1"/>
          <p:nvPr/>
        </p:nvSpPr>
        <p:spPr>
          <a:xfrm>
            <a:off x="585096" y="415636"/>
            <a:ext cx="7074489" cy="415635"/>
          </a:xfrm>
          <a:prstGeom prst="rect">
            <a:avLst/>
          </a:prstGeom>
          <a:solidFill>
            <a:srgbClr val="A6CAEE"/>
          </a:solidFill>
        </p:spPr>
        <p:txBody>
          <a:bodyPr/>
          <a:lstStyle/>
          <a:p>
            <a:r>
              <a:rPr lang="en-US" altLang="zh-CN" sz="2400" b="1" dirty="0" smtClean="0">
                <a:latin typeface="Arial" pitchFamily="34" charset="0"/>
                <a:ea typeface="黑体" panose="02010609060101010101" pitchFamily="49" charset="-122"/>
                <a:cs typeface="Arial" pitchFamily="34" charset="0"/>
              </a:rPr>
              <a:t>Design sketch of assembly(in Service status)</a:t>
            </a:r>
            <a:endParaRPr lang="zh-CN" altLang="en-US" sz="2400" b="1" dirty="0" smtClean="0">
              <a:latin typeface="Arial" pitchFamily="34" charset="0"/>
              <a:ea typeface="黑体" panose="02010609060101010101" pitchFamily="49" charset="-122"/>
              <a:cs typeface="Arial" pitchFamily="34" charset="0"/>
            </a:endParaRPr>
          </a:p>
          <a:p>
            <a:endParaRPr lang="zh-CN" altLang="en-US" sz="2000" dirty="0" smtClean="0">
              <a:solidFill>
                <a:srgbClr val="0000FF"/>
              </a:solidFill>
              <a:ea typeface="黑体" panose="02010609060101010101" pitchFamily="49" charset="-122"/>
            </a:endParaRPr>
          </a:p>
        </p:txBody>
      </p:sp>
      <p:pic>
        <p:nvPicPr>
          <p:cNvPr id="11" name="Picture 17" descr="QQ截图20140212155219"/>
          <p:cNvPicPr>
            <a:picLocks noChangeAspect="1" noChangeArrowheads="1"/>
          </p:cNvPicPr>
          <p:nvPr/>
        </p:nvPicPr>
        <p:blipFill>
          <a:blip r:embed="rId3"/>
          <a:srcRect l="3937" t="21242" r="53546"/>
          <a:stretch>
            <a:fillRect/>
          </a:stretch>
        </p:blipFill>
        <p:spPr bwMode="auto">
          <a:xfrm>
            <a:off x="857250" y="952500"/>
            <a:ext cx="7345363" cy="5548313"/>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ULTRA_SCORM_COURSE_ID" val="1E2F398C-C7B4-4454-8F6F-76CFD20B0B8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1608c192-a59c-46b6-9f76-97023ef07174}"/>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gency FB"/>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EC03792BE8541AF11C722E2909B32" ma:contentTypeVersion="29" ma:contentTypeDescription="Create a new document." ma:contentTypeScope="" ma:versionID="9bf2e8fa1821fcf7da18a701978ee277">
  <xsd:schema xmlns:xsd="http://www.w3.org/2001/XMLSchema" xmlns:xs="http://www.w3.org/2001/XMLSchema" xmlns:p="http://schemas.microsoft.com/office/2006/metadata/properties" xmlns:ns2="39e304ce-bc77-4c63-9667-155022621b35" xmlns:ns3="aeccca6c-4ba9-49df-9fa5-54c071e61598" targetNamespace="http://schemas.microsoft.com/office/2006/metadata/properties" ma:root="true" ma:fieldsID="d84d06d03febb7f9b4726d360e1da9c5" ns2:_="" ns3:_="">
    <xsd:import namespace="39e304ce-bc77-4c63-9667-155022621b35"/>
    <xsd:import namespace="aeccca6c-4ba9-49df-9fa5-54c071e6159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_dlc_DocId" minOccurs="0"/>
                <xsd:element ref="ns3:_dlc_DocIdUrl" minOccurs="0"/>
                <xsd:element ref="ns3:_dlc_DocIdPersistId" minOccurs="0"/>
                <xsd:element ref="ns2:MediaServiceAutoKeyPoints" minOccurs="0"/>
                <xsd:element ref="ns2:MediaServiceKeyPoints" minOccurs="0"/>
                <xsd:element ref="ns3:PGMKT_Division"/>
                <xsd:element ref="ns3:PGMKT_Access"/>
                <xsd:element ref="ns3:PGMKT_Division_Domain" minOccurs="0"/>
                <xsd:element ref="ns3:PGMKT_Languag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e304ce-bc77-4c63-9667-155022621b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fe90c86c-5afe-441b-9eaa-351e60ff183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eccca6c-4ba9-49df-9fa5-54c071e6159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_dlc_DocId" ma:index="19" nillable="true" ma:displayName="Document ID Value" ma:description="The value of the document ID assigned to this item." ma:indexed="true"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element name="PGMKT_Division" ma:index="24" ma:displayName="PGMKT_Division" ma:format="Dropdown" ma:internalName="PGMKT_Division" ma:readOnly="false">
      <xsd:simpleType>
        <xsd:union memberTypes="dms:Text">
          <xsd:simpleType>
            <xsd:restriction base="dms:Choice">
              <xsd:enumeration value="Pollet Group"/>
              <xsd:enumeration value="Pollet Pool Group"/>
              <xsd:enumeration value="Pollet Medical Group"/>
              <xsd:enumeration value="Pollet Water Group"/>
            </xsd:restriction>
          </xsd:simpleType>
        </xsd:union>
      </xsd:simpleType>
    </xsd:element>
    <xsd:element name="PGMKT_Access" ma:index="25" ma:displayName="PGMKT_Access" ma:default="External" ma:format="Dropdown" ma:internalName="PGMKT_Access">
      <xsd:simpleType>
        <xsd:restriction base="dms:Choice">
          <xsd:enumeration value="External"/>
          <xsd:enumeration value="Internal"/>
          <xsd:enumeration value="Internal - confidential"/>
        </xsd:restriction>
      </xsd:simpleType>
    </xsd:element>
    <xsd:element name="PGMKT_Division_Domain" ma:index="26" nillable="true" ma:displayName="PGMKT_Division_Domain" ma:default="" ma:format="Dropdown" ma:internalName="PGMKT_Division_Domain">
      <xsd:simpleType>
        <xsd:restriction base="dms:Choice">
          <xsd:enumeration value="Corporate"/>
          <xsd:enumeration value="Marketing"/>
          <xsd:enumeration value="HRM"/>
          <xsd:enumeration value="IT"/>
        </xsd:restriction>
      </xsd:simpleType>
    </xsd:element>
    <xsd:element name="PGMKT_Language" ma:index="27" nillable="true" ma:displayName="PGMKT_Language" ma:default="" ma:format="Dropdown" ma:internalName="PGMKT_Language">
      <xsd:simpleType>
        <xsd:union memberTypes="dms:Text">
          <xsd:simpleType>
            <xsd:restriction base="dms:Choice">
              <xsd:enumeration value="EN"/>
              <xsd:enumeration value="FR"/>
              <xsd:enumeration value="NL"/>
              <xsd:enumeration value="DE"/>
              <xsd:enumeration value="SP"/>
              <xsd:enumeration value="PT"/>
              <xsd:enumeration value="XI"/>
              <xsd:enumeration value="PL"/>
            </xsd:restriction>
          </xsd:simpleType>
        </xsd:union>
      </xsd:simpleType>
    </xsd:element>
    <xsd:element name="TaxCatchAll" ma:index="30" nillable="true" ma:displayName="Taxonomy Catch All Column" ma:hidden="true" ma:list="{97033ae5-4c81-4efd-8f0b-61a3014860c7}" ma:internalName="TaxCatchAll" ma:showField="CatchAllData" ma:web="aeccca6c-4ba9-49df-9fa5-54c071e615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aeccca6c-4ba9-49df-9fa5-54c071e61598">PGMKT-497967139-16918</_dlc_DocId>
    <_dlc_DocIdUrl xmlns="aeccca6c-4ba9-49df-9fa5-54c071e61598">
      <Url>https://polletgroupintranet.sharepoint.com/sites/PG_CORP_MKT/_layouts/15/DocIdRedir.aspx?ID=PGMKT-497967139-16918</Url>
      <Description>PGMKT-497967139-16918</Description>
    </_dlc_DocIdUrl>
    <PGMKT_Access xmlns="aeccca6c-4ba9-49df-9fa5-54c071e61598">External</PGMKT_Access>
    <PGMKT_Division_Domain xmlns="aeccca6c-4ba9-49df-9fa5-54c071e61598" xsi:nil="true"/>
    <lcf76f155ced4ddcb4097134ff3c332f xmlns="39e304ce-bc77-4c63-9667-155022621b35">
      <Terms xmlns="http://schemas.microsoft.com/office/infopath/2007/PartnerControls"/>
    </lcf76f155ced4ddcb4097134ff3c332f>
    <TaxCatchAll xmlns="aeccca6c-4ba9-49df-9fa5-54c071e61598" xsi:nil="true"/>
    <PGMKT_Division xmlns="aeccca6c-4ba9-49df-9fa5-54c071e61598"/>
    <PGMKT_Language xmlns="aeccca6c-4ba9-49df-9fa5-54c071e61598" xsi:nil="true"/>
  </documentManagement>
</p:properties>
</file>

<file path=customXml/itemProps1.xml><?xml version="1.0" encoding="utf-8"?>
<ds:datastoreItem xmlns:ds="http://schemas.openxmlformats.org/officeDocument/2006/customXml" ds:itemID="{68896C5E-34FD-499C-BAB7-A55D811B4D82}"/>
</file>

<file path=customXml/itemProps2.xml><?xml version="1.0" encoding="utf-8"?>
<ds:datastoreItem xmlns:ds="http://schemas.openxmlformats.org/officeDocument/2006/customXml" ds:itemID="{4138192E-5A37-4D80-979F-7F8C66702223}"/>
</file>

<file path=customXml/itemProps3.xml><?xml version="1.0" encoding="utf-8"?>
<ds:datastoreItem xmlns:ds="http://schemas.openxmlformats.org/officeDocument/2006/customXml" ds:itemID="{16174877-9E11-43ED-850D-A8F6CD26EEC9}"/>
</file>

<file path=customXml/itemProps4.xml><?xml version="1.0" encoding="utf-8"?>
<ds:datastoreItem xmlns:ds="http://schemas.openxmlformats.org/officeDocument/2006/customXml" ds:itemID="{A3262874-A452-4938-88A3-CAA016CBFAAD}"/>
</file>

<file path=docProps/app.xml><?xml version="1.0" encoding="utf-8"?>
<Properties xmlns="http://schemas.openxmlformats.org/officeDocument/2006/extended-properties" xmlns:vt="http://schemas.openxmlformats.org/officeDocument/2006/docPropsVTypes">
  <TotalTime>7</TotalTime>
  <Words>1212</Words>
  <Application>WPS 演示</Application>
  <PresentationFormat>全屏显示(4:3)</PresentationFormat>
  <Paragraphs>187</Paragraphs>
  <Slides>25</Slides>
  <Notes>19</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User</cp:lastModifiedBy>
  <cp:revision>550</cp:revision>
  <dcterms:created xsi:type="dcterms:W3CDTF">2015-12-31T14:36:00Z</dcterms:created>
  <dcterms:modified xsi:type="dcterms:W3CDTF">2021-06-11T07:09:05Z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y fmtid="{D5CDD505-2E9C-101B-9397-08002B2CF9AE}" pid="3" name="ContentTypeId">
    <vt:lpwstr>0x01010098DEC03792BE8541AF11C722E2909B32</vt:lpwstr>
  </property>
  <property fmtid="{D5CDD505-2E9C-101B-9397-08002B2CF9AE}" pid="4" name="_dlc_DocIdItemGuid">
    <vt:lpwstr>0a56ad76-7382-425a-97aa-b9edb54b4610</vt:lpwstr>
  </property>
</Properties>
</file>